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sldIdLst>
    <p:sldId id="299" r:id="rId5"/>
    <p:sldId id="534" r:id="rId6"/>
    <p:sldId id="300" r:id="rId7"/>
    <p:sldId id="301" r:id="rId8"/>
    <p:sldId id="523" r:id="rId9"/>
    <p:sldId id="474" r:id="rId10"/>
    <p:sldId id="307" r:id="rId11"/>
    <p:sldId id="531" r:id="rId12"/>
    <p:sldId id="530" r:id="rId13"/>
    <p:sldId id="516" r:id="rId14"/>
    <p:sldId id="535" r:id="rId15"/>
    <p:sldId id="375" r:id="rId16"/>
    <p:sldId id="316" r:id="rId17"/>
    <p:sldId id="317" r:id="rId18"/>
    <p:sldId id="289" r:id="rId19"/>
    <p:sldId id="513" r:id="rId20"/>
    <p:sldId id="521" r:id="rId21"/>
    <p:sldId id="321" r:id="rId22"/>
    <p:sldId id="379" r:id="rId23"/>
    <p:sldId id="463" r:id="rId24"/>
    <p:sldId id="464" r:id="rId25"/>
    <p:sldId id="327" r:id="rId26"/>
    <p:sldId id="328" r:id="rId27"/>
    <p:sldId id="492" r:id="rId28"/>
    <p:sldId id="476" r:id="rId29"/>
    <p:sldId id="502" r:id="rId30"/>
    <p:sldId id="503" r:id="rId31"/>
    <p:sldId id="330" r:id="rId32"/>
    <p:sldId id="344" r:id="rId33"/>
    <p:sldId id="365" r:id="rId34"/>
    <p:sldId id="272" r:id="rId35"/>
    <p:sldId id="454" r:id="rId36"/>
    <p:sldId id="416" r:id="rId37"/>
    <p:sldId id="443" r:id="rId38"/>
    <p:sldId id="415" r:id="rId39"/>
    <p:sldId id="453" r:id="rId40"/>
    <p:sldId id="529" r:id="rId41"/>
    <p:sldId id="525" r:id="rId42"/>
    <p:sldId id="532" r:id="rId43"/>
    <p:sldId id="524" r:id="rId44"/>
    <p:sldId id="53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DF2B0-21B2-4180-BDE7-265B3A677289}" v="3" dt="2024-10-04T02:44:32.177"/>
    <p1510:client id="{DAD83D66-59EE-46D5-B201-DB02B1AB86C1}" v="266" dt="2024-10-02T16:38:47.996"/>
    <p1510:client id="{FA39800F-5810-4647-B369-233C981B568C}" v="13" dt="2024-10-02T14:53:56.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89" autoAdjust="0"/>
    <p:restoredTop sz="94660"/>
  </p:normalViewPr>
  <p:slideViewPr>
    <p:cSldViewPr snapToGrid="0">
      <p:cViewPr varScale="1">
        <p:scale>
          <a:sx n="75" d="100"/>
          <a:sy n="75" d="100"/>
        </p:scale>
        <p:origin x="72" y="120"/>
      </p:cViewPr>
      <p:guideLst/>
    </p:cSldViewPr>
  </p:slideViewPr>
  <p:notesTextViewPr>
    <p:cViewPr>
      <p:scale>
        <a:sx n="3" d="2"/>
        <a:sy n="3" d="2"/>
      </p:scale>
      <p:origin x="0" y="0"/>
    </p:cViewPr>
  </p:notesTextViewPr>
  <p:sorterViewPr>
    <p:cViewPr varScale="1">
      <p:scale>
        <a:sx n="1" d="1"/>
        <a:sy n="1" d="1"/>
      </p:scale>
      <p:origin x="0" y="-27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3518F-82BE-48AF-8917-B58FD2FCEFDC}"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58AAD-EB48-4830-861B-43158DB9D3C9}" type="slidenum">
              <a:rPr lang="en-US" smtClean="0"/>
              <a:t>‹#›</a:t>
            </a:fld>
            <a:endParaRPr lang="en-US"/>
          </a:p>
        </p:txBody>
      </p:sp>
    </p:spTree>
    <p:extLst>
      <p:ext uri="{BB962C8B-B14F-4D97-AF65-F5344CB8AC3E}">
        <p14:creationId xmlns:p14="http://schemas.microsoft.com/office/powerpoint/2010/main" val="1051446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a:t>
            </a:r>
            <a:r>
              <a:rPr lang="en-US" baseline="0" dirty="0"/>
              <a:t> concepts of skin cancer screening can be traced back to Dr. Joseph Colt </a:t>
            </a:r>
            <a:r>
              <a:rPr lang="en-US" baseline="0" dirty="0" err="1"/>
              <a:t>Bloodgood</a:t>
            </a:r>
            <a:r>
              <a:rPr lang="en-US" baseline="0" dirty="0"/>
              <a:t>, a Hopkins based surgeon who practiced 100 years ago. </a:t>
            </a:r>
            <a:endParaRPr lang="en-US" dirty="0"/>
          </a:p>
        </p:txBody>
      </p:sp>
      <p:sp>
        <p:nvSpPr>
          <p:cNvPr id="4" name="Slide Number Placeholder 3"/>
          <p:cNvSpPr>
            <a:spLocks noGrp="1"/>
          </p:cNvSpPr>
          <p:nvPr>
            <p:ph type="sldNum" sz="quarter" idx="10"/>
          </p:nvPr>
        </p:nvSpPr>
        <p:spPr/>
        <p:txBody>
          <a:bodyPr/>
          <a:lstStyle/>
          <a:p>
            <a:fld id="{C6B58AAD-EB48-4830-861B-43158DB9D3C9}" type="slidenum">
              <a:rPr lang="en-US" smtClean="0"/>
              <a:t>4</a:t>
            </a:fld>
            <a:endParaRPr lang="en-US"/>
          </a:p>
        </p:txBody>
      </p:sp>
    </p:spTree>
    <p:extLst>
      <p:ext uri="{BB962C8B-B14F-4D97-AF65-F5344CB8AC3E}">
        <p14:creationId xmlns:p14="http://schemas.microsoft.com/office/powerpoint/2010/main" val="287662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Suephy</a:t>
            </a:r>
            <a:r>
              <a:rPr lang="en-US" dirty="0"/>
              <a:t> Chen and I raised concerns about a possible diagnostic artifact resulting in increasing</a:t>
            </a:r>
            <a:r>
              <a:rPr lang="en-US" baseline="0" dirty="0"/>
              <a:t> frequency of melanoma diagnosis more than 20 years ago. Our concerns did not alter practice patterns in dermatology and remained peripheral to broad concepts driving melanoma diagnosis and management – until very recently.</a:t>
            </a:r>
            <a:endParaRPr lang="en-US" dirty="0"/>
          </a:p>
        </p:txBody>
      </p:sp>
      <p:sp>
        <p:nvSpPr>
          <p:cNvPr id="4" name="Slide Number Placeholder 3"/>
          <p:cNvSpPr>
            <a:spLocks noGrp="1"/>
          </p:cNvSpPr>
          <p:nvPr>
            <p:ph type="sldNum" sz="quarter" idx="10"/>
          </p:nvPr>
        </p:nvSpPr>
        <p:spPr/>
        <p:txBody>
          <a:bodyPr/>
          <a:lstStyle/>
          <a:p>
            <a:fld id="{C6B58AAD-EB48-4830-861B-43158DB9D3C9}" type="slidenum">
              <a:rPr lang="en-US" smtClean="0"/>
              <a:t>7</a:t>
            </a:fld>
            <a:endParaRPr lang="en-US"/>
          </a:p>
        </p:txBody>
      </p:sp>
    </p:spTree>
    <p:extLst>
      <p:ext uri="{BB962C8B-B14F-4D97-AF65-F5344CB8AC3E}">
        <p14:creationId xmlns:p14="http://schemas.microsoft.com/office/powerpoint/2010/main" val="321035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2482850" y="685800"/>
            <a:ext cx="4176713" cy="2351088"/>
          </a:xfrm>
          <a:solidFill>
            <a:srgbClr val="FFFFFF"/>
          </a:solidFill>
          <a:ln/>
        </p:spPr>
      </p:sp>
      <p:sp>
        <p:nvSpPr>
          <p:cNvPr id="49155" name="Rectangle 3"/>
          <p:cNvSpPr>
            <a:spLocks noGrp="1" noChangeArrowheads="1"/>
          </p:cNvSpPr>
          <p:nvPr>
            <p:ph type="body" idx="1"/>
          </p:nvPr>
        </p:nvSpPr>
        <p:spPr>
          <a:xfrm>
            <a:off x="1395413" y="3263900"/>
            <a:ext cx="6361112" cy="26098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317068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2482850" y="685800"/>
            <a:ext cx="4176713" cy="2351088"/>
          </a:xfrm>
          <a:solidFill>
            <a:srgbClr val="FFFFFF"/>
          </a:solidFill>
          <a:ln/>
        </p:spPr>
      </p:sp>
      <p:sp>
        <p:nvSpPr>
          <p:cNvPr id="50179" name="Rectangle 3"/>
          <p:cNvSpPr>
            <a:spLocks noGrp="1" noChangeArrowheads="1"/>
          </p:cNvSpPr>
          <p:nvPr>
            <p:ph type="body" idx="1"/>
          </p:nvPr>
        </p:nvSpPr>
        <p:spPr>
          <a:xfrm>
            <a:off x="1395413" y="3263900"/>
            <a:ext cx="6361112" cy="26098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3589868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Test – tissue fixed in formladehyde, embedded in paraffin, thinly sliced and placed on glass slides where it was stained with textile dye. </a:t>
            </a:r>
          </a:p>
        </p:txBody>
      </p:sp>
    </p:spTree>
    <p:extLst>
      <p:ext uri="{BB962C8B-B14F-4D97-AF65-F5344CB8AC3E}">
        <p14:creationId xmlns:p14="http://schemas.microsoft.com/office/powerpoint/2010/main" val="215650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anatomic pathology actuarially sounds</a:t>
            </a:r>
          </a:p>
        </p:txBody>
      </p:sp>
      <p:sp>
        <p:nvSpPr>
          <p:cNvPr id="4" name="Slide Number Placeholder 3"/>
          <p:cNvSpPr>
            <a:spLocks noGrp="1"/>
          </p:cNvSpPr>
          <p:nvPr>
            <p:ph type="sldNum" sz="quarter" idx="10"/>
          </p:nvPr>
        </p:nvSpPr>
        <p:spPr/>
        <p:txBody>
          <a:bodyPr/>
          <a:lstStyle/>
          <a:p>
            <a:fld id="{C6B58AAD-EB48-4830-861B-43158DB9D3C9}" type="slidenum">
              <a:rPr lang="en-US" smtClean="0"/>
              <a:t>23</a:t>
            </a:fld>
            <a:endParaRPr lang="en-US"/>
          </a:p>
        </p:txBody>
      </p:sp>
    </p:spTree>
    <p:extLst>
      <p:ext uri="{BB962C8B-B14F-4D97-AF65-F5344CB8AC3E}">
        <p14:creationId xmlns:p14="http://schemas.microsoft.com/office/powerpoint/2010/main" val="131395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anatomic pathology actuarially sounds</a:t>
            </a:r>
          </a:p>
        </p:txBody>
      </p:sp>
      <p:sp>
        <p:nvSpPr>
          <p:cNvPr id="4" name="Slide Number Placeholder 3"/>
          <p:cNvSpPr>
            <a:spLocks noGrp="1"/>
          </p:cNvSpPr>
          <p:nvPr>
            <p:ph type="sldNum" sz="quarter" idx="10"/>
          </p:nvPr>
        </p:nvSpPr>
        <p:spPr/>
        <p:txBody>
          <a:bodyPr/>
          <a:lstStyle/>
          <a:p>
            <a:fld id="{C6B58AAD-EB48-4830-861B-43158DB9D3C9}" type="slidenum">
              <a:rPr lang="en-US" smtClean="0"/>
              <a:t>24</a:t>
            </a:fld>
            <a:endParaRPr lang="en-US"/>
          </a:p>
        </p:txBody>
      </p:sp>
    </p:spTree>
    <p:extLst>
      <p:ext uri="{BB962C8B-B14F-4D97-AF65-F5344CB8AC3E}">
        <p14:creationId xmlns:p14="http://schemas.microsoft.com/office/powerpoint/2010/main" val="971177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70ECDA-544A-461D-9DE3-9C06BEAC7D7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84495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70ECDA-544A-461D-9DE3-9C06BEAC7D7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194880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70ECDA-544A-461D-9DE3-9C06BEAC7D7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2274486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70ECDA-544A-461D-9DE3-9C06BEAC7D7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262806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70ECDA-544A-461D-9DE3-9C06BEAC7D7F}"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396756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70ECDA-544A-461D-9DE3-9C06BEAC7D7F}"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357412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70ECDA-544A-461D-9DE3-9C06BEAC7D7F}"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343146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70ECDA-544A-461D-9DE3-9C06BEAC7D7F}"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228658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0ECDA-544A-461D-9DE3-9C06BEAC7D7F}"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2140300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70ECDA-544A-461D-9DE3-9C06BEAC7D7F}"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399339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70ECDA-544A-461D-9DE3-9C06BEAC7D7F}"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6D4FC-0DC8-4C57-BF9E-E086A2ADC385}" type="slidenum">
              <a:rPr lang="en-US" smtClean="0"/>
              <a:t>‹#›</a:t>
            </a:fld>
            <a:endParaRPr lang="en-US"/>
          </a:p>
        </p:txBody>
      </p:sp>
    </p:spTree>
    <p:extLst>
      <p:ext uri="{BB962C8B-B14F-4D97-AF65-F5344CB8AC3E}">
        <p14:creationId xmlns:p14="http://schemas.microsoft.com/office/powerpoint/2010/main" val="177601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0ECDA-544A-461D-9DE3-9C06BEAC7D7F}" type="datetimeFigureOut">
              <a:rPr lang="en-US" smtClean="0"/>
              <a:t>10/4/2024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6D4FC-0DC8-4C57-BF9E-E086A2ADC385}" type="slidenum">
              <a:rPr lang="en-US" smtClean="0"/>
              <a:t>‹#›</a:t>
            </a:fld>
            <a:endParaRPr lang="en-US"/>
          </a:p>
        </p:txBody>
      </p:sp>
    </p:spTree>
    <p:extLst>
      <p:ext uri="{BB962C8B-B14F-4D97-AF65-F5344CB8AC3E}">
        <p14:creationId xmlns:p14="http://schemas.microsoft.com/office/powerpoint/2010/main" val="26226828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vianet.net.au/~bjmrshll/features2.html" TargetMode="Externa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209524" y="3429000"/>
            <a:ext cx="9889065" cy="25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dirty="0">
                <a:solidFill>
                  <a:srgbClr val="C0FEF9"/>
                </a:solidFill>
                <a:latin typeface="Arial" panose="020B0604020202020204" pitchFamily="34" charset="0"/>
              </a:rPr>
              <a:t>Robert A. Swerlick, MD.</a:t>
            </a:r>
          </a:p>
          <a:p>
            <a:pPr algn="ctr"/>
            <a:r>
              <a:rPr lang="en-US" altLang="en-US" sz="3200" b="1" dirty="0">
                <a:solidFill>
                  <a:srgbClr val="C0FEF9"/>
                </a:solidFill>
                <a:latin typeface="Arial" panose="020B0604020202020204" pitchFamily="34" charset="0"/>
              </a:rPr>
              <a:t>Alicia Leizman Stonecipher Professor and Chairman Emeritus</a:t>
            </a:r>
          </a:p>
          <a:p>
            <a:pPr algn="ctr"/>
            <a:r>
              <a:rPr lang="en-US" altLang="en-US" sz="3200" b="1" dirty="0">
                <a:solidFill>
                  <a:srgbClr val="C0FEF9"/>
                </a:solidFill>
                <a:latin typeface="Arial" panose="020B0604020202020204" pitchFamily="34" charset="0"/>
              </a:rPr>
              <a:t>Department of Dermatology</a:t>
            </a:r>
          </a:p>
          <a:p>
            <a:pPr algn="ctr"/>
            <a:r>
              <a:rPr lang="en-US" altLang="en-US" sz="3200" b="1" dirty="0">
                <a:solidFill>
                  <a:srgbClr val="C0FEF9"/>
                </a:solidFill>
                <a:latin typeface="Arial" panose="020B0604020202020204" pitchFamily="34" charset="0"/>
              </a:rPr>
              <a:t>Emory University</a:t>
            </a:r>
          </a:p>
        </p:txBody>
      </p:sp>
      <p:sp>
        <p:nvSpPr>
          <p:cNvPr id="2" name="TextBox 1">
            <a:extLst>
              <a:ext uri="{FF2B5EF4-FFF2-40B4-BE49-F238E27FC236}">
                <a16:creationId xmlns:a16="http://schemas.microsoft.com/office/drawing/2014/main" id="{76C0AB5A-996A-4A00-CE8B-4060DE27DA79}"/>
              </a:ext>
            </a:extLst>
          </p:cNvPr>
          <p:cNvSpPr txBox="1"/>
          <p:nvPr/>
        </p:nvSpPr>
        <p:spPr>
          <a:xfrm>
            <a:off x="1209523" y="750094"/>
            <a:ext cx="10356207" cy="1569660"/>
          </a:xfrm>
          <a:prstGeom prst="rect">
            <a:avLst/>
          </a:prstGeom>
          <a:noFill/>
        </p:spPr>
        <p:txBody>
          <a:bodyPr wrap="square" rtlCol="0">
            <a:spAutoFit/>
          </a:bodyPr>
          <a:lstStyle/>
          <a:p>
            <a:r>
              <a:rPr lang="en-US" sz="4800" dirty="0"/>
              <a:t>Melanoma: Increased surveillance and diagnosis. Is this a bug or a feature?</a:t>
            </a:r>
          </a:p>
        </p:txBody>
      </p:sp>
    </p:spTree>
    <p:extLst>
      <p:ext uri="{BB962C8B-B14F-4D97-AF65-F5344CB8AC3E}">
        <p14:creationId xmlns:p14="http://schemas.microsoft.com/office/powerpoint/2010/main" val="18455886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C8FF5-AB31-E6BB-D5FC-D15570FA0D70}"/>
              </a:ext>
            </a:extLst>
          </p:cNvPr>
          <p:cNvPicPr>
            <a:picLocks noChangeAspect="1"/>
          </p:cNvPicPr>
          <p:nvPr/>
        </p:nvPicPr>
        <p:blipFill rotWithShape="1">
          <a:blip r:embed="rId2"/>
          <a:srcRect l="7596"/>
          <a:stretch/>
        </p:blipFill>
        <p:spPr>
          <a:xfrm>
            <a:off x="2166418" y="2500976"/>
            <a:ext cx="9104832" cy="4070323"/>
          </a:xfrm>
          <a:prstGeom prst="rect">
            <a:avLst/>
          </a:prstGeom>
        </p:spPr>
      </p:pic>
      <p:pic>
        <p:nvPicPr>
          <p:cNvPr id="5" name="Picture 4">
            <a:extLst>
              <a:ext uri="{FF2B5EF4-FFF2-40B4-BE49-F238E27FC236}">
                <a16:creationId xmlns:a16="http://schemas.microsoft.com/office/drawing/2014/main" id="{006A1D03-A01D-F8BA-CE0C-099FFFD46530}"/>
              </a:ext>
            </a:extLst>
          </p:cNvPr>
          <p:cNvPicPr>
            <a:picLocks noChangeAspect="1"/>
          </p:cNvPicPr>
          <p:nvPr/>
        </p:nvPicPr>
        <p:blipFill>
          <a:blip r:embed="rId3"/>
          <a:stretch>
            <a:fillRect/>
          </a:stretch>
        </p:blipFill>
        <p:spPr>
          <a:xfrm>
            <a:off x="834820" y="286701"/>
            <a:ext cx="5553850" cy="2076740"/>
          </a:xfrm>
          <a:prstGeom prst="rect">
            <a:avLst/>
          </a:prstGeom>
        </p:spPr>
      </p:pic>
      <p:sp>
        <p:nvSpPr>
          <p:cNvPr id="7" name="TextBox 6">
            <a:extLst>
              <a:ext uri="{FF2B5EF4-FFF2-40B4-BE49-F238E27FC236}">
                <a16:creationId xmlns:a16="http://schemas.microsoft.com/office/drawing/2014/main" id="{EA5AEED1-2E24-05BE-6102-83149738EBB0}"/>
              </a:ext>
            </a:extLst>
          </p:cNvPr>
          <p:cNvSpPr txBox="1"/>
          <p:nvPr/>
        </p:nvSpPr>
        <p:spPr>
          <a:xfrm>
            <a:off x="6814224" y="374609"/>
            <a:ext cx="4330026" cy="677108"/>
          </a:xfrm>
          <a:prstGeom prst="rect">
            <a:avLst/>
          </a:prstGeom>
          <a:noFill/>
        </p:spPr>
        <p:txBody>
          <a:bodyPr wrap="square">
            <a:spAutoFit/>
          </a:bodyPr>
          <a:lstStyle/>
          <a:p>
            <a:pPr algn="just"/>
            <a:endParaRPr lang="en-US" sz="2000" b="0" i="0" u="none" strike="noStrike" baseline="0" dirty="0">
              <a:latin typeface="Janson Text"/>
            </a:endParaRPr>
          </a:p>
          <a:p>
            <a:pPr algn="just"/>
            <a:r>
              <a:rPr lang="en-US" sz="1800" b="0" i="0" u="none" strike="noStrike" baseline="0" dirty="0">
                <a:latin typeface="Univers" panose="020B0503020202020204" pitchFamily="34" charset="0"/>
              </a:rPr>
              <a:t>J Natl Cancer Inst 2010;102:605–613</a:t>
            </a:r>
            <a:endParaRPr lang="en-US" dirty="0"/>
          </a:p>
        </p:txBody>
      </p:sp>
    </p:spTree>
    <p:extLst>
      <p:ext uri="{BB962C8B-B14F-4D97-AF65-F5344CB8AC3E}">
        <p14:creationId xmlns:p14="http://schemas.microsoft.com/office/powerpoint/2010/main" val="214249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08F84C-80EA-1C90-17A7-2158CD1DEF5B}"/>
              </a:ext>
            </a:extLst>
          </p:cNvPr>
          <p:cNvSpPr txBox="1"/>
          <p:nvPr/>
        </p:nvSpPr>
        <p:spPr>
          <a:xfrm>
            <a:off x="3154336" y="6150496"/>
            <a:ext cx="6097190" cy="369332"/>
          </a:xfrm>
          <a:prstGeom prst="rect">
            <a:avLst/>
          </a:prstGeom>
          <a:noFill/>
        </p:spPr>
        <p:txBody>
          <a:bodyPr wrap="square">
            <a:spAutoFit/>
          </a:bodyPr>
          <a:lstStyle/>
          <a:p>
            <a:r>
              <a:rPr lang="en-US" dirty="0"/>
              <a:t>https://www.youtube.com/watch?v=Y8teF9SWspA&amp;t=1480s</a:t>
            </a:r>
          </a:p>
        </p:txBody>
      </p:sp>
      <p:pic>
        <p:nvPicPr>
          <p:cNvPr id="5" name="Picture 4">
            <a:extLst>
              <a:ext uri="{FF2B5EF4-FFF2-40B4-BE49-F238E27FC236}">
                <a16:creationId xmlns:a16="http://schemas.microsoft.com/office/drawing/2014/main" id="{FE54F52E-635C-4109-1ADF-6F0EE5A390B7}"/>
              </a:ext>
            </a:extLst>
          </p:cNvPr>
          <p:cNvPicPr>
            <a:picLocks noChangeAspect="1"/>
          </p:cNvPicPr>
          <p:nvPr/>
        </p:nvPicPr>
        <p:blipFill>
          <a:blip r:embed="rId2"/>
          <a:stretch>
            <a:fillRect/>
          </a:stretch>
        </p:blipFill>
        <p:spPr>
          <a:xfrm>
            <a:off x="233516" y="0"/>
            <a:ext cx="11724968" cy="6150496"/>
          </a:xfrm>
          <a:prstGeom prst="rect">
            <a:avLst/>
          </a:prstGeom>
        </p:spPr>
      </p:pic>
    </p:spTree>
    <p:extLst>
      <p:ext uri="{BB962C8B-B14F-4D97-AF65-F5344CB8AC3E}">
        <p14:creationId xmlns:p14="http://schemas.microsoft.com/office/powerpoint/2010/main" val="391771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28801" y="304800"/>
            <a:ext cx="8399463" cy="1447800"/>
          </a:xfrm>
          <a:noFill/>
        </p:spPr>
        <p:txBody>
          <a:bodyPr/>
          <a:lstStyle/>
          <a:p>
            <a:pPr eaLnBrk="1" hangingPunct="1"/>
            <a:r>
              <a:rPr lang="en-US" altLang="en-US" dirty="0"/>
              <a:t>Increased Surveillance is Associated  with an Increased Dx of Melanoma</a:t>
            </a:r>
          </a:p>
        </p:txBody>
      </p:sp>
      <p:sp>
        <p:nvSpPr>
          <p:cNvPr id="34819" name="Rectangle 3"/>
          <p:cNvSpPr>
            <a:spLocks noGrp="1" noChangeArrowheads="1"/>
          </p:cNvSpPr>
          <p:nvPr>
            <p:ph idx="1"/>
          </p:nvPr>
        </p:nvSpPr>
        <p:spPr>
          <a:xfrm>
            <a:off x="987552" y="2203704"/>
            <a:ext cx="10671048" cy="4349496"/>
          </a:xfrm>
        </p:spPr>
        <p:txBody>
          <a:bodyPr vert="horz" lIns="91440" tIns="45720" rIns="91440" bIns="45720" rtlCol="0" anchor="t">
            <a:noAutofit/>
          </a:bodyPr>
          <a:lstStyle/>
          <a:p>
            <a:r>
              <a:rPr lang="en-US" altLang="en-US" sz="3600" dirty="0"/>
              <a:t>Increase surveillance efforts in Australia, Switzerland, Scotland, Sweden, Germany, France, and the United States  resulted in increased biopsy rates and melanoma diagnosis. </a:t>
            </a:r>
          </a:p>
          <a:p>
            <a:r>
              <a:rPr lang="en-US" altLang="en-US" sz="3600" dirty="0"/>
              <a:t>The excess cases are explained by increased detection of thin melanomas and no survival benefit was demonstrated.</a:t>
            </a:r>
            <a:endParaRPr lang="en-US" altLang="en-US" sz="3600">
              <a:cs typeface="Calibri"/>
            </a:endParaRPr>
          </a:p>
          <a:p>
            <a:pPr lvl="1" eaLnBrk="1" hangingPunct="1"/>
            <a:endParaRPr lang="en-US" altLang="en-US" sz="4400" dirty="0"/>
          </a:p>
        </p:txBody>
      </p:sp>
    </p:spTree>
    <p:extLst>
      <p:ext uri="{BB962C8B-B14F-4D97-AF65-F5344CB8AC3E}">
        <p14:creationId xmlns:p14="http://schemas.microsoft.com/office/powerpoint/2010/main" val="25736581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4839" y="6224589"/>
            <a:ext cx="1062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1122364"/>
            <a:ext cx="96647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1687514" y="6694488"/>
            <a:ext cx="8816975" cy="1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9pPr>
          </a:lstStyle>
          <a:p>
            <a:pPr eaLnBrk="1">
              <a:lnSpc>
                <a:spcPct val="97000"/>
              </a:lnSpc>
              <a:buClr>
                <a:srgbClr val="000000"/>
              </a:buClr>
              <a:buSzPct val="45000"/>
              <a:buFont typeface="StarSymbol" charset="0"/>
              <a:buNone/>
            </a:pPr>
            <a:r>
              <a:rPr lang="en-GB" altLang="en-US" sz="700">
                <a:solidFill>
                  <a:srgbClr val="000000"/>
                </a:solidFill>
                <a:latin typeface="Arial" panose="020B0604020202020204" pitchFamily="34" charset="0"/>
              </a:rPr>
              <a:t>Copyright ©2005 BMJ Publishing Group Ltd.</a:t>
            </a:r>
          </a:p>
        </p:txBody>
      </p:sp>
      <p:sp>
        <p:nvSpPr>
          <p:cNvPr id="19461" name="Text Box 5"/>
          <p:cNvSpPr txBox="1">
            <a:spLocks noChangeArrowheads="1"/>
          </p:cNvSpPr>
          <p:nvPr/>
        </p:nvSpPr>
        <p:spPr bwMode="auto">
          <a:xfrm>
            <a:off x="2895601" y="6248400"/>
            <a:ext cx="5891213" cy="20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9pPr>
          </a:lstStyle>
          <a:p>
            <a:pPr eaLnBrk="1">
              <a:lnSpc>
                <a:spcPct val="97000"/>
              </a:lnSpc>
              <a:buClr>
                <a:srgbClr val="000000"/>
              </a:buClr>
              <a:buSzPct val="45000"/>
              <a:buFont typeface="StarSymbol" charset="0"/>
              <a:buNone/>
            </a:pPr>
            <a:r>
              <a:rPr lang="en-GB" altLang="en-US" sz="1400" b="1">
                <a:latin typeface="Arial" panose="020B0604020202020204" pitchFamily="34" charset="0"/>
              </a:rPr>
              <a:t>Welch, H G. et al. BMJ 2005;331:481</a:t>
            </a:r>
          </a:p>
        </p:txBody>
      </p:sp>
      <p:sp>
        <p:nvSpPr>
          <p:cNvPr id="19462" name="Text Box 6"/>
          <p:cNvSpPr txBox="1">
            <a:spLocks noChangeArrowheads="1"/>
          </p:cNvSpPr>
          <p:nvPr/>
        </p:nvSpPr>
        <p:spPr bwMode="auto">
          <a:xfrm>
            <a:off x="825500" y="256277"/>
            <a:ext cx="10312400" cy="67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9pPr>
          </a:lstStyle>
          <a:p>
            <a:pPr algn="ctr" eaLnBrk="1">
              <a:lnSpc>
                <a:spcPct val="97000"/>
              </a:lnSpc>
              <a:buClr>
                <a:srgbClr val="000000"/>
              </a:buClr>
              <a:buSzPct val="45000"/>
              <a:buFont typeface="StarSymbol" charset="0"/>
              <a:buNone/>
            </a:pPr>
            <a:r>
              <a:rPr lang="en-GB" altLang="en-US" sz="1500" b="1" dirty="0">
                <a:latin typeface="Arial" panose="020B0604020202020204" pitchFamily="34" charset="0"/>
              </a:rPr>
              <a:t>Fig 1. Incidence of melanoma and mortality in population aged 65 and older residing in one of nine US areas participating in Surveillance Epidemiology and End Results programme, 1986-2001. Early stage refers to in situ and local disease; late stage refers to regional and distant disease</a:t>
            </a:r>
          </a:p>
        </p:txBody>
      </p:sp>
    </p:spTree>
    <p:extLst>
      <p:ext uri="{BB962C8B-B14F-4D97-AF65-F5344CB8AC3E}">
        <p14:creationId xmlns:p14="http://schemas.microsoft.com/office/powerpoint/2010/main" val="42770775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4839" y="6224589"/>
            <a:ext cx="1062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193" y="1039814"/>
            <a:ext cx="924866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1687514" y="6694488"/>
            <a:ext cx="8816975" cy="1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9pPr>
          </a:lstStyle>
          <a:p>
            <a:pPr eaLnBrk="1">
              <a:lnSpc>
                <a:spcPct val="97000"/>
              </a:lnSpc>
              <a:buClr>
                <a:srgbClr val="000000"/>
              </a:buClr>
              <a:buSzPct val="45000"/>
              <a:buFont typeface="StarSymbol" charset="0"/>
              <a:buNone/>
            </a:pPr>
            <a:r>
              <a:rPr lang="en-GB" altLang="en-US" sz="700">
                <a:solidFill>
                  <a:srgbClr val="000000"/>
                </a:solidFill>
                <a:latin typeface="Arial" panose="020B0604020202020204" pitchFamily="34" charset="0"/>
              </a:rPr>
              <a:t>Copyright ©2005 BMJ Publishing Group Ltd.</a:t>
            </a:r>
          </a:p>
        </p:txBody>
      </p:sp>
      <p:sp>
        <p:nvSpPr>
          <p:cNvPr id="20485" name="Text Box 6"/>
          <p:cNvSpPr txBox="1">
            <a:spLocks noChangeArrowheads="1"/>
          </p:cNvSpPr>
          <p:nvPr/>
        </p:nvSpPr>
        <p:spPr bwMode="auto">
          <a:xfrm>
            <a:off x="1687514" y="185738"/>
            <a:ext cx="88169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9pPr>
          </a:lstStyle>
          <a:p>
            <a:pPr algn="ctr" eaLnBrk="1">
              <a:lnSpc>
                <a:spcPct val="97000"/>
              </a:lnSpc>
              <a:buClr>
                <a:srgbClr val="000000"/>
              </a:buClr>
              <a:buSzPct val="45000"/>
              <a:buFont typeface="StarSymbol" charset="0"/>
              <a:buNone/>
            </a:pPr>
            <a:r>
              <a:rPr lang="en-GB" altLang="en-US" sz="1500" b="1">
                <a:latin typeface="Arial" panose="020B0604020202020204" pitchFamily="34" charset="0"/>
              </a:rPr>
              <a:t>Fig 2 Scatterplot of annual rate of skin biopsy and incidence of melanoma for residents age 65 and older in each of nine US areas participating in Surveillance Epidemiology and End Results programme, 1986-2001</a:t>
            </a:r>
          </a:p>
        </p:txBody>
      </p:sp>
      <p:sp>
        <p:nvSpPr>
          <p:cNvPr id="20486" name="Text Box 7"/>
          <p:cNvSpPr txBox="1">
            <a:spLocks noChangeArrowheads="1"/>
          </p:cNvSpPr>
          <p:nvPr/>
        </p:nvSpPr>
        <p:spPr bwMode="auto">
          <a:xfrm>
            <a:off x="2667001" y="6096000"/>
            <a:ext cx="5891213" cy="20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Times New Roman" panose="02020603050405020304" pitchFamily="18" charset="0"/>
              </a:defRPr>
            </a:lvl9pPr>
          </a:lstStyle>
          <a:p>
            <a:pPr eaLnBrk="1">
              <a:lnSpc>
                <a:spcPct val="97000"/>
              </a:lnSpc>
              <a:buClr>
                <a:srgbClr val="000000"/>
              </a:buClr>
              <a:buSzPct val="45000"/>
              <a:buFont typeface="StarSymbol" charset="0"/>
              <a:buNone/>
            </a:pPr>
            <a:r>
              <a:rPr lang="en-GB" altLang="en-US" sz="1400" b="1">
                <a:latin typeface="Arial" panose="020B0604020202020204" pitchFamily="34" charset="0"/>
              </a:rPr>
              <a:t>Welch, H G. et al. BMJ 2005;331:481</a:t>
            </a:r>
          </a:p>
        </p:txBody>
      </p:sp>
    </p:spTree>
    <p:extLst>
      <p:ext uri="{BB962C8B-B14F-4D97-AF65-F5344CB8AC3E}">
        <p14:creationId xmlns:p14="http://schemas.microsoft.com/office/powerpoint/2010/main" val="6027120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365125"/>
            <a:ext cx="11563468" cy="1054751"/>
          </a:xfrm>
        </p:spPr>
        <p:txBody>
          <a:bodyPr/>
          <a:lstStyle/>
          <a:p>
            <a:pPr algn="ctr"/>
            <a:r>
              <a:rPr lang="en-US" dirty="0"/>
              <a:t>Increased skin biopsy rates in Medicare population</a:t>
            </a:r>
          </a:p>
        </p:txBody>
      </p:sp>
      <p:sp>
        <p:nvSpPr>
          <p:cNvPr id="3" name="Content Placeholder 2"/>
          <p:cNvSpPr>
            <a:spLocks noGrp="1"/>
          </p:cNvSpPr>
          <p:nvPr>
            <p:ph idx="1"/>
          </p:nvPr>
        </p:nvSpPr>
        <p:spPr>
          <a:xfrm>
            <a:off x="506776" y="1473092"/>
            <a:ext cx="11231696" cy="4856097"/>
          </a:xfrm>
        </p:spPr>
        <p:txBody>
          <a:bodyPr vert="horz" lIns="91440" tIns="45720" rIns="91440" bIns="45720" rtlCol="0" anchor="t">
            <a:noAutofit/>
          </a:bodyPr>
          <a:lstStyle/>
          <a:p>
            <a:r>
              <a:rPr lang="en-US" sz="3200" dirty="0"/>
              <a:t>1986-2001 – increased by 10%/</a:t>
            </a:r>
            <a:r>
              <a:rPr lang="en-US" sz="3200" dirty="0" err="1"/>
              <a:t>yr</a:t>
            </a:r>
            <a:r>
              <a:rPr lang="en-US" sz="3200" dirty="0"/>
              <a:t> </a:t>
            </a:r>
          </a:p>
          <a:p>
            <a:pPr lvl="1"/>
            <a:r>
              <a:rPr lang="en-US" sz="3200" dirty="0"/>
              <a:t>Baseline bx rate in 1986 = 1550 bx/100K people</a:t>
            </a:r>
            <a:endParaRPr lang="en-US" sz="3200" dirty="0">
              <a:ea typeface="Calibri"/>
              <a:cs typeface="Calibri"/>
            </a:endParaRPr>
          </a:p>
          <a:p>
            <a:r>
              <a:rPr lang="en-US" sz="3200" dirty="0"/>
              <a:t>2002-2009 – increased by 6%/</a:t>
            </a:r>
            <a:r>
              <a:rPr lang="en-US" sz="3200" dirty="0" err="1"/>
              <a:t>yr</a:t>
            </a:r>
            <a:endParaRPr lang="en-US" sz="3200" dirty="0" err="1">
              <a:ea typeface="Calibri"/>
              <a:cs typeface="Calibri"/>
            </a:endParaRPr>
          </a:p>
          <a:p>
            <a:pPr lvl="1"/>
            <a:r>
              <a:rPr lang="en-US" sz="3200" dirty="0"/>
              <a:t>7,012 bx/100,000 persons in 2002 to 10,528 biopsies per 100,000 persons in 2009.</a:t>
            </a:r>
          </a:p>
          <a:p>
            <a:r>
              <a:rPr lang="en-US" sz="3200" dirty="0"/>
              <a:t>2009-2019 - 5% growth/</a:t>
            </a:r>
            <a:r>
              <a:rPr lang="en-US" sz="3200" dirty="0" err="1"/>
              <a:t>yr</a:t>
            </a:r>
            <a:endParaRPr lang="en-US" sz="3200" dirty="0" err="1">
              <a:ea typeface="Calibri"/>
              <a:cs typeface="Calibri"/>
            </a:endParaRPr>
          </a:p>
          <a:p>
            <a:pPr lvl="1"/>
            <a:r>
              <a:rPr lang="en-US" sz="3200" dirty="0"/>
              <a:t>FFS Medicare population 2019 = 45 million</a:t>
            </a:r>
            <a:endParaRPr lang="en-US" sz="3200" dirty="0">
              <a:ea typeface="Calibri" panose="020F0502020204030204"/>
              <a:cs typeface="Calibri" panose="020F0502020204030204"/>
            </a:endParaRPr>
          </a:p>
          <a:p>
            <a:pPr lvl="1"/>
            <a:r>
              <a:rPr lang="en-US" sz="3200" dirty="0"/>
              <a:t>7.9 million skin biopsies in 2019 = 17500 bx/100K</a:t>
            </a:r>
            <a:endParaRPr lang="en-US" sz="3200" dirty="0">
              <a:ea typeface="Calibri" panose="020F0502020204030204"/>
              <a:cs typeface="Calibri" panose="020F0502020204030204"/>
            </a:endParaRPr>
          </a:p>
        </p:txBody>
      </p:sp>
    </p:spTree>
    <p:extLst>
      <p:ext uri="{BB962C8B-B14F-4D97-AF65-F5344CB8AC3E}">
        <p14:creationId xmlns:p14="http://schemas.microsoft.com/office/powerpoint/2010/main" val="2677243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A316-D6BF-0206-5321-56C85B9CE9DE}"/>
              </a:ext>
            </a:extLst>
          </p:cNvPr>
          <p:cNvSpPr>
            <a:spLocks noGrp="1"/>
          </p:cNvSpPr>
          <p:nvPr>
            <p:ph type="title"/>
          </p:nvPr>
        </p:nvSpPr>
        <p:spPr>
          <a:xfrm>
            <a:off x="766762" y="386556"/>
            <a:ext cx="10515600" cy="1325563"/>
          </a:xfrm>
        </p:spPr>
        <p:txBody>
          <a:bodyPr/>
          <a:lstStyle/>
          <a:p>
            <a:pPr algn="ctr"/>
            <a:r>
              <a:rPr lang="en-US" dirty="0"/>
              <a:t> What do these observations imply?</a:t>
            </a:r>
            <a:endParaRPr lang="en-US" dirty="0">
              <a:solidFill>
                <a:srgbClr val="000000"/>
              </a:solidFill>
            </a:endParaRPr>
          </a:p>
        </p:txBody>
      </p:sp>
      <p:sp>
        <p:nvSpPr>
          <p:cNvPr id="3" name="Content Placeholder 2">
            <a:extLst>
              <a:ext uri="{FF2B5EF4-FFF2-40B4-BE49-F238E27FC236}">
                <a16:creationId xmlns:a16="http://schemas.microsoft.com/office/drawing/2014/main" id="{855EE9D5-EA98-BC60-840B-F5151E42AC23}"/>
              </a:ext>
            </a:extLst>
          </p:cNvPr>
          <p:cNvSpPr>
            <a:spLocks noGrp="1"/>
          </p:cNvSpPr>
          <p:nvPr>
            <p:ph idx="1"/>
          </p:nvPr>
        </p:nvSpPr>
        <p:spPr>
          <a:xfrm>
            <a:off x="838200" y="2183363"/>
            <a:ext cx="10515600" cy="3993600"/>
          </a:xfrm>
        </p:spPr>
        <p:txBody>
          <a:bodyPr vert="horz" lIns="91440" tIns="45720" rIns="91440" bIns="45720" rtlCol="0" anchor="t">
            <a:normAutofit/>
          </a:bodyPr>
          <a:lstStyle/>
          <a:p>
            <a:r>
              <a:rPr lang="en-US" sz="4000" dirty="0"/>
              <a:t>These findings suggest the existence of a significant reservoir of indolent pigmented lesions which can and will be discovered when surveillance intensity is increased through skin checks and skin biopsies</a:t>
            </a:r>
            <a:endParaRPr lang="en-US" sz="4000" dirty="0">
              <a:ea typeface="Calibri"/>
              <a:cs typeface="Calibri"/>
            </a:endParaRPr>
          </a:p>
          <a:p>
            <a:endParaRPr lang="en-US" sz="4000" dirty="0">
              <a:ea typeface="Calibri"/>
              <a:cs typeface="Calibri"/>
            </a:endParaRPr>
          </a:p>
        </p:txBody>
      </p:sp>
    </p:spTree>
    <p:extLst>
      <p:ext uri="{BB962C8B-B14F-4D97-AF65-F5344CB8AC3E}">
        <p14:creationId xmlns:p14="http://schemas.microsoft.com/office/powerpoint/2010/main" val="128369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A316-D6BF-0206-5321-56C85B9CE9DE}"/>
              </a:ext>
            </a:extLst>
          </p:cNvPr>
          <p:cNvSpPr>
            <a:spLocks noGrp="1"/>
          </p:cNvSpPr>
          <p:nvPr>
            <p:ph type="title"/>
          </p:nvPr>
        </p:nvSpPr>
        <p:spPr/>
        <p:txBody>
          <a:bodyPr/>
          <a:lstStyle/>
          <a:p>
            <a:pPr algn="ctr"/>
            <a:r>
              <a:rPr lang="en-US" dirty="0">
                <a:cs typeface="Calibri Light"/>
              </a:rPr>
              <a:t>What do these observations imply?</a:t>
            </a:r>
            <a:endParaRPr lang="en-US" dirty="0">
              <a:solidFill>
                <a:srgbClr val="000000"/>
              </a:solidFill>
              <a:cs typeface="Calibri Light"/>
            </a:endParaRPr>
          </a:p>
        </p:txBody>
      </p:sp>
      <p:sp>
        <p:nvSpPr>
          <p:cNvPr id="3" name="Content Placeholder 2">
            <a:extLst>
              <a:ext uri="{FF2B5EF4-FFF2-40B4-BE49-F238E27FC236}">
                <a16:creationId xmlns:a16="http://schemas.microsoft.com/office/drawing/2014/main" id="{855EE9D5-EA98-BC60-840B-F5151E42AC23}"/>
              </a:ext>
            </a:extLst>
          </p:cNvPr>
          <p:cNvSpPr>
            <a:spLocks noGrp="1"/>
          </p:cNvSpPr>
          <p:nvPr>
            <p:ph idx="1"/>
          </p:nvPr>
        </p:nvSpPr>
        <p:spPr>
          <a:xfrm>
            <a:off x="838200" y="2228849"/>
            <a:ext cx="10734675" cy="3948113"/>
          </a:xfrm>
        </p:spPr>
        <p:txBody>
          <a:bodyPr vert="horz" lIns="91440" tIns="45720" rIns="91440" bIns="45720" rtlCol="0" anchor="t">
            <a:normAutofit/>
          </a:bodyPr>
          <a:lstStyle/>
          <a:p>
            <a:r>
              <a:rPr lang="en-US" sz="4000" dirty="0"/>
              <a:t>These results point to the detection of pigmented lesions that clinically and </a:t>
            </a:r>
            <a:r>
              <a:rPr lang="en-US" sz="4000" i="1" u="sng" dirty="0"/>
              <a:t>histologically</a:t>
            </a:r>
            <a:r>
              <a:rPr lang="en-US" sz="4000" dirty="0"/>
              <a:t> have elements in common with malignant melanoma but do not exhibit the malignant behavior of what has been associated with melanoma</a:t>
            </a:r>
          </a:p>
        </p:txBody>
      </p:sp>
    </p:spTree>
    <p:extLst>
      <p:ext uri="{BB962C8B-B14F-4D97-AF65-F5344CB8AC3E}">
        <p14:creationId xmlns:p14="http://schemas.microsoft.com/office/powerpoint/2010/main" val="67962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40000" y="533400"/>
            <a:ext cx="6908800" cy="914400"/>
          </a:xfrm>
          <a:noFill/>
        </p:spPr>
        <p:txBody>
          <a:bodyPr>
            <a:normAutofit/>
          </a:bodyPr>
          <a:lstStyle/>
          <a:p>
            <a:pPr algn="ctr"/>
            <a:r>
              <a:rPr lang="en-US" altLang="en-US" sz="4800" dirty="0"/>
              <a:t>Thin melanoma prediction</a:t>
            </a:r>
          </a:p>
        </p:txBody>
      </p:sp>
      <p:sp>
        <p:nvSpPr>
          <p:cNvPr id="24579" name="Rectangle 3"/>
          <p:cNvSpPr>
            <a:spLocks noGrp="1" noChangeArrowheads="1"/>
          </p:cNvSpPr>
          <p:nvPr>
            <p:ph idx="1"/>
          </p:nvPr>
        </p:nvSpPr>
        <p:spPr>
          <a:xfrm>
            <a:off x="825669" y="1699109"/>
            <a:ext cx="10861506" cy="4343400"/>
          </a:xfrm>
          <a:noFill/>
        </p:spPr>
        <p:txBody>
          <a:bodyPr>
            <a:normAutofit fontScale="92500" lnSpcReduction="10000"/>
          </a:bodyPr>
          <a:lstStyle/>
          <a:p>
            <a:r>
              <a:rPr lang="en-US" altLang="en-US" sz="4400" dirty="0"/>
              <a:t>Thin, invasive (&lt;0.8 mm) melanomas and in situ disease, if left untreated, will invariably evolve into aggressive melanoma. </a:t>
            </a:r>
          </a:p>
          <a:p>
            <a:pPr lvl="1"/>
            <a:r>
              <a:rPr lang="en-US" altLang="en-US" sz="4000" dirty="0"/>
              <a:t>If we did not remove this melanoma, you would have died</a:t>
            </a:r>
            <a:br>
              <a:rPr lang="en-US" altLang="en-US" sz="4000" dirty="0"/>
            </a:br>
            <a:br>
              <a:rPr lang="en-US" altLang="en-US" sz="4000" dirty="0"/>
            </a:br>
            <a:r>
              <a:rPr lang="en-US" altLang="en-US" sz="4000" dirty="0"/>
              <a:t>"Extraordinary claims require extraordinary evidence“ - Carl Sagan</a:t>
            </a:r>
          </a:p>
          <a:p>
            <a:endParaRPr lang="en-US" altLang="en-US" sz="4400" dirty="0"/>
          </a:p>
        </p:txBody>
      </p:sp>
      <p:sp>
        <p:nvSpPr>
          <p:cNvPr id="2" name="Content Placeholder 2">
            <a:extLst>
              <a:ext uri="{FF2B5EF4-FFF2-40B4-BE49-F238E27FC236}">
                <a16:creationId xmlns:a16="http://schemas.microsoft.com/office/drawing/2014/main" id="{A59B1171-6E08-CFE1-3B6C-78656B67DC3D}"/>
              </a:ext>
            </a:extLst>
          </p:cNvPr>
          <p:cNvSpPr txBox="1">
            <a:spLocks/>
          </p:cNvSpPr>
          <p:nvPr/>
        </p:nvSpPr>
        <p:spPr>
          <a:xfrm>
            <a:off x="850731" y="4356831"/>
            <a:ext cx="10515600" cy="18552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FontTx/>
              <a:buChar char="–"/>
            </a:pPr>
            <a:endParaRPr lang="en-US" altLang="en-US" sz="3600" dirty="0"/>
          </a:p>
        </p:txBody>
      </p:sp>
    </p:spTree>
    <p:extLst>
      <p:ext uri="{BB962C8B-B14F-4D97-AF65-F5344CB8AC3E}">
        <p14:creationId xmlns:p14="http://schemas.microsoft.com/office/powerpoint/2010/main" val="276880707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483204" y="1805653"/>
            <a:ext cx="10432447" cy="4380834"/>
          </a:xfrm>
        </p:spPr>
        <p:txBody>
          <a:bodyPr vert="horz" lIns="91440" tIns="45720" rIns="91440" bIns="45720" rtlCol="0" anchor="t">
            <a:noAutofit/>
          </a:bodyPr>
          <a:lstStyle/>
          <a:p>
            <a:r>
              <a:rPr lang="en-US" altLang="en-US" sz="3200" dirty="0"/>
              <a:t>We use pathologic diagnosis as the gold standard for melanoma diagnosis</a:t>
            </a:r>
            <a:endParaRPr lang="en-US" dirty="0"/>
          </a:p>
          <a:p>
            <a:r>
              <a:rPr lang="en-US" altLang="en-US" sz="3200" dirty="0"/>
              <a:t>The case inputs into melanoma pathology diagnosis have changed over the past century</a:t>
            </a:r>
            <a:endParaRPr lang="en-US">
              <a:cs typeface="Calibri"/>
            </a:endParaRPr>
          </a:p>
          <a:p>
            <a:pPr eaLnBrk="1" hangingPunct="1"/>
            <a:r>
              <a:rPr lang="en-US" altLang="en-US" sz="3200" dirty="0"/>
              <a:t>The task now asked of pathologists may not be appropriate for the tools at their disposal </a:t>
            </a:r>
          </a:p>
          <a:p>
            <a:pPr eaLnBrk="1" hangingPunct="1"/>
            <a:r>
              <a:rPr lang="en-US" altLang="en-US" sz="3200" dirty="0"/>
              <a:t>Predicting the future always has inherent uncertainty and diagnostic terms and concepts must recognize the uncertainty</a:t>
            </a:r>
          </a:p>
          <a:p>
            <a:pPr eaLnBrk="1" hangingPunct="1"/>
            <a:endParaRPr lang="en-US" altLang="en-US" sz="3200" dirty="0"/>
          </a:p>
        </p:txBody>
      </p:sp>
      <p:sp>
        <p:nvSpPr>
          <p:cNvPr id="3" name="Title 2">
            <a:extLst>
              <a:ext uri="{FF2B5EF4-FFF2-40B4-BE49-F238E27FC236}">
                <a16:creationId xmlns:a16="http://schemas.microsoft.com/office/drawing/2014/main" id="{8562DD88-0693-06C5-6938-9C494A944FD3}"/>
              </a:ext>
            </a:extLst>
          </p:cNvPr>
          <p:cNvSpPr>
            <a:spLocks noGrp="1"/>
          </p:cNvSpPr>
          <p:nvPr>
            <p:ph type="title"/>
          </p:nvPr>
        </p:nvSpPr>
        <p:spPr/>
        <p:txBody>
          <a:bodyPr/>
          <a:lstStyle/>
          <a:p>
            <a:r>
              <a:rPr lang="en-US" dirty="0"/>
              <a:t>The Pathology Problem</a:t>
            </a:r>
          </a:p>
        </p:txBody>
      </p:sp>
    </p:spTree>
    <p:extLst>
      <p:ext uri="{BB962C8B-B14F-4D97-AF65-F5344CB8AC3E}">
        <p14:creationId xmlns:p14="http://schemas.microsoft.com/office/powerpoint/2010/main" val="1692607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4F8828-7DFC-012A-CA4B-DB509D35C268}"/>
              </a:ext>
            </a:extLst>
          </p:cNvPr>
          <p:cNvPicPr>
            <a:picLocks noChangeAspect="1"/>
          </p:cNvPicPr>
          <p:nvPr/>
        </p:nvPicPr>
        <p:blipFill>
          <a:blip r:embed="rId2"/>
          <a:stretch>
            <a:fillRect/>
          </a:stretch>
        </p:blipFill>
        <p:spPr>
          <a:xfrm>
            <a:off x="1829413" y="0"/>
            <a:ext cx="8533173" cy="6858000"/>
          </a:xfrm>
          <a:prstGeom prst="rect">
            <a:avLst/>
          </a:prstGeom>
        </p:spPr>
      </p:pic>
    </p:spTree>
    <p:extLst>
      <p:ext uri="{BB962C8B-B14F-4D97-AF65-F5344CB8AC3E}">
        <p14:creationId xmlns:p14="http://schemas.microsoft.com/office/powerpoint/2010/main" val="85839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98F61B-4699-EC2F-4A1B-B89F171CE9BB}"/>
              </a:ext>
            </a:extLst>
          </p:cNvPr>
          <p:cNvPicPr>
            <a:picLocks noChangeAspect="1"/>
          </p:cNvPicPr>
          <p:nvPr/>
        </p:nvPicPr>
        <p:blipFill rotWithShape="1">
          <a:blip r:embed="rId2"/>
          <a:srcRect l="2064" r="1380"/>
          <a:stretch/>
        </p:blipFill>
        <p:spPr>
          <a:xfrm>
            <a:off x="104971" y="2891790"/>
            <a:ext cx="12115466" cy="3298875"/>
          </a:xfrm>
          <a:prstGeom prst="rect">
            <a:avLst/>
          </a:prstGeom>
        </p:spPr>
      </p:pic>
      <p:pic>
        <p:nvPicPr>
          <p:cNvPr id="7" name="Picture 6">
            <a:extLst>
              <a:ext uri="{FF2B5EF4-FFF2-40B4-BE49-F238E27FC236}">
                <a16:creationId xmlns:a16="http://schemas.microsoft.com/office/drawing/2014/main" id="{3F118EEA-3BF9-452E-EDD6-6BA371B4517D}"/>
              </a:ext>
            </a:extLst>
          </p:cNvPr>
          <p:cNvPicPr>
            <a:picLocks noChangeAspect="1"/>
          </p:cNvPicPr>
          <p:nvPr/>
        </p:nvPicPr>
        <p:blipFill>
          <a:blip r:embed="rId3"/>
          <a:stretch>
            <a:fillRect/>
          </a:stretch>
        </p:blipFill>
        <p:spPr>
          <a:xfrm>
            <a:off x="0" y="84258"/>
            <a:ext cx="12189517" cy="2747676"/>
          </a:xfrm>
          <a:prstGeom prst="rect">
            <a:avLst/>
          </a:prstGeom>
        </p:spPr>
      </p:pic>
      <p:sp>
        <p:nvSpPr>
          <p:cNvPr id="2" name="Rectangle: Rounded Corners 1">
            <a:extLst>
              <a:ext uri="{FF2B5EF4-FFF2-40B4-BE49-F238E27FC236}">
                <a16:creationId xmlns:a16="http://schemas.microsoft.com/office/drawing/2014/main" id="{24D58E13-ECBF-22DE-2E97-1BCE7135D947}"/>
              </a:ext>
            </a:extLst>
          </p:cNvPr>
          <p:cNvSpPr/>
          <p:nvPr/>
        </p:nvSpPr>
        <p:spPr>
          <a:xfrm>
            <a:off x="5787549" y="4061025"/>
            <a:ext cx="4805423" cy="407963"/>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528EAC7-9938-47EC-29B5-3B0F94A18A73}"/>
              </a:ext>
            </a:extLst>
          </p:cNvPr>
          <p:cNvSpPr/>
          <p:nvPr/>
        </p:nvSpPr>
        <p:spPr>
          <a:xfrm>
            <a:off x="5842304" y="5114385"/>
            <a:ext cx="4750669" cy="407963"/>
          </a:xfrm>
          <a:prstGeom prst="roundRect">
            <a:avLst/>
          </a:prstGeom>
          <a:no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122410-AD6A-68B3-2205-A3B370D546AB}"/>
              </a:ext>
            </a:extLst>
          </p:cNvPr>
          <p:cNvSpPr txBox="1"/>
          <p:nvPr/>
        </p:nvSpPr>
        <p:spPr>
          <a:xfrm>
            <a:off x="10716681" y="4080340"/>
            <a:ext cx="699230" cy="369332"/>
          </a:xfrm>
          <a:prstGeom prst="rect">
            <a:avLst/>
          </a:prstGeom>
          <a:noFill/>
        </p:spPr>
        <p:txBody>
          <a:bodyPr wrap="none" rtlCol="0">
            <a:spAutoFit/>
          </a:bodyPr>
          <a:lstStyle/>
          <a:p>
            <a:r>
              <a:rPr lang="en-US" dirty="0">
                <a:solidFill>
                  <a:srgbClr val="FF0000"/>
                </a:solidFill>
              </a:rPr>
              <a:t>&gt;85%</a:t>
            </a:r>
          </a:p>
        </p:txBody>
      </p:sp>
      <p:sp>
        <p:nvSpPr>
          <p:cNvPr id="6" name="TextBox 5">
            <a:extLst>
              <a:ext uri="{FF2B5EF4-FFF2-40B4-BE49-F238E27FC236}">
                <a16:creationId xmlns:a16="http://schemas.microsoft.com/office/drawing/2014/main" id="{7BFBCD2E-9D38-4F0D-08F5-1390A1BF9930}"/>
              </a:ext>
            </a:extLst>
          </p:cNvPr>
          <p:cNvSpPr txBox="1"/>
          <p:nvPr/>
        </p:nvSpPr>
        <p:spPr>
          <a:xfrm>
            <a:off x="10716681" y="5114385"/>
            <a:ext cx="699230" cy="369332"/>
          </a:xfrm>
          <a:prstGeom prst="rect">
            <a:avLst/>
          </a:prstGeom>
          <a:noFill/>
        </p:spPr>
        <p:txBody>
          <a:bodyPr wrap="none" rtlCol="0">
            <a:spAutoFit/>
          </a:bodyPr>
          <a:lstStyle/>
          <a:p>
            <a:r>
              <a:rPr lang="en-US" dirty="0">
                <a:solidFill>
                  <a:srgbClr val="FF0000"/>
                </a:solidFill>
              </a:rPr>
              <a:t>&lt;40%</a:t>
            </a:r>
          </a:p>
        </p:txBody>
      </p:sp>
      <p:sp>
        <p:nvSpPr>
          <p:cNvPr id="8" name="TextBox 7">
            <a:extLst>
              <a:ext uri="{FF2B5EF4-FFF2-40B4-BE49-F238E27FC236}">
                <a16:creationId xmlns:a16="http://schemas.microsoft.com/office/drawing/2014/main" id="{AA35876A-3E56-6B89-DEF0-07CA14987D44}"/>
              </a:ext>
            </a:extLst>
          </p:cNvPr>
          <p:cNvSpPr txBox="1"/>
          <p:nvPr/>
        </p:nvSpPr>
        <p:spPr>
          <a:xfrm>
            <a:off x="4279511" y="6250521"/>
            <a:ext cx="2638864" cy="523220"/>
          </a:xfrm>
          <a:prstGeom prst="rect">
            <a:avLst/>
          </a:prstGeom>
          <a:noFill/>
        </p:spPr>
        <p:txBody>
          <a:bodyPr wrap="none" rtlCol="0">
            <a:spAutoFit/>
          </a:bodyPr>
          <a:lstStyle/>
          <a:p>
            <a:r>
              <a:rPr lang="en-US" sz="2800" dirty="0"/>
              <a:t>NO MIS Included</a:t>
            </a:r>
          </a:p>
        </p:txBody>
      </p:sp>
    </p:spTree>
    <p:extLst>
      <p:ext uri="{BB962C8B-B14F-4D97-AF65-F5344CB8AC3E}">
        <p14:creationId xmlns:p14="http://schemas.microsoft.com/office/powerpoint/2010/main" val="3250241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C0A30C-FC32-B297-0666-4267794CF829}"/>
              </a:ext>
            </a:extLst>
          </p:cNvPr>
          <p:cNvPicPr>
            <a:picLocks noChangeAspect="1"/>
          </p:cNvPicPr>
          <p:nvPr/>
        </p:nvPicPr>
        <p:blipFill rotWithShape="1">
          <a:blip r:embed="rId2"/>
          <a:srcRect l="1570" r="5723"/>
          <a:stretch/>
        </p:blipFill>
        <p:spPr>
          <a:xfrm>
            <a:off x="63260" y="3700926"/>
            <a:ext cx="12086987" cy="2058320"/>
          </a:xfrm>
          <a:prstGeom prst="rect">
            <a:avLst/>
          </a:prstGeom>
        </p:spPr>
      </p:pic>
      <p:pic>
        <p:nvPicPr>
          <p:cNvPr id="6" name="Picture 5">
            <a:extLst>
              <a:ext uri="{FF2B5EF4-FFF2-40B4-BE49-F238E27FC236}">
                <a16:creationId xmlns:a16="http://schemas.microsoft.com/office/drawing/2014/main" id="{3F8B5004-F585-BE84-A28E-93F56E7A695A}"/>
              </a:ext>
            </a:extLst>
          </p:cNvPr>
          <p:cNvPicPr>
            <a:picLocks noChangeAspect="1"/>
          </p:cNvPicPr>
          <p:nvPr/>
        </p:nvPicPr>
        <p:blipFill>
          <a:blip r:embed="rId3"/>
          <a:stretch>
            <a:fillRect/>
          </a:stretch>
        </p:blipFill>
        <p:spPr>
          <a:xfrm>
            <a:off x="1484511" y="77490"/>
            <a:ext cx="9222977" cy="3559401"/>
          </a:xfrm>
          <a:prstGeom prst="rect">
            <a:avLst/>
          </a:prstGeom>
        </p:spPr>
      </p:pic>
      <p:sp>
        <p:nvSpPr>
          <p:cNvPr id="7" name="TextBox 6">
            <a:extLst>
              <a:ext uri="{FF2B5EF4-FFF2-40B4-BE49-F238E27FC236}">
                <a16:creationId xmlns:a16="http://schemas.microsoft.com/office/drawing/2014/main" id="{B2C16141-38B4-AB7D-00E6-74F744FBC90E}"/>
              </a:ext>
            </a:extLst>
          </p:cNvPr>
          <p:cNvSpPr txBox="1"/>
          <p:nvPr/>
        </p:nvSpPr>
        <p:spPr>
          <a:xfrm>
            <a:off x="2357886" y="5955890"/>
            <a:ext cx="9506310" cy="523220"/>
          </a:xfrm>
          <a:prstGeom prst="rect">
            <a:avLst/>
          </a:prstGeom>
          <a:noFill/>
        </p:spPr>
        <p:txBody>
          <a:bodyPr wrap="square" rtlCol="0">
            <a:spAutoFit/>
          </a:bodyPr>
          <a:lstStyle/>
          <a:p>
            <a:r>
              <a:rPr lang="en-US" sz="2800" dirty="0">
                <a:solidFill>
                  <a:schemeClr val="tx1">
                    <a:lumMod val="95000"/>
                  </a:schemeClr>
                </a:solidFill>
              </a:rPr>
              <a:t>70% ( 0%)                                16%% (85%)    </a:t>
            </a:r>
          </a:p>
        </p:txBody>
      </p:sp>
      <p:sp>
        <p:nvSpPr>
          <p:cNvPr id="2" name="TextBox 1">
            <a:extLst>
              <a:ext uri="{FF2B5EF4-FFF2-40B4-BE49-F238E27FC236}">
                <a16:creationId xmlns:a16="http://schemas.microsoft.com/office/drawing/2014/main" id="{B780A7FD-ED75-357A-B790-B54B46641858}"/>
              </a:ext>
            </a:extLst>
          </p:cNvPr>
          <p:cNvSpPr txBox="1"/>
          <p:nvPr/>
        </p:nvSpPr>
        <p:spPr>
          <a:xfrm>
            <a:off x="8783782" y="6383366"/>
            <a:ext cx="3017173" cy="584775"/>
          </a:xfrm>
          <a:prstGeom prst="rect">
            <a:avLst/>
          </a:prstGeom>
          <a:noFill/>
        </p:spPr>
        <p:txBody>
          <a:bodyPr wrap="none" rtlCol="0">
            <a:spAutoFit/>
          </a:bodyPr>
          <a:lstStyle/>
          <a:p>
            <a:r>
              <a:rPr lang="en-US" sz="3200" dirty="0"/>
              <a:t>MIS not included</a:t>
            </a:r>
          </a:p>
        </p:txBody>
      </p:sp>
    </p:spTree>
    <p:extLst>
      <p:ext uri="{BB962C8B-B14F-4D97-AF65-F5344CB8AC3E}">
        <p14:creationId xmlns:p14="http://schemas.microsoft.com/office/powerpoint/2010/main" val="150320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20861" y="488992"/>
            <a:ext cx="10134071" cy="914400"/>
          </a:xfrm>
        </p:spPr>
        <p:txBody>
          <a:bodyPr>
            <a:normAutofit/>
          </a:bodyPr>
          <a:lstStyle/>
          <a:p>
            <a:r>
              <a:rPr lang="en-US" altLang="en-US" sz="5400" dirty="0"/>
              <a:t>Melanoma Diagnosis as a Prediction</a:t>
            </a:r>
          </a:p>
        </p:txBody>
      </p:sp>
      <p:sp>
        <p:nvSpPr>
          <p:cNvPr id="30723" name="Rectangle 3"/>
          <p:cNvSpPr>
            <a:spLocks noGrp="1" noChangeArrowheads="1"/>
          </p:cNvSpPr>
          <p:nvPr>
            <p:ph idx="1"/>
          </p:nvPr>
        </p:nvSpPr>
        <p:spPr>
          <a:xfrm>
            <a:off x="320040" y="2011983"/>
            <a:ext cx="11064240" cy="3581400"/>
          </a:xfrm>
        </p:spPr>
        <p:txBody>
          <a:bodyPr>
            <a:noAutofit/>
          </a:bodyPr>
          <a:lstStyle/>
          <a:p>
            <a:r>
              <a:rPr lang="en-US" altLang="en-US" sz="4400" dirty="0"/>
              <a:t>1930’s Melanoma scenario</a:t>
            </a:r>
          </a:p>
          <a:p>
            <a:pPr lvl="1"/>
            <a:r>
              <a:rPr lang="en-US" altLang="en-US" sz="4400" dirty="0"/>
              <a:t>Clinical presentation - pigmented nodule</a:t>
            </a:r>
          </a:p>
          <a:p>
            <a:pPr lvl="1"/>
            <a:r>
              <a:rPr lang="en-US" altLang="en-US" sz="4400" dirty="0" err="1"/>
              <a:t>DDx</a:t>
            </a:r>
            <a:r>
              <a:rPr lang="en-US" altLang="en-US" sz="4400" dirty="0"/>
              <a:t> - Hemangioma, melanoma, SCCA, cyst</a:t>
            </a:r>
          </a:p>
          <a:p>
            <a:pPr lvl="1"/>
            <a:r>
              <a:rPr lang="en-US" altLang="en-US" sz="4400" dirty="0"/>
              <a:t>Pathologist functioned as a </a:t>
            </a:r>
            <a:r>
              <a:rPr lang="en-US" altLang="en-US" sz="4400" i="1" u="sng" dirty="0"/>
              <a:t>taxonomist</a:t>
            </a:r>
          </a:p>
        </p:txBody>
      </p:sp>
    </p:spTree>
    <p:extLst>
      <p:ext uri="{BB962C8B-B14F-4D97-AF65-F5344CB8AC3E}">
        <p14:creationId xmlns:p14="http://schemas.microsoft.com/office/powerpoint/2010/main" val="336953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2112910" y="373935"/>
            <a:ext cx="8077200" cy="914400"/>
          </a:xfrm>
        </p:spPr>
        <p:txBody>
          <a:bodyPr>
            <a:normAutofit/>
          </a:bodyPr>
          <a:lstStyle/>
          <a:p>
            <a:pPr algn="ctr"/>
            <a:r>
              <a:rPr lang="en-US" altLang="en-US" sz="4800" dirty="0"/>
              <a:t>Melanoma as a Prediction</a:t>
            </a:r>
          </a:p>
        </p:txBody>
      </p:sp>
      <p:sp>
        <p:nvSpPr>
          <p:cNvPr id="31747" name="Rectangle 1027"/>
          <p:cNvSpPr>
            <a:spLocks noGrp="1" noChangeArrowheads="1"/>
          </p:cNvSpPr>
          <p:nvPr>
            <p:ph idx="1"/>
          </p:nvPr>
        </p:nvSpPr>
        <p:spPr>
          <a:xfrm>
            <a:off x="302079" y="1392935"/>
            <a:ext cx="11667417" cy="5318761"/>
          </a:xfrm>
        </p:spPr>
        <p:txBody>
          <a:bodyPr vert="horz" lIns="91440" tIns="45720" rIns="91440" bIns="45720" rtlCol="0" anchor="t">
            <a:noAutofit/>
          </a:bodyPr>
          <a:lstStyle/>
          <a:p>
            <a:r>
              <a:rPr lang="en-US" altLang="en-US" sz="4000" dirty="0"/>
              <a:t>2020’s scenario</a:t>
            </a:r>
          </a:p>
          <a:p>
            <a:pPr lvl="1"/>
            <a:r>
              <a:rPr lang="en-US" altLang="en-US" sz="4000" dirty="0"/>
              <a:t>Clinical presentation – 2-4 mm (diameter), thin pigmented macule</a:t>
            </a:r>
          </a:p>
          <a:p>
            <a:pPr lvl="1"/>
            <a:r>
              <a:rPr lang="en-US" altLang="en-US" sz="4000" dirty="0"/>
              <a:t>DDX - nevus v. dysplastic nevus v. MIS v. melanoma v. lentigo </a:t>
            </a:r>
          </a:p>
          <a:p>
            <a:r>
              <a:rPr lang="en-US" sz="4000">
                <a:cs typeface="Calibri"/>
              </a:rPr>
              <a:t>In the 2020’s, the pathologist functions not as a taxonomist but instead as an assessor of risk/actuary</a:t>
            </a:r>
          </a:p>
          <a:p>
            <a:pPr lvl="1"/>
            <a:endParaRPr lang="en-US" altLang="en-US" sz="4000" dirty="0">
              <a:cs typeface="Calibri"/>
            </a:endParaRPr>
          </a:p>
        </p:txBody>
      </p:sp>
    </p:spTree>
    <p:extLst>
      <p:ext uri="{BB962C8B-B14F-4D97-AF65-F5344CB8AC3E}">
        <p14:creationId xmlns:p14="http://schemas.microsoft.com/office/powerpoint/2010/main" val="3865220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027"/>
          <p:cNvSpPr>
            <a:spLocks noGrp="1" noChangeArrowheads="1"/>
          </p:cNvSpPr>
          <p:nvPr>
            <p:ph idx="1"/>
          </p:nvPr>
        </p:nvSpPr>
        <p:spPr>
          <a:xfrm>
            <a:off x="1131598" y="1634074"/>
            <a:ext cx="10032933" cy="4248104"/>
          </a:xfrm>
        </p:spPr>
        <p:txBody>
          <a:bodyPr vert="horz" lIns="91440" tIns="45720" rIns="91440" bIns="45720" rtlCol="0" anchor="t">
            <a:noAutofit/>
          </a:bodyPr>
          <a:lstStyle/>
          <a:p>
            <a:pPr marL="0" indent="0">
              <a:buNone/>
            </a:pPr>
            <a:r>
              <a:rPr lang="en-US" sz="4000" dirty="0">
                <a:cs typeface="Calibri" panose="020F0502020204030204"/>
              </a:rPr>
              <a:t>Can we realistically expect pathologists to consistently and reproducibly identify the bad actors early in the course of disease given the tools they have at their disposal?</a:t>
            </a:r>
            <a:endParaRPr lang="en-US">
              <a:ea typeface="Calibri" panose="020F0502020204030204"/>
              <a:cs typeface="Calibri" panose="020F0502020204030204"/>
            </a:endParaRPr>
          </a:p>
          <a:p>
            <a:endParaRPr lang="en-US" altLang="en-US" sz="4000" dirty="0">
              <a:cs typeface="Calibri" panose="020F0502020204030204"/>
            </a:endParaRPr>
          </a:p>
          <a:p>
            <a:endParaRPr lang="en-US" altLang="en-US" sz="4000" dirty="0">
              <a:cs typeface="Calibri" panose="020F0502020204030204"/>
            </a:endParaRPr>
          </a:p>
        </p:txBody>
      </p:sp>
    </p:spTree>
    <p:extLst>
      <p:ext uri="{BB962C8B-B14F-4D97-AF65-F5344CB8AC3E}">
        <p14:creationId xmlns:p14="http://schemas.microsoft.com/office/powerpoint/2010/main" val="1733293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49ACA-B868-0EAE-3FD0-875AD5825761}"/>
              </a:ext>
            </a:extLst>
          </p:cNvPr>
          <p:cNvPicPr>
            <a:picLocks noChangeAspect="1"/>
          </p:cNvPicPr>
          <p:nvPr/>
        </p:nvPicPr>
        <p:blipFill>
          <a:blip r:embed="rId2"/>
          <a:stretch>
            <a:fillRect/>
          </a:stretch>
        </p:blipFill>
        <p:spPr>
          <a:xfrm>
            <a:off x="1067180" y="105158"/>
            <a:ext cx="9436798" cy="2735304"/>
          </a:xfrm>
          <a:prstGeom prst="rect">
            <a:avLst/>
          </a:prstGeom>
        </p:spPr>
      </p:pic>
      <p:sp>
        <p:nvSpPr>
          <p:cNvPr id="4" name="TextBox 3">
            <a:extLst>
              <a:ext uri="{FF2B5EF4-FFF2-40B4-BE49-F238E27FC236}">
                <a16:creationId xmlns:a16="http://schemas.microsoft.com/office/drawing/2014/main" id="{7B103D4A-A394-72D0-927C-43972EA1EDF2}"/>
              </a:ext>
            </a:extLst>
          </p:cNvPr>
          <p:cNvSpPr txBox="1"/>
          <p:nvPr/>
        </p:nvSpPr>
        <p:spPr>
          <a:xfrm>
            <a:off x="1507164" y="3286312"/>
            <a:ext cx="9231719" cy="1569660"/>
          </a:xfrm>
          <a:prstGeom prst="rect">
            <a:avLst/>
          </a:prstGeom>
          <a:noFill/>
        </p:spPr>
        <p:txBody>
          <a:bodyPr wrap="square">
            <a:spAutoFit/>
          </a:bodyPr>
          <a:lstStyle/>
          <a:p>
            <a:pPr marL="285750" indent="-285750">
              <a:buFont typeface="Arial" panose="020B0604020202020204" pitchFamily="34" charset="0"/>
              <a:buChar char="•"/>
            </a:pPr>
            <a:r>
              <a:rPr lang="en-US" altLang="en-US" sz="3200" dirty="0"/>
              <a:t>1187 pathologist – 8796 independent case reviews</a:t>
            </a:r>
          </a:p>
          <a:p>
            <a:pPr marL="285750" indent="-285750">
              <a:buFont typeface="Arial" panose="020B0604020202020204" pitchFamily="34" charset="0"/>
              <a:buChar char="•"/>
            </a:pPr>
            <a:r>
              <a:rPr lang="en-US" altLang="en-US" sz="3200" dirty="0"/>
              <a:t>Used MPATH-Dx reporting schema (I-V) with classes ranging from very low risk (I) to very high risk (V). </a:t>
            </a:r>
          </a:p>
        </p:txBody>
      </p:sp>
      <p:pic>
        <p:nvPicPr>
          <p:cNvPr id="6" name="Picture 5">
            <a:extLst>
              <a:ext uri="{FF2B5EF4-FFF2-40B4-BE49-F238E27FC236}">
                <a16:creationId xmlns:a16="http://schemas.microsoft.com/office/drawing/2014/main" id="{C55DF381-D0A2-760D-D4FA-5FE83F786BF4}"/>
              </a:ext>
            </a:extLst>
          </p:cNvPr>
          <p:cNvPicPr>
            <a:picLocks noChangeAspect="1"/>
          </p:cNvPicPr>
          <p:nvPr/>
        </p:nvPicPr>
        <p:blipFill>
          <a:blip r:embed="rId3"/>
          <a:stretch>
            <a:fillRect/>
          </a:stretch>
        </p:blipFill>
        <p:spPr>
          <a:xfrm>
            <a:off x="2592991" y="5429049"/>
            <a:ext cx="5276570" cy="939958"/>
          </a:xfrm>
          <a:prstGeom prst="rect">
            <a:avLst/>
          </a:prstGeom>
        </p:spPr>
      </p:pic>
    </p:spTree>
    <p:extLst>
      <p:ext uri="{BB962C8B-B14F-4D97-AF65-F5344CB8AC3E}">
        <p14:creationId xmlns:p14="http://schemas.microsoft.com/office/powerpoint/2010/main" val="449296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452008-F3A5-A912-EA1C-02804CCF8D13}"/>
              </a:ext>
            </a:extLst>
          </p:cNvPr>
          <p:cNvPicPr>
            <a:picLocks noChangeAspect="1"/>
          </p:cNvPicPr>
          <p:nvPr/>
        </p:nvPicPr>
        <p:blipFill>
          <a:blip r:embed="rId2"/>
          <a:stretch>
            <a:fillRect/>
          </a:stretch>
        </p:blipFill>
        <p:spPr>
          <a:xfrm>
            <a:off x="121924" y="733647"/>
            <a:ext cx="11901385" cy="5411972"/>
          </a:xfrm>
          <a:prstGeom prst="rect">
            <a:avLst/>
          </a:prstGeom>
        </p:spPr>
      </p:pic>
      <p:sp>
        <p:nvSpPr>
          <p:cNvPr id="6" name="TextBox 5">
            <a:extLst>
              <a:ext uri="{FF2B5EF4-FFF2-40B4-BE49-F238E27FC236}">
                <a16:creationId xmlns:a16="http://schemas.microsoft.com/office/drawing/2014/main" id="{74109D1C-9F22-64DB-2410-18852B221F48}"/>
              </a:ext>
            </a:extLst>
          </p:cNvPr>
          <p:cNvSpPr txBox="1"/>
          <p:nvPr/>
        </p:nvSpPr>
        <p:spPr>
          <a:xfrm>
            <a:off x="9941442" y="4040372"/>
            <a:ext cx="1956391" cy="1190848"/>
          </a:xfrm>
          <a:prstGeom prst="rect">
            <a:avLst/>
          </a:prstGeom>
          <a:noFill/>
          <a:ln w="57150">
            <a:solidFill>
              <a:srgbClr val="FF0000"/>
            </a:solidFill>
          </a:ln>
        </p:spPr>
        <p:txBody>
          <a:bodyPr wrap="square" rtlCol="0">
            <a:spAutoFit/>
          </a:bodyPr>
          <a:lstStyle/>
          <a:p>
            <a:endParaRPr lang="en-US" dirty="0">
              <a:solidFill>
                <a:srgbClr val="FF0000"/>
              </a:solidFill>
            </a:endParaRPr>
          </a:p>
        </p:txBody>
      </p:sp>
      <p:sp>
        <p:nvSpPr>
          <p:cNvPr id="8" name="TextBox 7">
            <a:extLst>
              <a:ext uri="{FF2B5EF4-FFF2-40B4-BE49-F238E27FC236}">
                <a16:creationId xmlns:a16="http://schemas.microsoft.com/office/drawing/2014/main" id="{910B79F3-02BB-936D-BD20-40C9EB8E0755}"/>
              </a:ext>
            </a:extLst>
          </p:cNvPr>
          <p:cNvSpPr txBox="1"/>
          <p:nvPr/>
        </p:nvSpPr>
        <p:spPr>
          <a:xfrm>
            <a:off x="121925" y="4040373"/>
            <a:ext cx="1281574" cy="1190848"/>
          </a:xfrm>
          <a:prstGeom prst="rect">
            <a:avLst/>
          </a:prstGeom>
          <a:noFill/>
          <a:ln w="57150">
            <a:solidFill>
              <a:srgbClr val="FF0000"/>
            </a:solidFill>
          </a:ln>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3182986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0F256D-4404-5C86-9066-4019B9624940}"/>
              </a:ext>
            </a:extLst>
          </p:cNvPr>
          <p:cNvPicPr>
            <a:picLocks noChangeAspect="1"/>
          </p:cNvPicPr>
          <p:nvPr/>
        </p:nvPicPr>
        <p:blipFill>
          <a:blip r:embed="rId2"/>
          <a:stretch>
            <a:fillRect/>
          </a:stretch>
        </p:blipFill>
        <p:spPr>
          <a:xfrm>
            <a:off x="355600" y="0"/>
            <a:ext cx="11697222" cy="4580620"/>
          </a:xfrm>
          <a:prstGeom prst="rect">
            <a:avLst/>
          </a:prstGeom>
        </p:spPr>
      </p:pic>
      <p:sp>
        <p:nvSpPr>
          <p:cNvPr id="2" name="TextBox 1">
            <a:extLst>
              <a:ext uri="{FF2B5EF4-FFF2-40B4-BE49-F238E27FC236}">
                <a16:creationId xmlns:a16="http://schemas.microsoft.com/office/drawing/2014/main" id="{35F7A227-8FAC-D1B9-CFDA-ED0DD16C453E}"/>
              </a:ext>
            </a:extLst>
          </p:cNvPr>
          <p:cNvSpPr txBox="1"/>
          <p:nvPr/>
        </p:nvSpPr>
        <p:spPr>
          <a:xfrm>
            <a:off x="9943805" y="2603500"/>
            <a:ext cx="1892595" cy="1265275"/>
          </a:xfrm>
          <a:prstGeom prst="rect">
            <a:avLst/>
          </a:prstGeom>
          <a:noFill/>
          <a:ln w="57150">
            <a:solidFill>
              <a:srgbClr val="FF0000"/>
            </a:solidFill>
          </a:ln>
        </p:spPr>
        <p:txBody>
          <a:bodyPr wrap="square" rtlCol="0">
            <a:spAutoFit/>
          </a:bodyPr>
          <a:lstStyle/>
          <a:p>
            <a:endParaRPr lang="en-US" dirty="0">
              <a:solidFill>
                <a:srgbClr val="FF0000"/>
              </a:solidFill>
            </a:endParaRPr>
          </a:p>
        </p:txBody>
      </p:sp>
      <p:sp>
        <p:nvSpPr>
          <p:cNvPr id="3" name="TextBox 2">
            <a:extLst>
              <a:ext uri="{FF2B5EF4-FFF2-40B4-BE49-F238E27FC236}">
                <a16:creationId xmlns:a16="http://schemas.microsoft.com/office/drawing/2014/main" id="{45156325-C641-AC75-5C34-4118CE42A083}"/>
              </a:ext>
            </a:extLst>
          </p:cNvPr>
          <p:cNvSpPr txBox="1"/>
          <p:nvPr/>
        </p:nvSpPr>
        <p:spPr>
          <a:xfrm>
            <a:off x="553134" y="2696534"/>
            <a:ext cx="1132717" cy="1079206"/>
          </a:xfrm>
          <a:prstGeom prst="rect">
            <a:avLst/>
          </a:prstGeom>
          <a:noFill/>
          <a:ln w="57150">
            <a:solidFill>
              <a:srgbClr val="FF0000"/>
            </a:solidFill>
          </a:ln>
        </p:spPr>
        <p:txBody>
          <a:bodyPr wrap="square" rtlCol="0">
            <a:spAutoFit/>
          </a:bodyPr>
          <a:lstStyle/>
          <a:p>
            <a:endParaRPr lang="en-US" dirty="0">
              <a:solidFill>
                <a:srgbClr val="FF0000"/>
              </a:solidFill>
            </a:endParaRPr>
          </a:p>
        </p:txBody>
      </p:sp>
      <p:sp>
        <p:nvSpPr>
          <p:cNvPr id="4" name="TextBox 3">
            <a:extLst>
              <a:ext uri="{FF2B5EF4-FFF2-40B4-BE49-F238E27FC236}">
                <a16:creationId xmlns:a16="http://schemas.microsoft.com/office/drawing/2014/main" id="{0C9FE5B4-38B3-DDD5-DCDF-95CB1173C7AD}"/>
              </a:ext>
            </a:extLst>
          </p:cNvPr>
          <p:cNvSpPr txBox="1"/>
          <p:nvPr/>
        </p:nvSpPr>
        <p:spPr>
          <a:xfrm>
            <a:off x="451534" y="4694275"/>
            <a:ext cx="11697222" cy="1754326"/>
          </a:xfrm>
          <a:prstGeom prst="rect">
            <a:avLst/>
          </a:prstGeom>
          <a:solidFill>
            <a:schemeClr val="bg1"/>
          </a:solidFill>
        </p:spPr>
        <p:txBody>
          <a:bodyPr wrap="square" rtlCol="0">
            <a:spAutoFit/>
          </a:bodyPr>
          <a:lstStyle/>
          <a:p>
            <a:r>
              <a:rPr lang="en-US" sz="3600" dirty="0"/>
              <a:t>Pathological exam of pigmented lesions, which is the gold standard for diagnosis (prediction), does not provide consistent results of the most problematic lesions </a:t>
            </a:r>
          </a:p>
        </p:txBody>
      </p:sp>
    </p:spTree>
    <p:extLst>
      <p:ext uri="{BB962C8B-B14F-4D97-AF65-F5344CB8AC3E}">
        <p14:creationId xmlns:p14="http://schemas.microsoft.com/office/powerpoint/2010/main" val="39259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My Documents\charles-manson.jpg"/>
          <p:cNvPicPr>
            <a:picLocks noChangeAspect="1" noChangeArrowheads="1"/>
          </p:cNvPicPr>
          <p:nvPr/>
        </p:nvPicPr>
        <p:blipFill rotWithShape="1">
          <a:blip r:embed="rId2">
            <a:extLst>
              <a:ext uri="{28A0092B-C50C-407E-A947-70E740481C1C}">
                <a14:useLocalDpi xmlns:a14="http://schemas.microsoft.com/office/drawing/2010/main" val="0"/>
              </a:ext>
            </a:extLst>
          </a:blip>
          <a:srcRect t="9522" b="8517"/>
          <a:stretch/>
        </p:blipFill>
        <p:spPr bwMode="auto">
          <a:xfrm>
            <a:off x="1160941" y="1690688"/>
            <a:ext cx="4116160" cy="49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6096000" y="5851132"/>
            <a:ext cx="4041491" cy="584775"/>
          </a:xfrm>
          <a:prstGeom prst="rect">
            <a:avLst/>
          </a:prstGeom>
          <a:noFill/>
          <a:ln w="12700">
            <a:noFill/>
            <a:miter lim="800000"/>
            <a:headEnd/>
            <a:tailEnd/>
          </a:ln>
        </p:spPr>
        <p:txBody>
          <a:bodyPr wrap="none">
            <a:spAutoFit/>
          </a:bodyPr>
          <a:lstStyle/>
          <a:p>
            <a:pPr>
              <a:defRPr/>
            </a:pPr>
            <a:r>
              <a:rPr lang="en-US" sz="3200" b="1" dirty="0">
                <a:solidFill>
                  <a:srgbClr val="FFFF00"/>
                </a:solidFill>
                <a:latin typeface="+mj-lt"/>
              </a:rPr>
              <a:t>Who is/was dangerous?</a:t>
            </a:r>
          </a:p>
        </p:txBody>
      </p:sp>
      <p:sp>
        <p:nvSpPr>
          <p:cNvPr id="2" name="TextBox 1">
            <a:extLst>
              <a:ext uri="{FF2B5EF4-FFF2-40B4-BE49-F238E27FC236}">
                <a16:creationId xmlns:a16="http://schemas.microsoft.com/office/drawing/2014/main" id="{51F8110E-AC04-5D4B-CEFE-86C885DFE445}"/>
              </a:ext>
            </a:extLst>
          </p:cNvPr>
          <p:cNvSpPr txBox="1"/>
          <p:nvPr/>
        </p:nvSpPr>
        <p:spPr>
          <a:xfrm>
            <a:off x="8972980" y="5411960"/>
            <a:ext cx="1654684" cy="369332"/>
          </a:xfrm>
          <a:prstGeom prst="rect">
            <a:avLst/>
          </a:prstGeom>
          <a:noFill/>
        </p:spPr>
        <p:txBody>
          <a:bodyPr wrap="none" rtlCol="0">
            <a:spAutoFit/>
          </a:bodyPr>
          <a:lstStyle/>
          <a:p>
            <a:r>
              <a:rPr lang="en-US" dirty="0">
                <a:solidFill>
                  <a:schemeClr val="bg1"/>
                </a:solidFill>
              </a:rPr>
              <a:t>Pope John Paul </a:t>
            </a:r>
          </a:p>
        </p:txBody>
      </p:sp>
      <p:pic>
        <p:nvPicPr>
          <p:cNvPr id="1028" name="Picture 4" descr="Fred Rogers: One Silent Minute">
            <a:extLst>
              <a:ext uri="{FF2B5EF4-FFF2-40B4-BE49-F238E27FC236}">
                <a16:creationId xmlns:a16="http://schemas.microsoft.com/office/drawing/2014/main" id="{3823BB32-8416-1D51-C1C3-D882FCED20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r="26482"/>
          <a:stretch/>
        </p:blipFill>
        <p:spPr bwMode="auto">
          <a:xfrm>
            <a:off x="5805345" y="1930400"/>
            <a:ext cx="4051748" cy="3784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70A602B-E153-98B9-FBDF-968DEC7F1B35}"/>
              </a:ext>
            </a:extLst>
          </p:cNvPr>
          <p:cNvSpPr>
            <a:spLocks noGrp="1"/>
          </p:cNvSpPr>
          <p:nvPr>
            <p:ph type="title"/>
          </p:nvPr>
        </p:nvSpPr>
        <p:spPr>
          <a:xfrm>
            <a:off x="838200" y="295285"/>
            <a:ext cx="10515600" cy="1325563"/>
          </a:xfrm>
        </p:spPr>
        <p:txBody>
          <a:bodyPr/>
          <a:lstStyle/>
          <a:p>
            <a:pPr algn="ctr"/>
            <a:r>
              <a:rPr lang="en-US" dirty="0"/>
              <a:t>Assessing risk- danger – sometimes easy</a:t>
            </a:r>
          </a:p>
        </p:txBody>
      </p:sp>
    </p:spTree>
    <p:extLst>
      <p:ext uri="{BB962C8B-B14F-4D97-AF65-F5344CB8AC3E}">
        <p14:creationId xmlns:p14="http://schemas.microsoft.com/office/powerpoint/2010/main" val="1536588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ChangeArrowheads="1"/>
          </p:cNvSpPr>
          <p:nvPr/>
        </p:nvSpPr>
        <p:spPr bwMode="auto">
          <a:xfrm>
            <a:off x="2224088" y="6397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34819" name="Picture 7" descr="http://www.rotten.com/library/bio/crime/serial-killers/ted-bundy/bundy_corduroy.jpg"/>
          <p:cNvPicPr>
            <a:picLocks noChangeAspect="1" noChangeArrowheads="1"/>
          </p:cNvPicPr>
          <p:nvPr/>
        </p:nvPicPr>
        <p:blipFill rotWithShape="1">
          <a:blip r:embed="rId2">
            <a:extLst>
              <a:ext uri="{28A0092B-C50C-407E-A947-70E740481C1C}">
                <a14:useLocalDpi xmlns:a14="http://schemas.microsoft.com/office/drawing/2010/main" val="0"/>
              </a:ext>
            </a:extLst>
          </a:blip>
          <a:srcRect b="17824"/>
          <a:stretch/>
        </p:blipFill>
        <p:spPr bwMode="auto">
          <a:xfrm>
            <a:off x="6616701" y="1238073"/>
            <a:ext cx="3327399" cy="414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8"/>
          <p:cNvSpPr>
            <a:spLocks noChangeArrowheads="1"/>
          </p:cNvSpPr>
          <p:nvPr/>
        </p:nvSpPr>
        <p:spPr bwMode="auto">
          <a:xfrm>
            <a:off x="4670425" y="25320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34821" name="Picture 10" descr="http://vianet.net.au/~bjmrshll/Smu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549" y="2475927"/>
            <a:ext cx="39624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Text Box 11"/>
          <p:cNvSpPr txBox="1">
            <a:spLocks noChangeArrowheads="1"/>
          </p:cNvSpPr>
          <p:nvPr/>
        </p:nvSpPr>
        <p:spPr bwMode="auto">
          <a:xfrm>
            <a:off x="746126" y="5216527"/>
            <a:ext cx="4551246" cy="830997"/>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dirty="0">
                <a:latin typeface="Arial" panose="020B0604020202020204" pitchFamily="34" charset="0"/>
              </a:rPr>
              <a:t>Barry Marshal 1995 Nobel Prize</a:t>
            </a:r>
          </a:p>
          <a:p>
            <a:pPr algn="ctr"/>
            <a:r>
              <a:rPr lang="en-US" altLang="en-US" dirty="0">
                <a:latin typeface="Arial" panose="020B0604020202020204" pitchFamily="34" charset="0"/>
              </a:rPr>
              <a:t> for Medicine</a:t>
            </a:r>
          </a:p>
        </p:txBody>
      </p:sp>
      <p:sp>
        <p:nvSpPr>
          <p:cNvPr id="76812" name="Text Box 12"/>
          <p:cNvSpPr txBox="1">
            <a:spLocks noChangeArrowheads="1"/>
          </p:cNvSpPr>
          <p:nvPr/>
        </p:nvSpPr>
        <p:spPr bwMode="auto">
          <a:xfrm>
            <a:off x="6228687" y="5410201"/>
            <a:ext cx="4208203" cy="830997"/>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dirty="0">
                <a:latin typeface="Arial" panose="020B0604020202020204" pitchFamily="34" charset="0"/>
              </a:rPr>
              <a:t>Theodore Bundy – Notorious </a:t>
            </a:r>
          </a:p>
          <a:p>
            <a:pPr algn="ctr"/>
            <a:r>
              <a:rPr lang="en-US" altLang="en-US" dirty="0">
                <a:latin typeface="Arial" panose="020B0604020202020204" pitchFamily="34" charset="0"/>
              </a:rPr>
              <a:t>Serial murderer</a:t>
            </a:r>
          </a:p>
        </p:txBody>
      </p:sp>
      <p:sp>
        <p:nvSpPr>
          <p:cNvPr id="2" name="Title 2">
            <a:extLst>
              <a:ext uri="{FF2B5EF4-FFF2-40B4-BE49-F238E27FC236}">
                <a16:creationId xmlns:a16="http://schemas.microsoft.com/office/drawing/2014/main" id="{447D77B4-8576-2477-0D22-7369594AB92B}"/>
              </a:ext>
            </a:extLst>
          </p:cNvPr>
          <p:cNvSpPr txBox="1">
            <a:spLocks/>
          </p:cNvSpPr>
          <p:nvPr/>
        </p:nvSpPr>
        <p:spPr>
          <a:xfrm>
            <a:off x="419100" y="61680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Assessing risk- danger – often not so easy</a:t>
            </a:r>
          </a:p>
        </p:txBody>
      </p:sp>
    </p:spTree>
    <p:extLst>
      <p:ext uri="{BB962C8B-B14F-4D97-AF65-F5344CB8AC3E}">
        <p14:creationId xmlns:p14="http://schemas.microsoft.com/office/powerpoint/2010/main" val="3221692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811"/>
                                        </p:tgtEl>
                                        <p:attrNameLst>
                                          <p:attrName>style.visibility</p:attrName>
                                        </p:attrNameLst>
                                      </p:cBhvr>
                                      <p:to>
                                        <p:strVal val="visible"/>
                                      </p:to>
                                    </p:set>
                                    <p:animEffect transition="in" filter="fade">
                                      <p:cBhvr>
                                        <p:cTn id="7" dur="1000"/>
                                        <p:tgtEl>
                                          <p:spTgt spid="76811"/>
                                        </p:tgtEl>
                                      </p:cBhvr>
                                    </p:animEffect>
                                    <p:anim calcmode="lin" valueType="num">
                                      <p:cBhvr>
                                        <p:cTn id="8" dur="1000" fill="hold"/>
                                        <p:tgtEl>
                                          <p:spTgt spid="76811"/>
                                        </p:tgtEl>
                                        <p:attrNameLst>
                                          <p:attrName>ppt_x</p:attrName>
                                        </p:attrNameLst>
                                      </p:cBhvr>
                                      <p:tavLst>
                                        <p:tav tm="0">
                                          <p:val>
                                            <p:strVal val="#ppt_x"/>
                                          </p:val>
                                        </p:tav>
                                        <p:tav tm="100000">
                                          <p:val>
                                            <p:strVal val="#ppt_x"/>
                                          </p:val>
                                        </p:tav>
                                      </p:tavLst>
                                    </p:anim>
                                    <p:anim calcmode="lin" valueType="num">
                                      <p:cBhvr>
                                        <p:cTn id="9" dur="1000" fill="hold"/>
                                        <p:tgtEl>
                                          <p:spTgt spid="768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6812"/>
                                        </p:tgtEl>
                                        <p:attrNameLst>
                                          <p:attrName>style.visibility</p:attrName>
                                        </p:attrNameLst>
                                      </p:cBhvr>
                                      <p:to>
                                        <p:strVal val="visible"/>
                                      </p:to>
                                    </p:set>
                                    <p:animEffect transition="in" filter="fade">
                                      <p:cBhvr>
                                        <p:cTn id="14" dur="1000"/>
                                        <p:tgtEl>
                                          <p:spTgt spid="76812"/>
                                        </p:tgtEl>
                                      </p:cBhvr>
                                    </p:animEffect>
                                    <p:anim calcmode="lin" valueType="num">
                                      <p:cBhvr>
                                        <p:cTn id="15" dur="1000" fill="hold"/>
                                        <p:tgtEl>
                                          <p:spTgt spid="76812"/>
                                        </p:tgtEl>
                                        <p:attrNameLst>
                                          <p:attrName>ppt_x</p:attrName>
                                        </p:attrNameLst>
                                      </p:cBhvr>
                                      <p:tavLst>
                                        <p:tav tm="0">
                                          <p:val>
                                            <p:strVal val="#ppt_x"/>
                                          </p:val>
                                        </p:tav>
                                        <p:tav tm="100000">
                                          <p:val>
                                            <p:strVal val="#ppt_x"/>
                                          </p:val>
                                        </p:tav>
                                      </p:tavLst>
                                    </p:anim>
                                    <p:anim calcmode="lin" valueType="num">
                                      <p:cBhvr>
                                        <p:cTn id="16" dur="1000" fill="hold"/>
                                        <p:tgtEl>
                                          <p:spTgt spid="768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1" grpId="0" animBg="1"/>
      <p:bldP spid="768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tLang="en-US"/>
              <a:t>Disclaimer</a:t>
            </a:r>
          </a:p>
        </p:txBody>
      </p:sp>
      <p:sp>
        <p:nvSpPr>
          <p:cNvPr id="3075" name="Content Placeholder 2"/>
          <p:cNvSpPr>
            <a:spLocks noGrp="1"/>
          </p:cNvSpPr>
          <p:nvPr>
            <p:ph idx="1"/>
          </p:nvPr>
        </p:nvSpPr>
        <p:spPr>
          <a:xfrm>
            <a:off x="1019059" y="2057400"/>
            <a:ext cx="10240179" cy="4114800"/>
          </a:xfrm>
        </p:spPr>
        <p:txBody>
          <a:bodyPr>
            <a:normAutofit/>
          </a:bodyPr>
          <a:lstStyle/>
          <a:p>
            <a:r>
              <a:rPr lang="en-US" altLang="en-US" sz="4000" dirty="0"/>
              <a:t>I have no financial conflicts associated with this discussion</a:t>
            </a:r>
          </a:p>
          <a:p>
            <a:pPr marL="0" indent="0">
              <a:buNone/>
            </a:pPr>
            <a:endParaRPr lang="en-US" altLang="en-US" sz="4000" dirty="0"/>
          </a:p>
        </p:txBody>
      </p:sp>
    </p:spTree>
    <p:extLst>
      <p:ext uri="{BB962C8B-B14F-4D97-AF65-F5344CB8AC3E}">
        <p14:creationId xmlns:p14="http://schemas.microsoft.com/office/powerpoint/2010/main" val="1466183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34818B-79D9-AE5B-6E57-641AC48760F2}"/>
              </a:ext>
            </a:extLst>
          </p:cNvPr>
          <p:cNvPicPr>
            <a:picLocks noChangeAspect="1"/>
          </p:cNvPicPr>
          <p:nvPr/>
        </p:nvPicPr>
        <p:blipFill rotWithShape="1">
          <a:blip r:embed="rId2"/>
          <a:srcRect l="14854" t="17115" r="23387"/>
          <a:stretch/>
        </p:blipFill>
        <p:spPr>
          <a:xfrm>
            <a:off x="604701" y="4318000"/>
            <a:ext cx="1692048" cy="2332776"/>
          </a:xfrm>
          <a:prstGeom prst="rect">
            <a:avLst/>
          </a:prstGeom>
        </p:spPr>
      </p:pic>
      <p:pic>
        <p:nvPicPr>
          <p:cNvPr id="4" name="Picture 3"/>
          <p:cNvPicPr>
            <a:picLocks noChangeAspect="1"/>
          </p:cNvPicPr>
          <p:nvPr/>
        </p:nvPicPr>
        <p:blipFill rotWithShape="1">
          <a:blip r:embed="rId3"/>
          <a:srcRect l="18480"/>
          <a:stretch/>
        </p:blipFill>
        <p:spPr>
          <a:xfrm>
            <a:off x="5521919" y="4253903"/>
            <a:ext cx="2531950" cy="2396873"/>
          </a:xfrm>
          <a:prstGeom prst="rect">
            <a:avLst/>
          </a:prstGeom>
        </p:spPr>
      </p:pic>
      <p:pic>
        <p:nvPicPr>
          <p:cNvPr id="6" name="Picture 5"/>
          <p:cNvPicPr>
            <a:picLocks noChangeAspect="1"/>
          </p:cNvPicPr>
          <p:nvPr/>
        </p:nvPicPr>
        <p:blipFill>
          <a:blip r:embed="rId4"/>
          <a:stretch>
            <a:fillRect/>
          </a:stretch>
        </p:blipFill>
        <p:spPr>
          <a:xfrm>
            <a:off x="596411" y="1499523"/>
            <a:ext cx="2513158" cy="2666961"/>
          </a:xfrm>
          <a:prstGeom prst="rect">
            <a:avLst/>
          </a:prstGeom>
        </p:spPr>
      </p:pic>
      <p:sp>
        <p:nvSpPr>
          <p:cNvPr id="8" name="Text Box 4"/>
          <p:cNvSpPr txBox="1">
            <a:spLocks noChangeArrowheads="1"/>
          </p:cNvSpPr>
          <p:nvPr/>
        </p:nvSpPr>
        <p:spPr bwMode="auto">
          <a:xfrm>
            <a:off x="5045075" y="2662117"/>
            <a:ext cx="5716444" cy="707886"/>
          </a:xfrm>
          <a:prstGeom prst="rect">
            <a:avLst/>
          </a:prstGeom>
          <a:noFill/>
          <a:ln w="12700">
            <a:noFill/>
            <a:miter lim="800000"/>
            <a:headEnd/>
            <a:tailEnd/>
          </a:ln>
        </p:spPr>
        <p:txBody>
          <a:bodyPr wrap="square">
            <a:spAutoFit/>
          </a:bodyPr>
          <a:lstStyle/>
          <a:p>
            <a:pPr>
              <a:defRPr/>
            </a:pPr>
            <a:r>
              <a:rPr lang="en-US" sz="4000" b="1" dirty="0">
                <a:solidFill>
                  <a:srgbClr val="FFFF00"/>
                </a:solidFill>
                <a:latin typeface="+mj-lt"/>
              </a:rPr>
              <a:t>Who will be dangerous?</a:t>
            </a:r>
          </a:p>
        </p:txBody>
      </p:sp>
      <p:sp>
        <p:nvSpPr>
          <p:cNvPr id="11" name="TextBox 10"/>
          <p:cNvSpPr txBox="1"/>
          <p:nvPr/>
        </p:nvSpPr>
        <p:spPr>
          <a:xfrm>
            <a:off x="986613" y="3761696"/>
            <a:ext cx="1947969" cy="369332"/>
          </a:xfrm>
          <a:prstGeom prst="rect">
            <a:avLst/>
          </a:prstGeom>
          <a:solidFill>
            <a:schemeClr val="accent2"/>
          </a:solidFill>
        </p:spPr>
        <p:txBody>
          <a:bodyPr wrap="none" rtlCol="0">
            <a:spAutoFit/>
          </a:bodyPr>
          <a:lstStyle/>
          <a:p>
            <a:r>
              <a:rPr lang="en-US" dirty="0"/>
              <a:t>Martin Luther King</a:t>
            </a:r>
          </a:p>
        </p:txBody>
      </p:sp>
      <p:sp>
        <p:nvSpPr>
          <p:cNvPr id="12" name="TextBox 11"/>
          <p:cNvSpPr txBox="1"/>
          <p:nvPr/>
        </p:nvSpPr>
        <p:spPr>
          <a:xfrm>
            <a:off x="976921" y="6059325"/>
            <a:ext cx="1257780" cy="369332"/>
          </a:xfrm>
          <a:prstGeom prst="rect">
            <a:avLst/>
          </a:prstGeom>
          <a:solidFill>
            <a:schemeClr val="accent2"/>
          </a:solidFill>
        </p:spPr>
        <p:txBody>
          <a:bodyPr wrap="none" rtlCol="0">
            <a:spAutoFit/>
          </a:bodyPr>
          <a:lstStyle/>
          <a:p>
            <a:r>
              <a:rPr lang="en-US" dirty="0"/>
              <a:t>Adolf </a:t>
            </a:r>
            <a:r>
              <a:rPr lang="en-US" dirty="0" err="1"/>
              <a:t>Hilter</a:t>
            </a:r>
            <a:endParaRPr lang="en-US" dirty="0"/>
          </a:p>
        </p:txBody>
      </p:sp>
      <p:sp>
        <p:nvSpPr>
          <p:cNvPr id="13" name="TextBox 12"/>
          <p:cNvSpPr txBox="1"/>
          <p:nvPr/>
        </p:nvSpPr>
        <p:spPr>
          <a:xfrm>
            <a:off x="6832061" y="6095883"/>
            <a:ext cx="1161215" cy="369332"/>
          </a:xfrm>
          <a:prstGeom prst="rect">
            <a:avLst/>
          </a:prstGeom>
          <a:solidFill>
            <a:schemeClr val="accent2"/>
          </a:solidFill>
        </p:spPr>
        <p:txBody>
          <a:bodyPr wrap="none" rtlCol="0">
            <a:spAutoFit/>
          </a:bodyPr>
          <a:lstStyle/>
          <a:p>
            <a:r>
              <a:rPr lang="en-US" dirty="0"/>
              <a:t>Ted Bundy</a:t>
            </a:r>
          </a:p>
        </p:txBody>
      </p:sp>
      <p:sp>
        <p:nvSpPr>
          <p:cNvPr id="15" name="AutoShape 4" descr="Image result for Timothy McVeigh baby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4" descr="Image result for Timothy McVeigh baby photo"/>
          <p:cNvSpPr>
            <a:spLocks noChangeAspect="1" noChangeArrowheads="1"/>
          </p:cNvSpPr>
          <p:nvPr/>
        </p:nvSpPr>
        <p:spPr bwMode="auto">
          <a:xfrm>
            <a:off x="604701" y="-31305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0250044D-99E1-47E8-A4E5-97488D72788B}"/>
              </a:ext>
            </a:extLst>
          </p:cNvPr>
          <p:cNvPicPr>
            <a:picLocks noChangeAspect="1"/>
          </p:cNvPicPr>
          <p:nvPr/>
        </p:nvPicPr>
        <p:blipFill>
          <a:blip r:embed="rId5"/>
          <a:stretch>
            <a:fillRect/>
          </a:stretch>
        </p:blipFill>
        <p:spPr>
          <a:xfrm>
            <a:off x="8532317" y="3937050"/>
            <a:ext cx="3054982" cy="2666961"/>
          </a:xfrm>
          <a:prstGeom prst="rect">
            <a:avLst/>
          </a:prstGeom>
        </p:spPr>
      </p:pic>
      <p:sp>
        <p:nvSpPr>
          <p:cNvPr id="16" name="TextBox 15"/>
          <p:cNvSpPr txBox="1"/>
          <p:nvPr/>
        </p:nvSpPr>
        <p:spPr>
          <a:xfrm>
            <a:off x="9688161" y="6000482"/>
            <a:ext cx="1416991" cy="369332"/>
          </a:xfrm>
          <a:prstGeom prst="rect">
            <a:avLst/>
          </a:prstGeom>
          <a:solidFill>
            <a:schemeClr val="accent2"/>
          </a:solidFill>
        </p:spPr>
        <p:txBody>
          <a:bodyPr wrap="none" rtlCol="0">
            <a:spAutoFit/>
          </a:bodyPr>
          <a:lstStyle/>
          <a:p>
            <a:r>
              <a:rPr lang="en-US" dirty="0"/>
              <a:t>Jimmy Carter</a:t>
            </a:r>
          </a:p>
        </p:txBody>
      </p:sp>
      <p:pic>
        <p:nvPicPr>
          <p:cNvPr id="2050" name="Picture 2" descr="One of the first known photographs of a baby Charles Manson (1934) :  r/charlesmansonfamily">
            <a:extLst>
              <a:ext uri="{FF2B5EF4-FFF2-40B4-BE49-F238E27FC236}">
                <a16:creationId xmlns:a16="http://schemas.microsoft.com/office/drawing/2014/main" id="{47FEFB45-9A57-4F59-ABA0-9745783965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373" t="27408" r="6041" b="14815"/>
          <a:stretch/>
        </p:blipFill>
        <p:spPr bwMode="auto">
          <a:xfrm>
            <a:off x="3211047" y="3429000"/>
            <a:ext cx="2209394" cy="3257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8F1BF7-AE31-8369-4633-A4225D9AE388}"/>
              </a:ext>
            </a:extLst>
          </p:cNvPr>
          <p:cNvSpPr txBox="1"/>
          <p:nvPr/>
        </p:nvSpPr>
        <p:spPr>
          <a:xfrm>
            <a:off x="3468396" y="6175241"/>
            <a:ext cx="1694695" cy="369332"/>
          </a:xfrm>
          <a:prstGeom prst="rect">
            <a:avLst/>
          </a:prstGeom>
          <a:solidFill>
            <a:schemeClr val="accent2"/>
          </a:solidFill>
        </p:spPr>
        <p:txBody>
          <a:bodyPr wrap="none" rtlCol="0">
            <a:spAutoFit/>
          </a:bodyPr>
          <a:lstStyle/>
          <a:p>
            <a:r>
              <a:rPr lang="en-US" dirty="0"/>
              <a:t>Charles Manson</a:t>
            </a:r>
          </a:p>
        </p:txBody>
      </p:sp>
      <p:sp>
        <p:nvSpPr>
          <p:cNvPr id="3" name="Title 2">
            <a:extLst>
              <a:ext uri="{FF2B5EF4-FFF2-40B4-BE49-F238E27FC236}">
                <a16:creationId xmlns:a16="http://schemas.microsoft.com/office/drawing/2014/main" id="{A71A18A2-46C0-0D51-DABF-14CDBBBBFCD4}"/>
              </a:ext>
            </a:extLst>
          </p:cNvPr>
          <p:cNvSpPr txBox="1">
            <a:spLocks/>
          </p:cNvSpPr>
          <p:nvPr/>
        </p:nvSpPr>
        <p:spPr>
          <a:xfrm>
            <a:off x="1219200" y="39922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Assessing risk- danger – sometimes impossible</a:t>
            </a:r>
          </a:p>
        </p:txBody>
      </p:sp>
    </p:spTree>
    <p:extLst>
      <p:ext uri="{BB962C8B-B14F-4D97-AF65-F5344CB8AC3E}">
        <p14:creationId xmlns:p14="http://schemas.microsoft.com/office/powerpoint/2010/main" val="37716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689FA-29EE-9108-065E-687F90B1F15D}"/>
              </a:ext>
            </a:extLst>
          </p:cNvPr>
          <p:cNvPicPr>
            <a:picLocks noChangeAspect="1"/>
          </p:cNvPicPr>
          <p:nvPr/>
        </p:nvPicPr>
        <p:blipFill rotWithShape="1">
          <a:blip r:embed="rId2"/>
          <a:srcRect l="4279" t="3167" r="2023" b="-1"/>
          <a:stretch/>
        </p:blipFill>
        <p:spPr>
          <a:xfrm>
            <a:off x="57101" y="1865181"/>
            <a:ext cx="12077798" cy="5081490"/>
          </a:xfrm>
          <a:prstGeom prst="rect">
            <a:avLst/>
          </a:prstGeom>
        </p:spPr>
      </p:pic>
      <p:pic>
        <p:nvPicPr>
          <p:cNvPr id="1026" name="Picture 2" descr="Image Result">
            <a:extLst>
              <a:ext uri="{FF2B5EF4-FFF2-40B4-BE49-F238E27FC236}">
                <a16:creationId xmlns:a16="http://schemas.microsoft.com/office/drawing/2014/main" id="{BF4C9B43-7001-C1AE-AEBC-4B949863A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384" y="820188"/>
            <a:ext cx="3448930" cy="3448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A924B6-8793-AA25-7D3F-7B4E45BC2E53}"/>
              </a:ext>
            </a:extLst>
          </p:cNvPr>
          <p:cNvSpPr txBox="1"/>
          <p:nvPr/>
        </p:nvSpPr>
        <p:spPr>
          <a:xfrm>
            <a:off x="5525193" y="214345"/>
            <a:ext cx="6096000" cy="369332"/>
          </a:xfrm>
          <a:prstGeom prst="rect">
            <a:avLst/>
          </a:prstGeom>
          <a:noFill/>
        </p:spPr>
        <p:txBody>
          <a:bodyPr wrap="square">
            <a:spAutoFit/>
          </a:bodyPr>
          <a:lstStyle/>
          <a:p>
            <a:r>
              <a:rPr lang="en-US" dirty="0"/>
              <a:t>Juan Rosai (August 20, 1940 – July 7, 2020)</a:t>
            </a:r>
          </a:p>
        </p:txBody>
      </p:sp>
    </p:spTree>
    <p:extLst>
      <p:ext uri="{BB962C8B-B14F-4D97-AF65-F5344CB8AC3E}">
        <p14:creationId xmlns:p14="http://schemas.microsoft.com/office/powerpoint/2010/main" val="192600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E130-8941-E0A3-F63F-842487DAF811}"/>
              </a:ext>
            </a:extLst>
          </p:cNvPr>
          <p:cNvSpPr>
            <a:spLocks noGrp="1"/>
          </p:cNvSpPr>
          <p:nvPr>
            <p:ph type="title"/>
          </p:nvPr>
        </p:nvSpPr>
        <p:spPr>
          <a:xfrm>
            <a:off x="182880" y="273685"/>
            <a:ext cx="11683218" cy="1325563"/>
          </a:xfrm>
        </p:spPr>
        <p:txBody>
          <a:bodyPr/>
          <a:lstStyle/>
          <a:p>
            <a:pPr algn="ctr"/>
            <a:r>
              <a:rPr lang="en-US" dirty="0"/>
              <a:t>History of the Malignant/Benign dualistic paradigm</a:t>
            </a:r>
          </a:p>
        </p:txBody>
      </p:sp>
      <p:sp>
        <p:nvSpPr>
          <p:cNvPr id="3" name="Content Placeholder 2">
            <a:extLst>
              <a:ext uri="{FF2B5EF4-FFF2-40B4-BE49-F238E27FC236}">
                <a16:creationId xmlns:a16="http://schemas.microsoft.com/office/drawing/2014/main" id="{B4606EAF-3A94-9B34-BDEB-C4807179212D}"/>
              </a:ext>
            </a:extLst>
          </p:cNvPr>
          <p:cNvSpPr>
            <a:spLocks noGrp="1"/>
          </p:cNvSpPr>
          <p:nvPr>
            <p:ph idx="1"/>
          </p:nvPr>
        </p:nvSpPr>
        <p:spPr>
          <a:xfrm>
            <a:off x="386861" y="1518699"/>
            <a:ext cx="10824238" cy="4682596"/>
          </a:xfrm>
        </p:spPr>
        <p:txBody>
          <a:bodyPr vert="horz" lIns="91440" tIns="45720" rIns="91440" bIns="45720" rtlCol="0" anchor="t">
            <a:noAutofit/>
          </a:bodyPr>
          <a:lstStyle/>
          <a:p>
            <a:r>
              <a:rPr lang="en-US" sz="3600" dirty="0"/>
              <a:t>Rudolf Virchow – father of cellular pathology in his lectures at Charite’ Hospital divided tumors into benign and malignant</a:t>
            </a:r>
          </a:p>
          <a:p>
            <a:r>
              <a:rPr lang="en-US" sz="3600" dirty="0"/>
              <a:t>Subsequently, the ability of anatomic pathologists to make this distinction arguably has been the most important skill they possessed. </a:t>
            </a:r>
          </a:p>
          <a:p>
            <a:r>
              <a:rPr lang="en-US" sz="3600" dirty="0"/>
              <a:t>The case inputs have changed dramatically, involving a large spectrum of ambiguous tumors, exposing limitations of this paradigm.</a:t>
            </a:r>
          </a:p>
        </p:txBody>
      </p:sp>
    </p:spTree>
    <p:extLst>
      <p:ext uri="{BB962C8B-B14F-4D97-AF65-F5344CB8AC3E}">
        <p14:creationId xmlns:p14="http://schemas.microsoft.com/office/powerpoint/2010/main" val="1969148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7A24C-EB7E-0351-AD1D-C15F98CAA11E}"/>
              </a:ext>
            </a:extLst>
          </p:cNvPr>
          <p:cNvSpPr>
            <a:spLocks noGrp="1"/>
          </p:cNvSpPr>
          <p:nvPr>
            <p:ph type="title"/>
          </p:nvPr>
        </p:nvSpPr>
        <p:spPr/>
        <p:txBody>
          <a:bodyPr/>
          <a:lstStyle/>
          <a:p>
            <a:pPr algn="ctr"/>
            <a:r>
              <a:rPr lang="en-US" dirty="0">
                <a:latin typeface="+mn-lt"/>
              </a:rPr>
              <a:t>Problems with the Cancer/Not Cancer paradigm</a:t>
            </a:r>
          </a:p>
        </p:txBody>
      </p:sp>
      <p:sp>
        <p:nvSpPr>
          <p:cNvPr id="3" name="Content Placeholder 2">
            <a:extLst>
              <a:ext uri="{FF2B5EF4-FFF2-40B4-BE49-F238E27FC236}">
                <a16:creationId xmlns:a16="http://schemas.microsoft.com/office/drawing/2014/main" id="{38F5851D-23F6-1BB8-3311-D3E96EAF5CF2}"/>
              </a:ext>
            </a:extLst>
          </p:cNvPr>
          <p:cNvSpPr>
            <a:spLocks noGrp="1"/>
          </p:cNvSpPr>
          <p:nvPr>
            <p:ph idx="1"/>
          </p:nvPr>
        </p:nvSpPr>
        <p:spPr>
          <a:xfrm>
            <a:off x="392907" y="1841604"/>
            <a:ext cx="11237118" cy="4293031"/>
          </a:xfrm>
        </p:spPr>
        <p:txBody>
          <a:bodyPr>
            <a:normAutofit lnSpcReduction="10000"/>
          </a:bodyPr>
          <a:lstStyle/>
          <a:p>
            <a:r>
              <a:rPr lang="en-US" sz="3600" dirty="0"/>
              <a:t>It represents an oversimplification that is a terrible model to base many clinical management decisions.</a:t>
            </a:r>
          </a:p>
          <a:p>
            <a:r>
              <a:rPr lang="en-US" sz="3600" dirty="0"/>
              <a:t>It may operate reasonably well at the polar ends of the disease spectrum but not in the middle where it is required most.</a:t>
            </a:r>
          </a:p>
          <a:p>
            <a:r>
              <a:rPr lang="en-US" sz="3600" dirty="0"/>
              <a:t>Application of the benign/malignant paradigm is not a </a:t>
            </a:r>
            <a:r>
              <a:rPr lang="en-US" sz="3600" i="1" dirty="0"/>
              <a:t>difficult</a:t>
            </a:r>
            <a:r>
              <a:rPr lang="en-US" sz="3600" dirty="0"/>
              <a:t> task. It is an impossible task when applied to ambiguous pigmented lesions. </a:t>
            </a:r>
          </a:p>
          <a:p>
            <a:endParaRPr lang="en-US" dirty="0"/>
          </a:p>
        </p:txBody>
      </p:sp>
    </p:spTree>
    <p:extLst>
      <p:ext uri="{BB962C8B-B14F-4D97-AF65-F5344CB8AC3E}">
        <p14:creationId xmlns:p14="http://schemas.microsoft.com/office/powerpoint/2010/main" val="1547096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B615-3335-2280-0852-1187C353E2C3}"/>
              </a:ext>
            </a:extLst>
          </p:cNvPr>
          <p:cNvSpPr>
            <a:spLocks noGrp="1"/>
          </p:cNvSpPr>
          <p:nvPr>
            <p:ph type="title"/>
          </p:nvPr>
        </p:nvSpPr>
        <p:spPr>
          <a:xfrm>
            <a:off x="1019628" y="2570487"/>
            <a:ext cx="6066971" cy="1841500"/>
          </a:xfrm>
        </p:spPr>
        <p:txBody>
          <a:bodyPr>
            <a:noAutofit/>
          </a:bodyPr>
          <a:lstStyle/>
          <a:p>
            <a:r>
              <a:rPr lang="en-US" sz="4800" dirty="0">
                <a:solidFill>
                  <a:srgbClr val="FFFF00"/>
                </a:solidFill>
              </a:rPr>
              <a:t>Confusing Disease with Risk of Disease</a:t>
            </a:r>
          </a:p>
        </p:txBody>
      </p:sp>
      <p:pic>
        <p:nvPicPr>
          <p:cNvPr id="8" name="Picture Placeholder 7" descr="Diagram">
            <a:extLst>
              <a:ext uri="{FF2B5EF4-FFF2-40B4-BE49-F238E27FC236}">
                <a16:creationId xmlns:a16="http://schemas.microsoft.com/office/drawing/2014/main" id="{1EB69BF2-9F4A-7868-9568-AA09BCA101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7696200" y="606398"/>
            <a:ext cx="3861869" cy="5769679"/>
          </a:xfrm>
          <a:prstGeom prst="rect">
            <a:avLst/>
          </a:prstGeom>
          <a:effectLst/>
        </p:spPr>
      </p:pic>
    </p:spTree>
    <p:extLst>
      <p:ext uri="{BB962C8B-B14F-4D97-AF65-F5344CB8AC3E}">
        <p14:creationId xmlns:p14="http://schemas.microsoft.com/office/powerpoint/2010/main" val="1591634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a:extLst>
              <a:ext uri="{FF2B5EF4-FFF2-40B4-BE49-F238E27FC236}">
                <a16:creationId xmlns:a16="http://schemas.microsoft.com/office/drawing/2014/main" id="{8EA99A31-EBD7-8C30-7F5F-88451A62E6F3}"/>
              </a:ext>
            </a:extLst>
          </p:cNvPr>
          <p:cNvSpPr>
            <a:spLocks noGrp="1"/>
          </p:cNvSpPr>
          <p:nvPr>
            <p:ph type="title"/>
          </p:nvPr>
        </p:nvSpPr>
        <p:spPr>
          <a:xfrm>
            <a:off x="838200" y="122673"/>
            <a:ext cx="10515600" cy="1009590"/>
          </a:xfrm>
        </p:spPr>
        <p:txBody>
          <a:bodyPr>
            <a:normAutofit/>
          </a:bodyPr>
          <a:lstStyle/>
          <a:p>
            <a:pPr algn="ctr"/>
            <a:r>
              <a:rPr lang="en-US" altLang="en-US" sz="4800" dirty="0">
                <a:solidFill>
                  <a:srgbClr val="FFFF00"/>
                </a:solidFill>
                <a:latin typeface="+mn-lt"/>
              </a:rPr>
              <a:t>Risk Factors v. Diseases</a:t>
            </a:r>
          </a:p>
        </p:txBody>
      </p:sp>
      <p:sp>
        <p:nvSpPr>
          <p:cNvPr id="15363" name="Text Placeholder 4">
            <a:extLst>
              <a:ext uri="{FF2B5EF4-FFF2-40B4-BE49-F238E27FC236}">
                <a16:creationId xmlns:a16="http://schemas.microsoft.com/office/drawing/2014/main" id="{BC5353C3-FEA7-1281-A062-8CDC97EA74B9}"/>
              </a:ext>
            </a:extLst>
          </p:cNvPr>
          <p:cNvSpPr>
            <a:spLocks noGrp="1"/>
          </p:cNvSpPr>
          <p:nvPr>
            <p:ph type="body" idx="1"/>
          </p:nvPr>
        </p:nvSpPr>
        <p:spPr>
          <a:xfrm>
            <a:off x="6358393" y="1331733"/>
            <a:ext cx="5386388" cy="639762"/>
          </a:xfrm>
        </p:spPr>
        <p:txBody>
          <a:bodyPr>
            <a:noAutofit/>
          </a:bodyPr>
          <a:lstStyle/>
          <a:p>
            <a:r>
              <a:rPr lang="en-US" altLang="en-US" sz="4400" dirty="0">
                <a:solidFill>
                  <a:srgbClr val="FFFF00"/>
                </a:solidFill>
                <a:latin typeface="+mj-lt"/>
              </a:rPr>
              <a:t>Diseases</a:t>
            </a:r>
          </a:p>
        </p:txBody>
      </p:sp>
      <p:sp>
        <p:nvSpPr>
          <p:cNvPr id="15364" name="Content Placeholder 5">
            <a:extLst>
              <a:ext uri="{FF2B5EF4-FFF2-40B4-BE49-F238E27FC236}">
                <a16:creationId xmlns:a16="http://schemas.microsoft.com/office/drawing/2014/main" id="{AB632FB3-86E7-E8FC-A156-C542B81028CE}"/>
              </a:ext>
            </a:extLst>
          </p:cNvPr>
          <p:cNvSpPr>
            <a:spLocks noGrp="1"/>
          </p:cNvSpPr>
          <p:nvPr>
            <p:ph sz="half" idx="2"/>
          </p:nvPr>
        </p:nvSpPr>
        <p:spPr>
          <a:xfrm>
            <a:off x="6213477" y="2061926"/>
            <a:ext cx="5386388" cy="3973806"/>
          </a:xfrm>
        </p:spPr>
        <p:txBody>
          <a:bodyPr/>
          <a:lstStyle/>
          <a:p>
            <a:r>
              <a:rPr lang="en-US" altLang="en-US" dirty="0"/>
              <a:t>Erythroderma with severe itch</a:t>
            </a:r>
          </a:p>
          <a:p>
            <a:r>
              <a:rPr lang="en-US" altLang="en-US" dirty="0"/>
              <a:t>Symptomatic CHF</a:t>
            </a:r>
          </a:p>
          <a:p>
            <a:r>
              <a:rPr lang="en-US" altLang="en-US" dirty="0"/>
              <a:t>Hip fracture</a:t>
            </a:r>
          </a:p>
          <a:p>
            <a:r>
              <a:rPr lang="en-US" altLang="en-US" dirty="0"/>
              <a:t>Renal failure on dialysis</a:t>
            </a:r>
          </a:p>
          <a:p>
            <a:r>
              <a:rPr lang="en-US" altLang="en-US" dirty="0"/>
              <a:t>Acute MI</a:t>
            </a:r>
          </a:p>
          <a:p>
            <a:r>
              <a:rPr lang="en-US" altLang="en-US" dirty="0"/>
              <a:t>Diabetic neuropathy</a:t>
            </a:r>
          </a:p>
          <a:p>
            <a:r>
              <a:rPr lang="en-US" altLang="en-US" dirty="0"/>
              <a:t>Metastatic melanoma with brain metastases</a:t>
            </a:r>
          </a:p>
        </p:txBody>
      </p:sp>
      <p:sp>
        <p:nvSpPr>
          <p:cNvPr id="15365" name="Text Placeholder 6">
            <a:extLst>
              <a:ext uri="{FF2B5EF4-FFF2-40B4-BE49-F238E27FC236}">
                <a16:creationId xmlns:a16="http://schemas.microsoft.com/office/drawing/2014/main" id="{7E28B496-BD0E-1368-934D-616907D9A075}"/>
              </a:ext>
            </a:extLst>
          </p:cNvPr>
          <p:cNvSpPr>
            <a:spLocks noGrp="1"/>
          </p:cNvSpPr>
          <p:nvPr>
            <p:ph type="body" sz="quarter" idx="3"/>
          </p:nvPr>
        </p:nvSpPr>
        <p:spPr>
          <a:xfrm>
            <a:off x="588963" y="1331733"/>
            <a:ext cx="5389562" cy="639762"/>
          </a:xfrm>
        </p:spPr>
        <p:txBody>
          <a:bodyPr>
            <a:noAutofit/>
          </a:bodyPr>
          <a:lstStyle/>
          <a:p>
            <a:r>
              <a:rPr lang="en-US" altLang="en-US" sz="4400" dirty="0">
                <a:solidFill>
                  <a:srgbClr val="FFFF00"/>
                </a:solidFill>
                <a:latin typeface="+mj-lt"/>
              </a:rPr>
              <a:t>Risk Factor</a:t>
            </a:r>
          </a:p>
        </p:txBody>
      </p:sp>
      <p:sp>
        <p:nvSpPr>
          <p:cNvPr id="15366" name="Content Placeholder 7">
            <a:extLst>
              <a:ext uri="{FF2B5EF4-FFF2-40B4-BE49-F238E27FC236}">
                <a16:creationId xmlns:a16="http://schemas.microsoft.com/office/drawing/2014/main" id="{72DF6B25-AA65-3C82-F5F7-C655EF472FB9}"/>
              </a:ext>
            </a:extLst>
          </p:cNvPr>
          <p:cNvSpPr>
            <a:spLocks noGrp="1"/>
          </p:cNvSpPr>
          <p:nvPr>
            <p:ph sz="quarter" idx="4"/>
          </p:nvPr>
        </p:nvSpPr>
        <p:spPr>
          <a:xfrm>
            <a:off x="588963" y="2061926"/>
            <a:ext cx="5389562" cy="3973806"/>
          </a:xfrm>
        </p:spPr>
        <p:txBody>
          <a:bodyPr/>
          <a:lstStyle/>
          <a:p>
            <a:r>
              <a:rPr lang="en-US" altLang="en-US" dirty="0"/>
              <a:t>History of childhood AD</a:t>
            </a:r>
          </a:p>
          <a:p>
            <a:r>
              <a:rPr lang="en-US" altLang="en-US" dirty="0"/>
              <a:t>Asymptomatic hypertension</a:t>
            </a:r>
          </a:p>
          <a:p>
            <a:r>
              <a:rPr lang="en-US" altLang="en-US" dirty="0"/>
              <a:t>Osteoporosis</a:t>
            </a:r>
          </a:p>
          <a:p>
            <a:r>
              <a:rPr lang="en-US" altLang="en-US" dirty="0"/>
              <a:t>CKD stage II</a:t>
            </a:r>
          </a:p>
          <a:p>
            <a:r>
              <a:rPr lang="en-US" altLang="en-US" dirty="0"/>
              <a:t>Hyperlipidemia </a:t>
            </a:r>
          </a:p>
          <a:p>
            <a:r>
              <a:rPr lang="en-US" altLang="en-US" dirty="0"/>
              <a:t>Hyperglycemia</a:t>
            </a:r>
          </a:p>
          <a:p>
            <a:r>
              <a:rPr lang="en-US" altLang="en-US" dirty="0"/>
              <a:t>Melanoma in situ</a:t>
            </a:r>
          </a:p>
        </p:txBody>
      </p:sp>
      <p:sp>
        <p:nvSpPr>
          <p:cNvPr id="15367" name="TextBox 1">
            <a:extLst>
              <a:ext uri="{FF2B5EF4-FFF2-40B4-BE49-F238E27FC236}">
                <a16:creationId xmlns:a16="http://schemas.microsoft.com/office/drawing/2014/main" id="{7FEE598D-D59A-4E27-CC23-9F2B0FA7E58A}"/>
              </a:ext>
            </a:extLst>
          </p:cNvPr>
          <p:cNvSpPr txBox="1">
            <a:spLocks noChangeArrowheads="1"/>
          </p:cNvSpPr>
          <p:nvPr/>
        </p:nvSpPr>
        <p:spPr bwMode="auto">
          <a:xfrm>
            <a:off x="838200" y="6126163"/>
            <a:ext cx="4891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And the list can go on and on and on………..</a:t>
            </a:r>
          </a:p>
        </p:txBody>
      </p:sp>
      <p:cxnSp>
        <p:nvCxnSpPr>
          <p:cNvPr id="3" name="Straight Arrow Connector 2">
            <a:extLst>
              <a:ext uri="{FF2B5EF4-FFF2-40B4-BE49-F238E27FC236}">
                <a16:creationId xmlns:a16="http://schemas.microsoft.com/office/drawing/2014/main" id="{1BF05CC3-71DC-969B-18D4-68AB44723BC8}"/>
              </a:ext>
            </a:extLst>
          </p:cNvPr>
          <p:cNvCxnSpPr/>
          <p:nvPr/>
        </p:nvCxnSpPr>
        <p:spPr>
          <a:xfrm>
            <a:off x="4540195" y="2305878"/>
            <a:ext cx="1371600"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A32CA13-773C-8238-AD6D-F94AF80968B3}"/>
              </a:ext>
            </a:extLst>
          </p:cNvPr>
          <p:cNvCxnSpPr>
            <a:cxnSpLocks/>
          </p:cNvCxnSpPr>
          <p:nvPr/>
        </p:nvCxnSpPr>
        <p:spPr>
          <a:xfrm>
            <a:off x="5039178" y="2816497"/>
            <a:ext cx="872617"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51379C4-6F18-5F76-12B3-CFEB1DA4F74D}"/>
              </a:ext>
            </a:extLst>
          </p:cNvPr>
          <p:cNvCxnSpPr>
            <a:cxnSpLocks/>
          </p:cNvCxnSpPr>
          <p:nvPr/>
        </p:nvCxnSpPr>
        <p:spPr>
          <a:xfrm>
            <a:off x="3168595" y="3306690"/>
            <a:ext cx="2743200"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9618CE7-DC77-0C3B-E0C3-E101DA3D950E}"/>
              </a:ext>
            </a:extLst>
          </p:cNvPr>
          <p:cNvCxnSpPr>
            <a:cxnSpLocks/>
          </p:cNvCxnSpPr>
          <p:nvPr/>
        </p:nvCxnSpPr>
        <p:spPr>
          <a:xfrm>
            <a:off x="3168595" y="3862872"/>
            <a:ext cx="2743200"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7443FBB-45F2-947C-518C-013A73D3BA44}"/>
              </a:ext>
            </a:extLst>
          </p:cNvPr>
          <p:cNvCxnSpPr>
            <a:cxnSpLocks/>
          </p:cNvCxnSpPr>
          <p:nvPr/>
        </p:nvCxnSpPr>
        <p:spPr>
          <a:xfrm>
            <a:off x="3438830" y="4381346"/>
            <a:ext cx="2539695"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73C3D6-1D2F-0F0E-FBBC-3B0026992CAE}"/>
              </a:ext>
            </a:extLst>
          </p:cNvPr>
          <p:cNvCxnSpPr>
            <a:cxnSpLocks/>
          </p:cNvCxnSpPr>
          <p:nvPr/>
        </p:nvCxnSpPr>
        <p:spPr>
          <a:xfrm>
            <a:off x="3523671" y="4862114"/>
            <a:ext cx="2572329"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8B2642-F135-074C-470D-88AF28DBDCA2}"/>
              </a:ext>
            </a:extLst>
          </p:cNvPr>
          <p:cNvCxnSpPr>
            <a:cxnSpLocks/>
          </p:cNvCxnSpPr>
          <p:nvPr/>
        </p:nvCxnSpPr>
        <p:spPr>
          <a:xfrm>
            <a:off x="3854395" y="5342880"/>
            <a:ext cx="2241605" cy="0"/>
          </a:xfrm>
          <a:prstGeom prst="straightConnector1">
            <a:avLst/>
          </a:prstGeom>
          <a:ln w="34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277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B615-3335-2280-0852-1187C353E2C3}"/>
              </a:ext>
            </a:extLst>
          </p:cNvPr>
          <p:cNvSpPr>
            <a:spLocks noGrp="1"/>
          </p:cNvSpPr>
          <p:nvPr>
            <p:ph type="title"/>
          </p:nvPr>
        </p:nvSpPr>
        <p:spPr>
          <a:xfrm>
            <a:off x="579438" y="431800"/>
            <a:ext cx="8443912" cy="985240"/>
          </a:xfrm>
        </p:spPr>
        <p:txBody>
          <a:bodyPr>
            <a:noAutofit/>
          </a:bodyPr>
          <a:lstStyle/>
          <a:p>
            <a:r>
              <a:rPr lang="en-US" sz="4000" dirty="0">
                <a:solidFill>
                  <a:srgbClr val="FFFF00"/>
                </a:solidFill>
              </a:rPr>
              <a:t>Confusing Disease with Risk of Disease</a:t>
            </a:r>
          </a:p>
        </p:txBody>
      </p:sp>
      <p:pic>
        <p:nvPicPr>
          <p:cNvPr id="8" name="Picture Placeholder 7" descr="Diagram">
            <a:extLst>
              <a:ext uri="{FF2B5EF4-FFF2-40B4-BE49-F238E27FC236}">
                <a16:creationId xmlns:a16="http://schemas.microsoft.com/office/drawing/2014/main" id="{1EB69BF2-9F4A-7868-9568-AA09BCA101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0260353" y="121641"/>
            <a:ext cx="1805715" cy="2697760"/>
          </a:xfrm>
          <a:prstGeom prst="rect">
            <a:avLst/>
          </a:prstGeom>
          <a:effectLst/>
        </p:spPr>
      </p:pic>
      <p:sp>
        <p:nvSpPr>
          <p:cNvPr id="4" name="Text Placeholder 3">
            <a:extLst>
              <a:ext uri="{FF2B5EF4-FFF2-40B4-BE49-F238E27FC236}">
                <a16:creationId xmlns:a16="http://schemas.microsoft.com/office/drawing/2014/main" id="{48AD6ECB-3489-8DF9-4C6D-87C9E791E70F}"/>
              </a:ext>
            </a:extLst>
          </p:cNvPr>
          <p:cNvSpPr>
            <a:spLocks noGrp="1"/>
          </p:cNvSpPr>
          <p:nvPr>
            <p:ph type="body" sz="half" idx="2"/>
          </p:nvPr>
        </p:nvSpPr>
        <p:spPr>
          <a:xfrm>
            <a:off x="839788" y="2057400"/>
            <a:ext cx="9720262" cy="3811588"/>
          </a:xfrm>
        </p:spPr>
        <p:txBody>
          <a:bodyPr vert="horz" lIns="91440" tIns="45720" rIns="91440" bIns="45720" rtlCol="0">
            <a:normAutofit/>
          </a:bodyPr>
          <a:lstStyle/>
          <a:p>
            <a:pPr indent="-228600">
              <a:buFont typeface="Arial" panose="020B0604020202020204" pitchFamily="34" charset="0"/>
              <a:buChar char="•"/>
            </a:pPr>
            <a:r>
              <a:rPr lang="en-US" altLang="en-US" sz="3600" dirty="0">
                <a:latin typeface="+mj-lt"/>
              </a:rPr>
              <a:t>High numbers of Americans are diagnosed with “early” stages of cancer which are more aptly viewed as risk states; yet they are treated as full-blown cancer with therapies that might be costly, risky, with benefits assumed rather than proven. </a:t>
            </a:r>
          </a:p>
          <a:p>
            <a:pPr indent="-228600">
              <a:buFont typeface="Arial" panose="020B0604020202020204" pitchFamily="34" charset="0"/>
              <a:buChar char="•"/>
            </a:pPr>
            <a:r>
              <a:rPr lang="en-US" sz="3600" dirty="0">
                <a:latin typeface="+mj-lt"/>
              </a:rPr>
              <a:t>This is what has happened with a spectrum of pigmented lesions</a:t>
            </a:r>
            <a:endParaRPr lang="en-US" sz="2000" dirty="0"/>
          </a:p>
        </p:txBody>
      </p:sp>
    </p:spTree>
    <p:extLst>
      <p:ext uri="{BB962C8B-B14F-4D97-AF65-F5344CB8AC3E}">
        <p14:creationId xmlns:p14="http://schemas.microsoft.com/office/powerpoint/2010/main" val="282680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DA80-78BE-BDDF-3F98-3E7447386B7C}"/>
              </a:ext>
            </a:extLst>
          </p:cNvPr>
          <p:cNvSpPr>
            <a:spLocks noGrp="1"/>
          </p:cNvSpPr>
          <p:nvPr>
            <p:ph type="title"/>
          </p:nvPr>
        </p:nvSpPr>
        <p:spPr/>
        <p:txBody>
          <a:bodyPr/>
          <a:lstStyle/>
          <a:p>
            <a:r>
              <a:rPr lang="en-US" dirty="0"/>
              <a:t>Actionable items</a:t>
            </a:r>
          </a:p>
        </p:txBody>
      </p:sp>
      <p:sp>
        <p:nvSpPr>
          <p:cNvPr id="3" name="Content Placeholder 2">
            <a:extLst>
              <a:ext uri="{FF2B5EF4-FFF2-40B4-BE49-F238E27FC236}">
                <a16:creationId xmlns:a16="http://schemas.microsoft.com/office/drawing/2014/main" id="{3E8BF83D-5E69-D1AE-3153-2DEA203AE554}"/>
              </a:ext>
            </a:extLst>
          </p:cNvPr>
          <p:cNvSpPr>
            <a:spLocks noGrp="1"/>
          </p:cNvSpPr>
          <p:nvPr>
            <p:ph idx="1"/>
          </p:nvPr>
        </p:nvSpPr>
        <p:spPr>
          <a:xfrm>
            <a:off x="838199" y="1825625"/>
            <a:ext cx="11020425" cy="4351338"/>
          </a:xfrm>
        </p:spPr>
        <p:txBody>
          <a:bodyPr vert="horz" lIns="91440" tIns="45720" rIns="91440" bIns="45720" rtlCol="0" anchor="t">
            <a:noAutofit/>
          </a:bodyPr>
          <a:lstStyle/>
          <a:p>
            <a:r>
              <a:rPr lang="en-US" sz="3600" dirty="0"/>
              <a:t>When we deploy new diagnostic tools and therapeutic interventions for melanoma, we should test their impact on meaningful clinical outcomes such as death and advanced melanoma incidence.  </a:t>
            </a:r>
          </a:p>
          <a:p>
            <a:r>
              <a:rPr lang="en-US" sz="3600" dirty="0"/>
              <a:t>We should be skeptical of tools validated against using pathologic diagnosis. Measures of “success” other than impact on death and development of advanced tumors have limited value. </a:t>
            </a:r>
          </a:p>
          <a:p>
            <a:endParaRPr lang="en-US" sz="3600" dirty="0">
              <a:cs typeface="Calibri" panose="020F0502020204030204"/>
            </a:endParaRPr>
          </a:p>
        </p:txBody>
      </p:sp>
    </p:spTree>
    <p:extLst>
      <p:ext uri="{BB962C8B-B14F-4D97-AF65-F5344CB8AC3E}">
        <p14:creationId xmlns:p14="http://schemas.microsoft.com/office/powerpoint/2010/main" val="645985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0974-5927-441D-FF0E-711373908355}"/>
              </a:ext>
            </a:extLst>
          </p:cNvPr>
          <p:cNvSpPr>
            <a:spLocks noGrp="1"/>
          </p:cNvSpPr>
          <p:nvPr>
            <p:ph type="title"/>
          </p:nvPr>
        </p:nvSpPr>
        <p:spPr/>
        <p:txBody>
          <a:bodyPr/>
          <a:lstStyle/>
          <a:p>
            <a:r>
              <a:rPr lang="en-US" dirty="0"/>
              <a:t>Change educational programs for clinicians</a:t>
            </a:r>
          </a:p>
        </p:txBody>
      </p:sp>
      <p:sp>
        <p:nvSpPr>
          <p:cNvPr id="3" name="Content Placeholder 2">
            <a:extLst>
              <a:ext uri="{FF2B5EF4-FFF2-40B4-BE49-F238E27FC236}">
                <a16:creationId xmlns:a16="http://schemas.microsoft.com/office/drawing/2014/main" id="{61865B65-6A96-900F-D3FB-A471F5853735}"/>
              </a:ext>
            </a:extLst>
          </p:cNvPr>
          <p:cNvSpPr>
            <a:spLocks noGrp="1"/>
          </p:cNvSpPr>
          <p:nvPr>
            <p:ph idx="1"/>
          </p:nvPr>
        </p:nvSpPr>
        <p:spPr>
          <a:xfrm>
            <a:off x="838200" y="2066925"/>
            <a:ext cx="10772775" cy="4110038"/>
          </a:xfrm>
        </p:spPr>
        <p:txBody>
          <a:bodyPr vert="horz" lIns="91440" tIns="45720" rIns="91440" bIns="45720" rtlCol="0" anchor="t">
            <a:normAutofit/>
          </a:bodyPr>
          <a:lstStyle/>
          <a:p>
            <a:r>
              <a:rPr lang="en-US" sz="3600" dirty="0"/>
              <a:t>Increase awareness of cancer overdiagnosis issues in general and melanoma overdiagnosis in particular.</a:t>
            </a:r>
          </a:p>
          <a:p>
            <a:r>
              <a:rPr lang="en-US" sz="3600" dirty="0"/>
              <a:t>Highlight the limits of diagnostic testing in asymptomatic populations and recognize the distinction between what represents authentic disease v. the risk of disease</a:t>
            </a:r>
            <a:endParaRPr lang="en-US" sz="3600" dirty="0">
              <a:cs typeface="Calibri"/>
            </a:endParaRPr>
          </a:p>
          <a:p>
            <a:pPr marL="0" indent="0">
              <a:buNone/>
            </a:pPr>
            <a:endParaRPr lang="en-US" dirty="0"/>
          </a:p>
        </p:txBody>
      </p:sp>
    </p:spTree>
    <p:extLst>
      <p:ext uri="{BB962C8B-B14F-4D97-AF65-F5344CB8AC3E}">
        <p14:creationId xmlns:p14="http://schemas.microsoft.com/office/powerpoint/2010/main" val="835338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0974-5927-441D-FF0E-711373908355}"/>
              </a:ext>
            </a:extLst>
          </p:cNvPr>
          <p:cNvSpPr>
            <a:spLocks noGrp="1"/>
          </p:cNvSpPr>
          <p:nvPr>
            <p:ph type="title"/>
          </p:nvPr>
        </p:nvSpPr>
        <p:spPr/>
        <p:txBody>
          <a:bodyPr/>
          <a:lstStyle/>
          <a:p>
            <a:r>
              <a:rPr lang="en-US" dirty="0"/>
              <a:t>Change educational programs for clinicians</a:t>
            </a:r>
          </a:p>
        </p:txBody>
      </p:sp>
      <p:sp>
        <p:nvSpPr>
          <p:cNvPr id="3" name="Content Placeholder 2">
            <a:extLst>
              <a:ext uri="{FF2B5EF4-FFF2-40B4-BE49-F238E27FC236}">
                <a16:creationId xmlns:a16="http://schemas.microsoft.com/office/drawing/2014/main" id="{61865B65-6A96-900F-D3FB-A471F5853735}"/>
              </a:ext>
            </a:extLst>
          </p:cNvPr>
          <p:cNvSpPr>
            <a:spLocks noGrp="1"/>
          </p:cNvSpPr>
          <p:nvPr>
            <p:ph idx="1"/>
          </p:nvPr>
        </p:nvSpPr>
        <p:spPr>
          <a:xfrm>
            <a:off x="838200" y="2066925"/>
            <a:ext cx="10425113" cy="4110038"/>
          </a:xfrm>
        </p:spPr>
        <p:txBody>
          <a:bodyPr vert="horz" lIns="91440" tIns="45720" rIns="91440" bIns="45720" rtlCol="0" anchor="t">
            <a:normAutofit lnSpcReduction="10000"/>
          </a:bodyPr>
          <a:lstStyle/>
          <a:p>
            <a:r>
              <a:rPr lang="en-US" sz="3600" dirty="0"/>
              <a:t>Train clinicians and future clinicians to understand the limits to applying diagnostic tests (of all types including skin exams and skin biopsies) in populations where base rates of disease(melanoma death) frequency are low.</a:t>
            </a:r>
          </a:p>
          <a:p>
            <a:r>
              <a:rPr lang="en-US" sz="3600" dirty="0"/>
              <a:t>Increased surveillance in low risk populations may only succeed in labelling well people as having disease</a:t>
            </a:r>
          </a:p>
          <a:p>
            <a:endParaRPr lang="en-US" dirty="0"/>
          </a:p>
        </p:txBody>
      </p:sp>
    </p:spTree>
    <p:extLst>
      <p:ext uri="{BB962C8B-B14F-4D97-AF65-F5344CB8AC3E}">
        <p14:creationId xmlns:p14="http://schemas.microsoft.com/office/powerpoint/2010/main" val="2181046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66230" y="47931"/>
            <a:ext cx="8068235" cy="681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50" name="Picture 2" descr="Joseph Colt Bloodgood - Wikipedia">
            <a:extLst>
              <a:ext uri="{FF2B5EF4-FFF2-40B4-BE49-F238E27FC236}">
                <a16:creationId xmlns:a16="http://schemas.microsoft.com/office/drawing/2014/main" id="{66A9025D-D17A-6325-3EE2-49CC0CFCC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42" y="185058"/>
            <a:ext cx="3129643" cy="48683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C9CB77-D2FF-A830-E962-70B7F008C2CB}"/>
              </a:ext>
            </a:extLst>
          </p:cNvPr>
          <p:cNvSpPr txBox="1"/>
          <p:nvPr/>
        </p:nvSpPr>
        <p:spPr>
          <a:xfrm>
            <a:off x="3866230" y="185058"/>
            <a:ext cx="7364195" cy="2062103"/>
          </a:xfrm>
          <a:prstGeom prst="rect">
            <a:avLst/>
          </a:prstGeom>
          <a:noFill/>
        </p:spPr>
        <p:txBody>
          <a:bodyPr wrap="none" rtlCol="0">
            <a:spAutoFit/>
          </a:bodyPr>
          <a:lstStyle/>
          <a:p>
            <a:pPr algn="ctr"/>
            <a:r>
              <a:rPr lang="en-US" sz="3200" dirty="0"/>
              <a:t>Origins of enthusiasm for cancer screening </a:t>
            </a:r>
          </a:p>
          <a:p>
            <a:pPr algn="ctr"/>
            <a:r>
              <a:rPr lang="en-US" sz="3200" dirty="0"/>
              <a:t>and early cancer diagnosis</a:t>
            </a:r>
          </a:p>
          <a:p>
            <a:pPr algn="ctr"/>
            <a:endParaRPr lang="en-US" sz="3200" dirty="0"/>
          </a:p>
          <a:p>
            <a:pPr algn="ctr"/>
            <a:r>
              <a:rPr lang="en-US" sz="3200" dirty="0"/>
              <a:t>Dr. Joseph Colt Bloodgood</a:t>
            </a:r>
          </a:p>
        </p:txBody>
      </p:sp>
      <p:sp>
        <p:nvSpPr>
          <p:cNvPr id="3" name="TextBox 2">
            <a:extLst>
              <a:ext uri="{FF2B5EF4-FFF2-40B4-BE49-F238E27FC236}">
                <a16:creationId xmlns:a16="http://schemas.microsoft.com/office/drawing/2014/main" id="{CBC8A00D-818E-BFDB-2557-9C13A1B4C6DA}"/>
              </a:ext>
            </a:extLst>
          </p:cNvPr>
          <p:cNvSpPr txBox="1"/>
          <p:nvPr/>
        </p:nvSpPr>
        <p:spPr>
          <a:xfrm>
            <a:off x="1320800" y="234950"/>
            <a:ext cx="8731250" cy="2862322"/>
          </a:xfrm>
          <a:prstGeom prst="rect">
            <a:avLst/>
          </a:prstGeom>
          <a:solidFill>
            <a:schemeClr val="bg1"/>
          </a:solidFill>
        </p:spPr>
        <p:txBody>
          <a:bodyPr wrap="square" rtlCol="0">
            <a:spAutoFit/>
          </a:bodyPr>
          <a:lstStyle/>
          <a:p>
            <a:pPr>
              <a:spcBef>
                <a:spcPct val="0"/>
              </a:spcBef>
              <a:buFontTx/>
              <a:buNone/>
            </a:pPr>
            <a:r>
              <a:rPr lang="en-US" altLang="en-US" sz="1800" dirty="0">
                <a:latin typeface="Arial" panose="020B0604020202020204" pitchFamily="34" charset="0"/>
              </a:rPr>
              <a:t>“</a:t>
            </a:r>
            <a:r>
              <a:rPr lang="en-US" altLang="en-US" sz="3600" dirty="0">
                <a:latin typeface="Arial" panose="020B0604020202020204" pitchFamily="34" charset="0"/>
              </a:rPr>
              <a:t>Deaths from cancer would be practically eliminated.. If persons afflicted sought medical aid immediately upon the discovery of a foreign growth in any part of the body.”</a:t>
            </a:r>
          </a:p>
        </p:txBody>
      </p:sp>
      <p:sp>
        <p:nvSpPr>
          <p:cNvPr id="4" name="TextBox 3">
            <a:extLst>
              <a:ext uri="{FF2B5EF4-FFF2-40B4-BE49-F238E27FC236}">
                <a16:creationId xmlns:a16="http://schemas.microsoft.com/office/drawing/2014/main" id="{A8FB1880-65DC-B49C-B3A8-8EEC3630D114}"/>
              </a:ext>
            </a:extLst>
          </p:cNvPr>
          <p:cNvSpPr txBox="1"/>
          <p:nvPr/>
        </p:nvSpPr>
        <p:spPr>
          <a:xfrm>
            <a:off x="1464056" y="3429000"/>
            <a:ext cx="8731250" cy="1323439"/>
          </a:xfrm>
          <a:prstGeom prst="rect">
            <a:avLst/>
          </a:prstGeom>
          <a:solidFill>
            <a:schemeClr val="bg1"/>
          </a:solidFill>
        </p:spPr>
        <p:txBody>
          <a:bodyPr wrap="square" rtlCol="0">
            <a:spAutoFit/>
          </a:bodyPr>
          <a:lstStyle/>
          <a:p>
            <a:pPr>
              <a:spcBef>
                <a:spcPct val="0"/>
              </a:spcBef>
              <a:buFontTx/>
              <a:buNone/>
            </a:pPr>
            <a:r>
              <a:rPr lang="en-US" altLang="en-US" sz="4000" dirty="0">
                <a:latin typeface="Arial" panose="020B0604020202020204" pitchFamily="34" charset="0"/>
              </a:rPr>
              <a:t>What could go wrong with such an approach?</a:t>
            </a:r>
          </a:p>
        </p:txBody>
      </p:sp>
    </p:spTree>
    <p:extLst>
      <p:ext uri="{BB962C8B-B14F-4D97-AF65-F5344CB8AC3E}">
        <p14:creationId xmlns:p14="http://schemas.microsoft.com/office/powerpoint/2010/main" val="17264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0974-5927-441D-FF0E-711373908355}"/>
              </a:ext>
            </a:extLst>
          </p:cNvPr>
          <p:cNvSpPr>
            <a:spLocks noGrp="1"/>
          </p:cNvSpPr>
          <p:nvPr>
            <p:ph type="title"/>
          </p:nvPr>
        </p:nvSpPr>
        <p:spPr/>
        <p:txBody>
          <a:bodyPr/>
          <a:lstStyle/>
          <a:p>
            <a:r>
              <a:rPr lang="en-US" dirty="0"/>
              <a:t>Change messaging to the public</a:t>
            </a:r>
          </a:p>
        </p:txBody>
      </p:sp>
      <p:sp>
        <p:nvSpPr>
          <p:cNvPr id="3" name="Content Placeholder 2">
            <a:extLst>
              <a:ext uri="{FF2B5EF4-FFF2-40B4-BE49-F238E27FC236}">
                <a16:creationId xmlns:a16="http://schemas.microsoft.com/office/drawing/2014/main" id="{61865B65-6A96-900F-D3FB-A471F5853735}"/>
              </a:ext>
            </a:extLst>
          </p:cNvPr>
          <p:cNvSpPr>
            <a:spLocks noGrp="1"/>
          </p:cNvSpPr>
          <p:nvPr>
            <p:ph idx="1"/>
          </p:nvPr>
        </p:nvSpPr>
        <p:spPr/>
        <p:txBody>
          <a:bodyPr vert="horz" lIns="91440" tIns="45720" rIns="91440" bIns="45720" rtlCol="0" anchor="t">
            <a:normAutofit lnSpcReduction="10000"/>
          </a:bodyPr>
          <a:lstStyle/>
          <a:p>
            <a:r>
              <a:rPr lang="en-US" sz="3600" dirty="0"/>
              <a:t>Stop encouraging skin checks for patients at extremely low risk of melanoma death. These efforts resonate primarily with the worried well who overwhelm our delivery systems and crowd out patients at greater risk of bad outcomes.</a:t>
            </a:r>
          </a:p>
          <a:p>
            <a:pPr lvl="1"/>
            <a:r>
              <a:rPr lang="en-US" sz="3600" dirty="0"/>
              <a:t>These efforts also result in diagnostic tests being applied to patient populations with low base rates of melanoma death, in whom even validated tests are not been validated. </a:t>
            </a:r>
          </a:p>
          <a:p>
            <a:pPr lvl="1"/>
            <a:endParaRPr lang="en-US" dirty="0"/>
          </a:p>
          <a:p>
            <a:endParaRPr lang="en-US" dirty="0"/>
          </a:p>
        </p:txBody>
      </p:sp>
    </p:spTree>
    <p:extLst>
      <p:ext uri="{BB962C8B-B14F-4D97-AF65-F5344CB8AC3E}">
        <p14:creationId xmlns:p14="http://schemas.microsoft.com/office/powerpoint/2010/main" val="116064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0974-5927-441D-FF0E-711373908355}"/>
              </a:ext>
            </a:extLst>
          </p:cNvPr>
          <p:cNvSpPr>
            <a:spLocks noGrp="1"/>
          </p:cNvSpPr>
          <p:nvPr>
            <p:ph type="title"/>
          </p:nvPr>
        </p:nvSpPr>
        <p:spPr/>
        <p:txBody>
          <a:bodyPr/>
          <a:lstStyle/>
          <a:p>
            <a:r>
              <a:rPr lang="en-US" dirty="0"/>
              <a:t>Change the messaging to the public</a:t>
            </a:r>
          </a:p>
        </p:txBody>
      </p:sp>
      <p:sp>
        <p:nvSpPr>
          <p:cNvPr id="3" name="Content Placeholder 2">
            <a:extLst>
              <a:ext uri="{FF2B5EF4-FFF2-40B4-BE49-F238E27FC236}">
                <a16:creationId xmlns:a16="http://schemas.microsoft.com/office/drawing/2014/main" id="{61865B65-6A96-900F-D3FB-A471F5853735}"/>
              </a:ext>
            </a:extLst>
          </p:cNvPr>
          <p:cNvSpPr>
            <a:spLocks noGrp="1"/>
          </p:cNvSpPr>
          <p:nvPr>
            <p:ph idx="1"/>
          </p:nvPr>
        </p:nvSpPr>
        <p:spPr>
          <a:xfrm>
            <a:off x="533400" y="1825625"/>
            <a:ext cx="11306175" cy="4351338"/>
          </a:xfrm>
        </p:spPr>
        <p:txBody>
          <a:bodyPr vert="horz" lIns="91440" tIns="45720" rIns="91440" bIns="45720" rtlCol="0" anchor="t">
            <a:normAutofit fontScale="92500" lnSpcReduction="10000"/>
          </a:bodyPr>
          <a:lstStyle/>
          <a:p>
            <a:r>
              <a:rPr lang="en-US" sz="3900" dirty="0"/>
              <a:t>Stop communicating to the public that current screening </a:t>
            </a:r>
            <a:r>
              <a:rPr lang="en-US" sz="3900"/>
              <a:t>approaches and skin checks have been shown to prevent melanoma death</a:t>
            </a:r>
            <a:r>
              <a:rPr lang="en-US" sz="3900" dirty="0"/>
              <a:t>. </a:t>
            </a:r>
            <a:r>
              <a:rPr lang="en-US" sz="3900" i="1" u="sng" dirty="0"/>
              <a:t>This message is not true.</a:t>
            </a:r>
            <a:r>
              <a:rPr lang="en-US" sz="3900" dirty="0"/>
              <a:t> </a:t>
            </a:r>
          </a:p>
          <a:p>
            <a:pPr lvl="1"/>
            <a:r>
              <a:rPr lang="en-US" sz="3900" dirty="0"/>
              <a:t> These efforts were conceived with the best intentions, but current information does not support this claim.</a:t>
            </a:r>
          </a:p>
          <a:p>
            <a:r>
              <a:rPr lang="en-US" sz="3900" dirty="0"/>
              <a:t>Acknowledge the potential harms of increased scrutiny, including the increased diagnosis of melanoma in those </a:t>
            </a:r>
            <a:r>
              <a:rPr lang="en-US" sz="3900"/>
              <a:t>scrutinized without evidence these patients benefit from the </a:t>
            </a:r>
            <a:r>
              <a:rPr lang="en-US" sz="3900" dirty="0"/>
              <a:t>melanoma diagnosis and treatment. </a:t>
            </a:r>
          </a:p>
          <a:p>
            <a:endParaRPr lang="en-US" dirty="0"/>
          </a:p>
        </p:txBody>
      </p:sp>
    </p:spTree>
    <p:extLst>
      <p:ext uri="{BB962C8B-B14F-4D97-AF65-F5344CB8AC3E}">
        <p14:creationId xmlns:p14="http://schemas.microsoft.com/office/powerpoint/2010/main" val="191483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D1D0C-B5B1-1722-BB1D-82C1962E1264}"/>
              </a:ext>
            </a:extLst>
          </p:cNvPr>
          <p:cNvSpPr>
            <a:spLocks noGrp="1"/>
          </p:cNvSpPr>
          <p:nvPr>
            <p:ph type="title"/>
          </p:nvPr>
        </p:nvSpPr>
        <p:spPr/>
        <p:txBody>
          <a:bodyPr/>
          <a:lstStyle/>
          <a:p>
            <a:pPr algn="ctr"/>
            <a:r>
              <a:rPr lang="en-US" dirty="0"/>
              <a:t>Pigmented lesion management goals of care</a:t>
            </a:r>
          </a:p>
        </p:txBody>
      </p:sp>
      <p:sp>
        <p:nvSpPr>
          <p:cNvPr id="3" name="Content Placeholder 2">
            <a:extLst>
              <a:ext uri="{FF2B5EF4-FFF2-40B4-BE49-F238E27FC236}">
                <a16:creationId xmlns:a16="http://schemas.microsoft.com/office/drawing/2014/main" id="{FD1AA767-94A9-E3B3-74B2-0D7990674E27}"/>
              </a:ext>
            </a:extLst>
          </p:cNvPr>
          <p:cNvSpPr>
            <a:spLocks noGrp="1"/>
          </p:cNvSpPr>
          <p:nvPr>
            <p:ph idx="1"/>
          </p:nvPr>
        </p:nvSpPr>
        <p:spPr>
          <a:xfrm>
            <a:off x="838200" y="2068221"/>
            <a:ext cx="10515600" cy="4351338"/>
          </a:xfrm>
        </p:spPr>
        <p:txBody>
          <a:bodyPr vert="horz" lIns="91440" tIns="45720" rIns="91440" bIns="45720" rtlCol="0" anchor="t">
            <a:normAutofit fontScale="92500"/>
          </a:bodyPr>
          <a:lstStyle/>
          <a:p>
            <a:r>
              <a:rPr lang="en-US" sz="4400" dirty="0"/>
              <a:t>Small pigmented lesions ranging from banal nevi to early invasive melanoma are almost invariably asymptomatic and devoid of inherent “illness experience”. </a:t>
            </a:r>
          </a:p>
          <a:p>
            <a:r>
              <a:rPr lang="en-US" sz="4400" dirty="0"/>
              <a:t>The goals of surveillance, biopsy, and removal is to prevent the later development of advanced melanoma and melanoma death. </a:t>
            </a:r>
          </a:p>
        </p:txBody>
      </p:sp>
    </p:spTree>
    <p:extLst>
      <p:ext uri="{BB962C8B-B14F-4D97-AF65-F5344CB8AC3E}">
        <p14:creationId xmlns:p14="http://schemas.microsoft.com/office/powerpoint/2010/main" val="2955168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D8935-A16E-FB0F-FC9C-D30AC4C2C816}"/>
              </a:ext>
            </a:extLst>
          </p:cNvPr>
          <p:cNvPicPr>
            <a:picLocks noChangeAspect="1"/>
          </p:cNvPicPr>
          <p:nvPr/>
        </p:nvPicPr>
        <p:blipFill>
          <a:blip r:embed="rId2"/>
          <a:stretch>
            <a:fillRect/>
          </a:stretch>
        </p:blipFill>
        <p:spPr>
          <a:xfrm>
            <a:off x="7758889" y="525043"/>
            <a:ext cx="3763251" cy="5301855"/>
          </a:xfrm>
          <a:prstGeom prst="rect">
            <a:avLst/>
          </a:prstGeom>
        </p:spPr>
      </p:pic>
      <p:pic>
        <p:nvPicPr>
          <p:cNvPr id="5" name="Picture 4">
            <a:extLst>
              <a:ext uri="{FF2B5EF4-FFF2-40B4-BE49-F238E27FC236}">
                <a16:creationId xmlns:a16="http://schemas.microsoft.com/office/drawing/2014/main" id="{B665A9D8-A55C-8D7A-D5DA-449E8A6D1621}"/>
              </a:ext>
            </a:extLst>
          </p:cNvPr>
          <p:cNvPicPr>
            <a:picLocks noChangeAspect="1"/>
          </p:cNvPicPr>
          <p:nvPr/>
        </p:nvPicPr>
        <p:blipFill>
          <a:blip r:embed="rId3"/>
          <a:stretch>
            <a:fillRect/>
          </a:stretch>
        </p:blipFill>
        <p:spPr>
          <a:xfrm>
            <a:off x="546414" y="376028"/>
            <a:ext cx="4231287" cy="4809158"/>
          </a:xfrm>
          <a:prstGeom prst="rect">
            <a:avLst/>
          </a:prstGeom>
        </p:spPr>
      </p:pic>
      <p:pic>
        <p:nvPicPr>
          <p:cNvPr id="7" name="Picture 6">
            <a:extLst>
              <a:ext uri="{FF2B5EF4-FFF2-40B4-BE49-F238E27FC236}">
                <a16:creationId xmlns:a16="http://schemas.microsoft.com/office/drawing/2014/main" id="{46E161F1-1C86-C34F-53B9-170A0A108E54}"/>
              </a:ext>
            </a:extLst>
          </p:cNvPr>
          <p:cNvPicPr>
            <a:picLocks noChangeAspect="1"/>
          </p:cNvPicPr>
          <p:nvPr/>
        </p:nvPicPr>
        <p:blipFill>
          <a:blip r:embed="rId4"/>
          <a:stretch>
            <a:fillRect/>
          </a:stretch>
        </p:blipFill>
        <p:spPr>
          <a:xfrm>
            <a:off x="4883511" y="817651"/>
            <a:ext cx="2820762" cy="1596365"/>
          </a:xfrm>
          <a:prstGeom prst="rect">
            <a:avLst/>
          </a:prstGeom>
        </p:spPr>
      </p:pic>
      <p:pic>
        <p:nvPicPr>
          <p:cNvPr id="9" name="Picture 8">
            <a:extLst>
              <a:ext uri="{FF2B5EF4-FFF2-40B4-BE49-F238E27FC236}">
                <a16:creationId xmlns:a16="http://schemas.microsoft.com/office/drawing/2014/main" id="{9012B893-AF40-C46D-A901-F9A24F17B00D}"/>
              </a:ext>
            </a:extLst>
          </p:cNvPr>
          <p:cNvPicPr>
            <a:picLocks noChangeAspect="1"/>
          </p:cNvPicPr>
          <p:nvPr/>
        </p:nvPicPr>
        <p:blipFill>
          <a:blip r:embed="rId5"/>
          <a:stretch>
            <a:fillRect/>
          </a:stretch>
        </p:blipFill>
        <p:spPr>
          <a:xfrm>
            <a:off x="4883511" y="2654396"/>
            <a:ext cx="2839056" cy="3678562"/>
          </a:xfrm>
          <a:prstGeom prst="rect">
            <a:avLst/>
          </a:prstGeom>
        </p:spPr>
      </p:pic>
      <p:pic>
        <p:nvPicPr>
          <p:cNvPr id="2" name="Picture 1">
            <a:extLst>
              <a:ext uri="{FF2B5EF4-FFF2-40B4-BE49-F238E27FC236}">
                <a16:creationId xmlns:a16="http://schemas.microsoft.com/office/drawing/2014/main" id="{5F50FA08-C1C2-4E82-A793-D2C51671B13D}"/>
              </a:ext>
            </a:extLst>
          </p:cNvPr>
          <p:cNvPicPr>
            <a:picLocks noChangeAspect="1"/>
          </p:cNvPicPr>
          <p:nvPr/>
        </p:nvPicPr>
        <p:blipFill rotWithShape="1">
          <a:blip r:embed="rId2"/>
          <a:srcRect l="7702" t="54386" r="7752" b="7677"/>
          <a:stretch/>
        </p:blipFill>
        <p:spPr>
          <a:xfrm>
            <a:off x="546414" y="86292"/>
            <a:ext cx="10575509" cy="6685416"/>
          </a:xfrm>
          <a:prstGeom prst="rect">
            <a:avLst/>
          </a:prstGeom>
        </p:spPr>
      </p:pic>
    </p:spTree>
    <p:extLst>
      <p:ext uri="{BB962C8B-B14F-4D97-AF65-F5344CB8AC3E}">
        <p14:creationId xmlns:p14="http://schemas.microsoft.com/office/powerpoint/2010/main" val="25980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7D6DFC-37A5-78F5-252E-F7A159C66410}"/>
              </a:ext>
            </a:extLst>
          </p:cNvPr>
          <p:cNvGrpSpPr/>
          <p:nvPr/>
        </p:nvGrpSpPr>
        <p:grpSpPr>
          <a:xfrm>
            <a:off x="591096" y="174898"/>
            <a:ext cx="8305800" cy="6273799"/>
            <a:chOff x="2171701" y="279401"/>
            <a:chExt cx="8305800" cy="6273799"/>
          </a:xfrm>
        </p:grpSpPr>
        <p:grpSp>
          <p:nvGrpSpPr>
            <p:cNvPr id="2" name="Group 1">
              <a:extLst>
                <a:ext uri="{FF2B5EF4-FFF2-40B4-BE49-F238E27FC236}">
                  <a16:creationId xmlns:a16="http://schemas.microsoft.com/office/drawing/2014/main" id="{8BE84DA5-C98D-2F1C-2B85-C1CC9A4F93B7}"/>
                </a:ext>
              </a:extLst>
            </p:cNvPr>
            <p:cNvGrpSpPr/>
            <p:nvPr/>
          </p:nvGrpSpPr>
          <p:grpSpPr>
            <a:xfrm>
              <a:off x="2171701" y="279401"/>
              <a:ext cx="8305800" cy="6273799"/>
              <a:chOff x="1905000" y="228601"/>
              <a:chExt cx="8305800" cy="6273799"/>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601"/>
                <a:ext cx="83058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505200"/>
                <a:ext cx="830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1" y="304800"/>
              <a:ext cx="26955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1" y="3886201"/>
              <a:ext cx="34766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 name="TextBox 2">
            <a:extLst>
              <a:ext uri="{FF2B5EF4-FFF2-40B4-BE49-F238E27FC236}">
                <a16:creationId xmlns:a16="http://schemas.microsoft.com/office/drawing/2014/main" id="{F56A93F6-0707-305E-7C7B-17246E290635}"/>
              </a:ext>
            </a:extLst>
          </p:cNvPr>
          <p:cNvSpPr txBox="1"/>
          <p:nvPr/>
        </p:nvSpPr>
        <p:spPr>
          <a:xfrm>
            <a:off x="1528354" y="1385927"/>
            <a:ext cx="9753989" cy="2862322"/>
          </a:xfrm>
          <a:prstGeom prst="rect">
            <a:avLst/>
          </a:prstGeom>
          <a:solidFill>
            <a:schemeClr val="tx1"/>
          </a:solidFill>
        </p:spPr>
        <p:txBody>
          <a:bodyPr wrap="square">
            <a:spAutoFit/>
          </a:bodyPr>
          <a:lstStyle/>
          <a:p>
            <a:pPr algn="l"/>
            <a:r>
              <a:rPr lang="en-US" sz="3600" b="0" i="0" u="none" strike="noStrike" baseline="0" dirty="0">
                <a:solidFill>
                  <a:schemeClr val="bg1"/>
                </a:solidFill>
                <a:latin typeface="Times-Roman"/>
              </a:rPr>
              <a:t>“Attempts to increase screening intensity for melanoma may result in further increases in diagnosis of melanomas.” </a:t>
            </a:r>
          </a:p>
          <a:p>
            <a:pPr algn="l"/>
            <a:endParaRPr lang="en-US" sz="3600" dirty="0">
              <a:solidFill>
                <a:schemeClr val="bg1"/>
              </a:solidFill>
              <a:latin typeface="Times-Roman"/>
            </a:endParaRPr>
          </a:p>
          <a:p>
            <a:pPr algn="l"/>
            <a:r>
              <a:rPr lang="en-US" sz="3600" b="0" i="0" u="none" strike="noStrike" baseline="0" dirty="0">
                <a:solidFill>
                  <a:schemeClr val="bg1"/>
                </a:solidFill>
                <a:latin typeface="Times-Roman"/>
              </a:rPr>
              <a:t>Swerlick and Chen 1997</a:t>
            </a:r>
            <a:endParaRPr lang="en-US" sz="3600" dirty="0">
              <a:solidFill>
                <a:schemeClr val="bg1"/>
              </a:solidFill>
            </a:endParaRPr>
          </a:p>
        </p:txBody>
      </p:sp>
    </p:spTree>
    <p:extLst>
      <p:ext uri="{BB962C8B-B14F-4D97-AF65-F5344CB8AC3E}">
        <p14:creationId xmlns:p14="http://schemas.microsoft.com/office/powerpoint/2010/main" val="296445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ontiers | Advances in melanoma: epidemiology, diagnosis, and prognosis">
            <a:extLst>
              <a:ext uri="{FF2B5EF4-FFF2-40B4-BE49-F238E27FC236}">
                <a16:creationId xmlns:a16="http://schemas.microsoft.com/office/drawing/2014/main" id="{DF324A15-8866-288A-894E-91D40E205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71" y="-413658"/>
            <a:ext cx="11352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DF6120-AC3F-4A81-311B-06AFA370F2FC}"/>
              </a:ext>
            </a:extLst>
          </p:cNvPr>
          <p:cNvSpPr txBox="1"/>
          <p:nvPr/>
        </p:nvSpPr>
        <p:spPr>
          <a:xfrm>
            <a:off x="1784151" y="865465"/>
            <a:ext cx="6097190" cy="369332"/>
          </a:xfrm>
          <a:prstGeom prst="rect">
            <a:avLst/>
          </a:prstGeom>
          <a:noFill/>
        </p:spPr>
        <p:txBody>
          <a:bodyPr wrap="square">
            <a:spAutoFit/>
          </a:bodyPr>
          <a:lstStyle/>
          <a:p>
            <a:r>
              <a:rPr lang="nb-NO" b="0" i="0" dirty="0">
                <a:solidFill>
                  <a:srgbClr val="282828"/>
                </a:solidFill>
                <a:effectLst/>
                <a:highlight>
                  <a:srgbClr val="F7F7F7"/>
                </a:highlight>
                <a:latin typeface="MuseoSans"/>
              </a:rPr>
              <a:t>Front. Med., 21 November 2023</a:t>
            </a:r>
            <a:endParaRPr lang="en-US" dirty="0"/>
          </a:p>
        </p:txBody>
      </p:sp>
      <p:sp>
        <p:nvSpPr>
          <p:cNvPr id="3" name="Arrow: Down 2">
            <a:extLst>
              <a:ext uri="{FF2B5EF4-FFF2-40B4-BE49-F238E27FC236}">
                <a16:creationId xmlns:a16="http://schemas.microsoft.com/office/drawing/2014/main" id="{CA4A4F40-A5AB-5F1F-9543-6E171171E1EF}"/>
              </a:ext>
            </a:extLst>
          </p:cNvPr>
          <p:cNvSpPr/>
          <p:nvPr/>
        </p:nvSpPr>
        <p:spPr>
          <a:xfrm rot="10800000">
            <a:off x="11327255" y="870238"/>
            <a:ext cx="191554" cy="526774"/>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A0BABA25-D7F8-2A7A-E718-3446CA6CB940}"/>
              </a:ext>
            </a:extLst>
          </p:cNvPr>
          <p:cNvSpPr/>
          <p:nvPr/>
        </p:nvSpPr>
        <p:spPr>
          <a:xfrm>
            <a:off x="2618684" y="3014723"/>
            <a:ext cx="191554" cy="526774"/>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270FE7BF-0824-BAE7-9581-8D4DF895E45B}"/>
              </a:ext>
            </a:extLst>
          </p:cNvPr>
          <p:cNvSpPr/>
          <p:nvPr/>
        </p:nvSpPr>
        <p:spPr>
          <a:xfrm>
            <a:off x="6178312" y="1719323"/>
            <a:ext cx="191554" cy="526774"/>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15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046A-B0BB-8E76-213D-3291916AC8A5}"/>
              </a:ext>
            </a:extLst>
          </p:cNvPr>
          <p:cNvSpPr>
            <a:spLocks noGrp="1"/>
          </p:cNvSpPr>
          <p:nvPr>
            <p:ph type="title"/>
          </p:nvPr>
        </p:nvSpPr>
        <p:spPr>
          <a:xfrm>
            <a:off x="838200" y="365126"/>
            <a:ext cx="10515600" cy="1099344"/>
          </a:xfrm>
        </p:spPr>
        <p:txBody>
          <a:bodyPr>
            <a:normAutofit fontScale="90000"/>
          </a:bodyPr>
          <a:lstStyle/>
          <a:p>
            <a:pPr algn="ctr"/>
            <a:r>
              <a:rPr lang="en-US" sz="4800" dirty="0"/>
              <a:t>Pigmented lesion management goals of care</a:t>
            </a:r>
          </a:p>
        </p:txBody>
      </p:sp>
      <p:sp>
        <p:nvSpPr>
          <p:cNvPr id="3" name="Content Placeholder 2">
            <a:extLst>
              <a:ext uri="{FF2B5EF4-FFF2-40B4-BE49-F238E27FC236}">
                <a16:creationId xmlns:a16="http://schemas.microsoft.com/office/drawing/2014/main" id="{CDC9C206-F6D2-C307-0D97-3B20CEDB8EB6}"/>
              </a:ext>
            </a:extLst>
          </p:cNvPr>
          <p:cNvSpPr>
            <a:spLocks noGrp="1"/>
          </p:cNvSpPr>
          <p:nvPr>
            <p:ph idx="1"/>
          </p:nvPr>
        </p:nvSpPr>
        <p:spPr>
          <a:xfrm>
            <a:off x="736601" y="1800807"/>
            <a:ext cx="10820400" cy="4553339"/>
          </a:xfrm>
        </p:spPr>
        <p:txBody>
          <a:bodyPr vert="horz" lIns="91440" tIns="45720" rIns="91440" bIns="45720" rtlCol="0" anchor="t">
            <a:noAutofit/>
          </a:bodyPr>
          <a:lstStyle/>
          <a:p>
            <a:r>
              <a:rPr lang="en-US" sz="4000" dirty="0"/>
              <a:t>Increased melanoma detection in the absence of any effect on mortality or advanced tumors suggests that these well-intended efforts have failed to provide any value to the patients to whom efforts were directed and much of the increased diagnosis of melanoma is attributable to overdiagnosis. </a:t>
            </a:r>
          </a:p>
        </p:txBody>
      </p:sp>
    </p:spTree>
    <p:extLst>
      <p:ext uri="{BB962C8B-B14F-4D97-AF65-F5344CB8AC3E}">
        <p14:creationId xmlns:p14="http://schemas.microsoft.com/office/powerpoint/2010/main" val="32176839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DF8FA499E66842B8E2BDD218ABF8E7" ma:contentTypeVersion="20" ma:contentTypeDescription="Create a new document." ma:contentTypeScope="" ma:versionID="158f25d2567bc2c599919ace5dc66839">
  <xsd:schema xmlns:xsd="http://www.w3.org/2001/XMLSchema" xmlns:xs="http://www.w3.org/2001/XMLSchema" xmlns:p="http://schemas.microsoft.com/office/2006/metadata/properties" xmlns:ns1="http://schemas.microsoft.com/sharepoint/v3" xmlns:ns3="cd71cddc-7c15-4a7a-a240-6980c1a5f5a9" xmlns:ns4="df573c55-86b7-4b80-8602-dcb03bbdf784" targetNamespace="http://schemas.microsoft.com/office/2006/metadata/properties" ma:root="true" ma:fieldsID="5fc578f046dc2d1a521a15e3b56739fc" ns1:_="" ns3:_="" ns4:_="">
    <xsd:import namespace="http://schemas.microsoft.com/sharepoint/v3"/>
    <xsd:import namespace="cd71cddc-7c15-4a7a-a240-6980c1a5f5a9"/>
    <xsd:import namespace="df573c55-86b7-4b80-8602-dcb03bbdf784"/>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MediaServiceSearchProperties"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1cddc-7c15-4a7a-a240-6980c1a5f5a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573c55-86b7-4b80-8602-dcb03bbdf78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_activity" ma:index="25" nillable="true" ma:displayName="_activity" ma:hidden="true" ma:internalName="_activity">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ystemTags" ma:index="27"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df573c55-86b7-4b80-8602-dcb03bbdf78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D76819-F4A3-465B-A391-1A68039DF8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1cddc-7c15-4a7a-a240-6980c1a5f5a9"/>
    <ds:schemaRef ds:uri="df573c55-86b7-4b80-8602-dcb03bbdf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233CCE-50C5-483A-934D-1D38A8FBACAC}">
  <ds:schemaRefs>
    <ds:schemaRef ds:uri="http://www.w3.org/XML/1998/namespace"/>
    <ds:schemaRef ds:uri="http://purl.org/dc/elements/1.1/"/>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cd71cddc-7c15-4a7a-a240-6980c1a5f5a9"/>
    <ds:schemaRef ds:uri="df573c55-86b7-4b80-8602-dcb03bbdf784"/>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258784B-D749-40C5-8388-CEF4DB79CE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5746</TotalTime>
  <Words>1649</Words>
  <Application>Microsoft Office PowerPoint</Application>
  <PresentationFormat>Widescreen</PresentationFormat>
  <Paragraphs>144</Paragraphs>
  <Slides>41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Janson Text</vt:lpstr>
      <vt:lpstr>MuseoSans</vt:lpstr>
      <vt:lpstr>StarSymbol</vt:lpstr>
      <vt:lpstr>Times-Roman</vt:lpstr>
      <vt:lpstr>Univers</vt:lpstr>
      <vt:lpstr>Office Theme</vt:lpstr>
      <vt:lpstr>PowerPoint Presentation</vt:lpstr>
      <vt:lpstr>PowerPoint Presentation</vt:lpstr>
      <vt:lpstr>Disclaimer</vt:lpstr>
      <vt:lpstr>PowerPoint Presentation</vt:lpstr>
      <vt:lpstr>Pigmented lesion management goals of care</vt:lpstr>
      <vt:lpstr>PowerPoint Presentation</vt:lpstr>
      <vt:lpstr>PowerPoint Presentation</vt:lpstr>
      <vt:lpstr>PowerPoint Presentation</vt:lpstr>
      <vt:lpstr>Pigmented lesion management goals of care</vt:lpstr>
      <vt:lpstr>PowerPoint Presentation</vt:lpstr>
      <vt:lpstr>PowerPoint Presentation</vt:lpstr>
      <vt:lpstr>Increased Surveillance is Associated  with an Increased Dx of Melanoma</vt:lpstr>
      <vt:lpstr>PowerPoint Presentation</vt:lpstr>
      <vt:lpstr>PowerPoint Presentation</vt:lpstr>
      <vt:lpstr>Increased skin biopsy rates in Medicare population</vt:lpstr>
      <vt:lpstr> What do these observations imply?</vt:lpstr>
      <vt:lpstr>What do these observations imply?</vt:lpstr>
      <vt:lpstr>Thin melanoma prediction</vt:lpstr>
      <vt:lpstr>The Pathology Problem</vt:lpstr>
      <vt:lpstr>PowerPoint Presentation</vt:lpstr>
      <vt:lpstr>PowerPoint Presentation</vt:lpstr>
      <vt:lpstr>Melanoma Diagnosis as a Prediction</vt:lpstr>
      <vt:lpstr>Melanoma as a Prediction</vt:lpstr>
      <vt:lpstr>PowerPoint Presentation</vt:lpstr>
      <vt:lpstr>PowerPoint Presentation</vt:lpstr>
      <vt:lpstr>PowerPoint Presentation</vt:lpstr>
      <vt:lpstr>PowerPoint Presentation</vt:lpstr>
      <vt:lpstr>Assessing risk- danger – sometimes easy</vt:lpstr>
      <vt:lpstr>PowerPoint Presentation</vt:lpstr>
      <vt:lpstr>PowerPoint Presentation</vt:lpstr>
      <vt:lpstr>PowerPoint Presentation</vt:lpstr>
      <vt:lpstr>History of the Malignant/Benign dualistic paradigm</vt:lpstr>
      <vt:lpstr>Problems with the Cancer/Not Cancer paradigm</vt:lpstr>
      <vt:lpstr>Confusing Disease with Risk of Disease</vt:lpstr>
      <vt:lpstr>Risk Factors v. Diseases</vt:lpstr>
      <vt:lpstr>Confusing Disease with Risk of Disease</vt:lpstr>
      <vt:lpstr>Actionable items</vt:lpstr>
      <vt:lpstr>Change educational programs for clinicians</vt:lpstr>
      <vt:lpstr>Change educational programs for clinicians</vt:lpstr>
      <vt:lpstr>Change messaging to the public</vt:lpstr>
      <vt:lpstr>Change the messaging to the public</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Swerlick, Robert A</dc:creator>
  <cp:lastModifiedBy>Solyak, Lauren</cp:lastModifiedBy>
  <cp:revision>453</cp:revision>
  <dcterms:created xsi:type="dcterms:W3CDTF">2018-12-30T21:44:52Z</dcterms:created>
  <dcterms:modified xsi:type="dcterms:W3CDTF">2024-10-04T15:41:37Z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0x010100D0DF8FA499E66842B8E2BDD218ABF8E7</vt:lpwstr>
  </property>
</Properties>
</file>