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693" r:id="rId2"/>
    <p:sldMasterId id="2147483707" r:id="rId3"/>
    <p:sldMasterId id="2147483721" r:id="rId4"/>
  </p:sldMasterIdLst>
  <p:notesMasterIdLst>
    <p:notesMasterId r:id="rId62"/>
  </p:notesMasterIdLst>
  <p:sldIdLst>
    <p:sldId id="683" r:id="rId5"/>
    <p:sldId id="739" r:id="rId6"/>
    <p:sldId id="549" r:id="rId7"/>
    <p:sldId id="713" r:id="rId8"/>
    <p:sldId id="2147374907" r:id="rId9"/>
    <p:sldId id="688" r:id="rId10"/>
    <p:sldId id="2147374938" r:id="rId11"/>
    <p:sldId id="725" r:id="rId12"/>
    <p:sldId id="673" r:id="rId13"/>
    <p:sldId id="674" r:id="rId14"/>
    <p:sldId id="675" r:id="rId15"/>
    <p:sldId id="677" r:id="rId16"/>
    <p:sldId id="652" r:id="rId17"/>
    <p:sldId id="697" r:id="rId18"/>
    <p:sldId id="691" r:id="rId19"/>
    <p:sldId id="2147374922" r:id="rId20"/>
    <p:sldId id="2147374924" r:id="rId21"/>
    <p:sldId id="2147374937" r:id="rId22"/>
    <p:sldId id="756" r:id="rId23"/>
    <p:sldId id="667" r:id="rId24"/>
    <p:sldId id="2147374928" r:id="rId25"/>
    <p:sldId id="2147374894" r:id="rId26"/>
    <p:sldId id="2147374895" r:id="rId27"/>
    <p:sldId id="532" r:id="rId28"/>
    <p:sldId id="2147374939" r:id="rId29"/>
    <p:sldId id="700" r:id="rId30"/>
    <p:sldId id="514" r:id="rId31"/>
    <p:sldId id="678" r:id="rId32"/>
    <p:sldId id="492" r:id="rId33"/>
    <p:sldId id="772" r:id="rId34"/>
    <p:sldId id="343" r:id="rId35"/>
    <p:sldId id="2147374940" r:id="rId36"/>
    <p:sldId id="641" r:id="rId37"/>
    <p:sldId id="757" r:id="rId38"/>
    <p:sldId id="747" r:id="rId39"/>
    <p:sldId id="644" r:id="rId40"/>
    <p:sldId id="643" r:id="rId41"/>
    <p:sldId id="657" r:id="rId42"/>
    <p:sldId id="2147374918" r:id="rId43"/>
    <p:sldId id="581" r:id="rId44"/>
    <p:sldId id="334" r:id="rId45"/>
    <p:sldId id="774" r:id="rId46"/>
    <p:sldId id="350" r:id="rId47"/>
    <p:sldId id="704" r:id="rId48"/>
    <p:sldId id="735" r:id="rId49"/>
    <p:sldId id="742" r:id="rId50"/>
    <p:sldId id="2147374920" r:id="rId51"/>
    <p:sldId id="737" r:id="rId52"/>
    <p:sldId id="738" r:id="rId53"/>
    <p:sldId id="2147374921" r:id="rId54"/>
    <p:sldId id="740" r:id="rId55"/>
    <p:sldId id="645" r:id="rId56"/>
    <p:sldId id="2147374910" r:id="rId57"/>
    <p:sldId id="646" r:id="rId58"/>
    <p:sldId id="622" r:id="rId59"/>
    <p:sldId id="2147374933" r:id="rId60"/>
    <p:sldId id="719" r:id="rId6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83B"/>
    <a:srgbClr val="B9605F"/>
    <a:srgbClr val="69D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0680"/>
  </p:normalViewPr>
  <p:slideViewPr>
    <p:cSldViewPr snapToGrid="0" snapToObjects="1">
      <p:cViewPr varScale="1">
        <p:scale>
          <a:sx n="136" d="100"/>
          <a:sy n="136" d="100"/>
        </p:scale>
        <p:origin x="296" y="184"/>
      </p:cViewPr>
      <p:guideLst/>
    </p:cSldViewPr>
  </p:slideViewPr>
  <p:outlineViewPr>
    <p:cViewPr>
      <p:scale>
        <a:sx n="33" d="100"/>
        <a:sy n="33" d="100"/>
      </p:scale>
      <p:origin x="0" y="-218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_rels/drawing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0110C-33A8-48A9-AF4D-9A0397C0A50F}" type="doc">
      <dgm:prSet loTypeId="urn:microsoft.com/office/officeart/2005/8/layout/hierarchy1" loCatId="hierarchy" qsTypeId="urn:microsoft.com/office/officeart/2005/8/quickstyle/simple4" qsCatId="simple" csTypeId="urn:microsoft.com/office/officeart/2005/8/colors/colorful1" csCatId="colorful" phldr="1"/>
      <dgm:spPr/>
      <dgm:t>
        <a:bodyPr/>
        <a:lstStyle/>
        <a:p>
          <a:endParaRPr lang="en-US"/>
        </a:p>
      </dgm:t>
    </dgm:pt>
    <dgm:pt modelId="{35639760-DEF6-4D8B-B9A9-163CA93F4C8F}">
      <dgm:prSet/>
      <dgm:spPr/>
      <dgm:t>
        <a:bodyPr/>
        <a:lstStyle/>
        <a:p>
          <a:r>
            <a:rPr kumimoji="0" lang="en-US" b="0" i="0" u="none" strike="noStrike" cap="none" spc="0" normalizeH="0" baseline="0" noProof="0" dirty="0">
              <a:ln>
                <a:noFill/>
              </a:ln>
              <a:solidFill>
                <a:srgbClr val="000000"/>
              </a:solidFill>
              <a:effectLst/>
              <a:uLnTx/>
              <a:uFillTx/>
              <a:latin typeface="Gill Sans MT" panose="020B0502020104020203"/>
              <a:ea typeface="+mn-ea"/>
              <a:cs typeface="+mn-cs"/>
            </a:rPr>
            <a:t>&gt;1.6 million people ages 13+ identify as transgender in the US</a:t>
          </a:r>
          <a:r>
            <a:rPr lang="en-US" dirty="0">
              <a:solidFill>
                <a:srgbClr val="000000"/>
              </a:solidFill>
              <a:latin typeface="Gill Sans MT" panose="020B0502020104020203"/>
            </a:rPr>
            <a:t> (</a:t>
          </a:r>
          <a:r>
            <a:rPr kumimoji="0" lang="en-US" b="0" i="0" u="none" strike="noStrike" cap="none" spc="0" normalizeH="0" baseline="0" noProof="0" dirty="0">
              <a:ln>
                <a:noFill/>
              </a:ln>
              <a:solidFill>
                <a:srgbClr val="000000"/>
              </a:solidFill>
              <a:effectLst/>
              <a:uLnTx/>
              <a:uFillTx/>
              <a:latin typeface="Gill Sans MT" panose="020B0502020104020203"/>
              <a:ea typeface="+mn-ea"/>
              <a:cs typeface="+mn-cs"/>
            </a:rPr>
            <a:t>at least 0.6-0.9%) </a:t>
          </a:r>
          <a:endParaRPr lang="en-US" dirty="0"/>
        </a:p>
      </dgm:t>
    </dgm:pt>
    <dgm:pt modelId="{166F4A2D-9418-4050-86EF-C03C53077D15}" type="parTrans" cxnId="{9415BE64-E5DD-4931-9A3A-FCA62417B3F0}">
      <dgm:prSet/>
      <dgm:spPr/>
      <dgm:t>
        <a:bodyPr/>
        <a:lstStyle/>
        <a:p>
          <a:endParaRPr lang="en-US"/>
        </a:p>
      </dgm:t>
    </dgm:pt>
    <dgm:pt modelId="{2952D108-81CD-45CB-B16C-51578CFA71CA}" type="sibTrans" cxnId="{9415BE64-E5DD-4931-9A3A-FCA62417B3F0}">
      <dgm:prSet/>
      <dgm:spPr/>
      <dgm:t>
        <a:bodyPr/>
        <a:lstStyle/>
        <a:p>
          <a:endParaRPr lang="en-US"/>
        </a:p>
      </dgm:t>
    </dgm:pt>
    <dgm:pt modelId="{55710CC7-716F-4463-BDC1-124DC905D654}">
      <dgm:prSet/>
      <dgm:spPr/>
      <dgm:t>
        <a:bodyPr/>
        <a:lstStyle/>
        <a:p>
          <a:r>
            <a:rPr lang="en-US" dirty="0"/>
            <a:t>Gender expansive identities are more frequent among younger people </a:t>
          </a:r>
        </a:p>
      </dgm:t>
    </dgm:pt>
    <dgm:pt modelId="{ED66E04D-5AA4-42CE-990E-B28A74003F67}" type="parTrans" cxnId="{E39C0BA2-D769-4109-8309-180C65F876DF}">
      <dgm:prSet/>
      <dgm:spPr/>
      <dgm:t>
        <a:bodyPr/>
        <a:lstStyle/>
        <a:p>
          <a:endParaRPr lang="en-US"/>
        </a:p>
      </dgm:t>
    </dgm:pt>
    <dgm:pt modelId="{42E0FE1B-DB26-4562-A6F1-824072F35130}" type="sibTrans" cxnId="{E39C0BA2-D769-4109-8309-180C65F876DF}">
      <dgm:prSet/>
      <dgm:spPr/>
      <dgm:t>
        <a:bodyPr/>
        <a:lstStyle/>
        <a:p>
          <a:endParaRPr lang="en-US"/>
        </a:p>
      </dgm:t>
    </dgm:pt>
    <dgm:pt modelId="{B29FD439-7CE9-40BC-AC32-93DD9D81C14B}">
      <dgm:prSet/>
      <dgm:spPr/>
      <dgm:t>
        <a:bodyPr/>
        <a:lstStyle/>
        <a:p>
          <a:r>
            <a:rPr lang="en-US" dirty="0"/>
            <a:t>1.8% of American high school students identify as transgender</a:t>
          </a:r>
        </a:p>
      </dgm:t>
    </dgm:pt>
    <dgm:pt modelId="{D1069697-4AE7-4DDE-A0B2-CE651B5D2167}" type="parTrans" cxnId="{CFD2DA5E-83E0-4C7A-AA6A-E79825F05BF5}">
      <dgm:prSet/>
      <dgm:spPr/>
      <dgm:t>
        <a:bodyPr/>
        <a:lstStyle/>
        <a:p>
          <a:endParaRPr lang="en-US"/>
        </a:p>
      </dgm:t>
    </dgm:pt>
    <dgm:pt modelId="{904C92AA-2D3D-4B4B-AF44-CF57AF0FFC70}" type="sibTrans" cxnId="{CFD2DA5E-83E0-4C7A-AA6A-E79825F05BF5}">
      <dgm:prSet/>
      <dgm:spPr/>
      <dgm:t>
        <a:bodyPr/>
        <a:lstStyle/>
        <a:p>
          <a:endParaRPr lang="en-US"/>
        </a:p>
      </dgm:t>
    </dgm:pt>
    <dgm:pt modelId="{058C735F-E79C-40A4-95E1-B757CCA2728F}">
      <dgm:prSet/>
      <dgm:spPr/>
      <dgm:t>
        <a:bodyPr/>
        <a:lstStyle/>
        <a:p>
          <a:r>
            <a:rPr lang="en-US"/>
            <a:t>Up to almost 3% of high school students identify as gender diverse in some communities</a:t>
          </a:r>
        </a:p>
      </dgm:t>
    </dgm:pt>
    <dgm:pt modelId="{181FB5BC-9B85-4107-A6B2-D27F78288535}" type="parTrans" cxnId="{03F7678F-FE78-493B-A464-1B308B77BFFE}">
      <dgm:prSet/>
      <dgm:spPr/>
      <dgm:t>
        <a:bodyPr/>
        <a:lstStyle/>
        <a:p>
          <a:endParaRPr lang="en-US"/>
        </a:p>
      </dgm:t>
    </dgm:pt>
    <dgm:pt modelId="{5518ACC4-1C69-4CC6-9F0B-0D6A49FDBF21}" type="sibTrans" cxnId="{03F7678F-FE78-493B-A464-1B308B77BFFE}">
      <dgm:prSet/>
      <dgm:spPr/>
      <dgm:t>
        <a:bodyPr/>
        <a:lstStyle/>
        <a:p>
          <a:endParaRPr lang="en-US"/>
        </a:p>
      </dgm:t>
    </dgm:pt>
    <dgm:pt modelId="{9C5FA8F2-A585-2E4E-BF6D-1C3028E56223}" type="pres">
      <dgm:prSet presAssocID="{5100110C-33A8-48A9-AF4D-9A0397C0A50F}" presName="hierChild1" presStyleCnt="0">
        <dgm:presLayoutVars>
          <dgm:chPref val="1"/>
          <dgm:dir/>
          <dgm:animOne val="branch"/>
          <dgm:animLvl val="lvl"/>
          <dgm:resizeHandles/>
        </dgm:presLayoutVars>
      </dgm:prSet>
      <dgm:spPr/>
    </dgm:pt>
    <dgm:pt modelId="{F939B881-3208-5F4F-B0FE-2AD45DA63AF7}" type="pres">
      <dgm:prSet presAssocID="{35639760-DEF6-4D8B-B9A9-163CA93F4C8F}" presName="hierRoot1" presStyleCnt="0"/>
      <dgm:spPr/>
    </dgm:pt>
    <dgm:pt modelId="{10B586DD-FF34-EF4E-98CC-531FAC960FDC}" type="pres">
      <dgm:prSet presAssocID="{35639760-DEF6-4D8B-B9A9-163CA93F4C8F}" presName="composite" presStyleCnt="0"/>
      <dgm:spPr/>
    </dgm:pt>
    <dgm:pt modelId="{76EFF70E-2DAA-F448-AE75-3713E8C84E37}" type="pres">
      <dgm:prSet presAssocID="{35639760-DEF6-4D8B-B9A9-163CA93F4C8F}" presName="background" presStyleLbl="node0" presStyleIdx="0" presStyleCnt="4"/>
      <dgm:spPr/>
    </dgm:pt>
    <dgm:pt modelId="{FAA605B5-4DAD-AE48-9C28-C74E8D30D8C1}" type="pres">
      <dgm:prSet presAssocID="{35639760-DEF6-4D8B-B9A9-163CA93F4C8F}" presName="text" presStyleLbl="fgAcc0" presStyleIdx="0" presStyleCnt="4">
        <dgm:presLayoutVars>
          <dgm:chPref val="3"/>
        </dgm:presLayoutVars>
      </dgm:prSet>
      <dgm:spPr/>
    </dgm:pt>
    <dgm:pt modelId="{B58A7AD5-69B1-F841-989D-E77925D1D2D1}" type="pres">
      <dgm:prSet presAssocID="{35639760-DEF6-4D8B-B9A9-163CA93F4C8F}" presName="hierChild2" presStyleCnt="0"/>
      <dgm:spPr/>
    </dgm:pt>
    <dgm:pt modelId="{4D410A6A-EB9E-6844-9B81-3B9156142E43}" type="pres">
      <dgm:prSet presAssocID="{55710CC7-716F-4463-BDC1-124DC905D654}" presName="hierRoot1" presStyleCnt="0"/>
      <dgm:spPr/>
    </dgm:pt>
    <dgm:pt modelId="{A1940C0A-9465-D740-AFA6-DF05464B9706}" type="pres">
      <dgm:prSet presAssocID="{55710CC7-716F-4463-BDC1-124DC905D654}" presName="composite" presStyleCnt="0"/>
      <dgm:spPr/>
    </dgm:pt>
    <dgm:pt modelId="{184646AA-9D27-9A45-951C-A584DA34DAD4}" type="pres">
      <dgm:prSet presAssocID="{55710CC7-716F-4463-BDC1-124DC905D654}" presName="background" presStyleLbl="node0" presStyleIdx="1" presStyleCnt="4"/>
      <dgm:spPr/>
    </dgm:pt>
    <dgm:pt modelId="{E12641DD-7CF5-DB4F-8E2B-B57249917184}" type="pres">
      <dgm:prSet presAssocID="{55710CC7-716F-4463-BDC1-124DC905D654}" presName="text" presStyleLbl="fgAcc0" presStyleIdx="1" presStyleCnt="4">
        <dgm:presLayoutVars>
          <dgm:chPref val="3"/>
        </dgm:presLayoutVars>
      </dgm:prSet>
      <dgm:spPr/>
    </dgm:pt>
    <dgm:pt modelId="{EDDB2AC0-8EF7-B643-A2BF-41AE65725C65}" type="pres">
      <dgm:prSet presAssocID="{55710CC7-716F-4463-BDC1-124DC905D654}" presName="hierChild2" presStyleCnt="0"/>
      <dgm:spPr/>
    </dgm:pt>
    <dgm:pt modelId="{FB753E16-0A18-5F4F-9A17-EBAC0CBB3B31}" type="pres">
      <dgm:prSet presAssocID="{B29FD439-7CE9-40BC-AC32-93DD9D81C14B}" presName="hierRoot1" presStyleCnt="0"/>
      <dgm:spPr/>
    </dgm:pt>
    <dgm:pt modelId="{9ACF582E-822D-4C45-9A6A-1405AEC19084}" type="pres">
      <dgm:prSet presAssocID="{B29FD439-7CE9-40BC-AC32-93DD9D81C14B}" presName="composite" presStyleCnt="0"/>
      <dgm:spPr/>
    </dgm:pt>
    <dgm:pt modelId="{C1BDA94C-5409-354A-BC17-DA5B0B61ADC9}" type="pres">
      <dgm:prSet presAssocID="{B29FD439-7CE9-40BC-AC32-93DD9D81C14B}" presName="background" presStyleLbl="node0" presStyleIdx="2" presStyleCnt="4"/>
      <dgm:spPr/>
    </dgm:pt>
    <dgm:pt modelId="{D9AB505A-A38E-CB4D-85B8-49D6A1E487B6}" type="pres">
      <dgm:prSet presAssocID="{B29FD439-7CE9-40BC-AC32-93DD9D81C14B}" presName="text" presStyleLbl="fgAcc0" presStyleIdx="2" presStyleCnt="4">
        <dgm:presLayoutVars>
          <dgm:chPref val="3"/>
        </dgm:presLayoutVars>
      </dgm:prSet>
      <dgm:spPr/>
    </dgm:pt>
    <dgm:pt modelId="{A554DE20-D9C2-7041-A275-14A0DCEBBA8E}" type="pres">
      <dgm:prSet presAssocID="{B29FD439-7CE9-40BC-AC32-93DD9D81C14B}" presName="hierChild2" presStyleCnt="0"/>
      <dgm:spPr/>
    </dgm:pt>
    <dgm:pt modelId="{44C899D8-1B08-1942-8263-B65880827998}" type="pres">
      <dgm:prSet presAssocID="{058C735F-E79C-40A4-95E1-B757CCA2728F}" presName="hierRoot1" presStyleCnt="0"/>
      <dgm:spPr/>
    </dgm:pt>
    <dgm:pt modelId="{E9B4DF0C-34C7-F049-A331-65180F967CCC}" type="pres">
      <dgm:prSet presAssocID="{058C735F-E79C-40A4-95E1-B757CCA2728F}" presName="composite" presStyleCnt="0"/>
      <dgm:spPr/>
    </dgm:pt>
    <dgm:pt modelId="{D7959B72-053F-9A4A-AF90-26034FF1C400}" type="pres">
      <dgm:prSet presAssocID="{058C735F-E79C-40A4-95E1-B757CCA2728F}" presName="background" presStyleLbl="node0" presStyleIdx="3" presStyleCnt="4"/>
      <dgm:spPr/>
    </dgm:pt>
    <dgm:pt modelId="{CE0CC749-F38B-A94C-80A6-2028BC7FE9F5}" type="pres">
      <dgm:prSet presAssocID="{058C735F-E79C-40A4-95E1-B757CCA2728F}" presName="text" presStyleLbl="fgAcc0" presStyleIdx="3" presStyleCnt="4">
        <dgm:presLayoutVars>
          <dgm:chPref val="3"/>
        </dgm:presLayoutVars>
      </dgm:prSet>
      <dgm:spPr/>
    </dgm:pt>
    <dgm:pt modelId="{8AA0FE32-8BEE-9B4F-8716-750D26FF49B4}" type="pres">
      <dgm:prSet presAssocID="{058C735F-E79C-40A4-95E1-B757CCA2728F}" presName="hierChild2" presStyleCnt="0"/>
      <dgm:spPr/>
    </dgm:pt>
  </dgm:ptLst>
  <dgm:cxnLst>
    <dgm:cxn modelId="{D193E900-2A67-FE4E-8C2E-42D2861F0929}" type="presOf" srcId="{058C735F-E79C-40A4-95E1-B757CCA2728F}" destId="{CE0CC749-F38B-A94C-80A6-2028BC7FE9F5}" srcOrd="0" destOrd="0" presId="urn:microsoft.com/office/officeart/2005/8/layout/hierarchy1"/>
    <dgm:cxn modelId="{1C53583A-C99A-F940-973C-3CFD013B83B2}" type="presOf" srcId="{B29FD439-7CE9-40BC-AC32-93DD9D81C14B}" destId="{D9AB505A-A38E-CB4D-85B8-49D6A1E487B6}" srcOrd="0" destOrd="0" presId="urn:microsoft.com/office/officeart/2005/8/layout/hierarchy1"/>
    <dgm:cxn modelId="{CFD2DA5E-83E0-4C7A-AA6A-E79825F05BF5}" srcId="{5100110C-33A8-48A9-AF4D-9A0397C0A50F}" destId="{B29FD439-7CE9-40BC-AC32-93DD9D81C14B}" srcOrd="2" destOrd="0" parTransId="{D1069697-4AE7-4DDE-A0B2-CE651B5D2167}" sibTransId="{904C92AA-2D3D-4B4B-AF44-CF57AF0FFC70}"/>
    <dgm:cxn modelId="{9415BE64-E5DD-4931-9A3A-FCA62417B3F0}" srcId="{5100110C-33A8-48A9-AF4D-9A0397C0A50F}" destId="{35639760-DEF6-4D8B-B9A9-163CA93F4C8F}" srcOrd="0" destOrd="0" parTransId="{166F4A2D-9418-4050-86EF-C03C53077D15}" sibTransId="{2952D108-81CD-45CB-B16C-51578CFA71CA}"/>
    <dgm:cxn modelId="{365A296C-7157-A741-BD55-5989A090C3F4}" type="presOf" srcId="{55710CC7-716F-4463-BDC1-124DC905D654}" destId="{E12641DD-7CF5-DB4F-8E2B-B57249917184}" srcOrd="0" destOrd="0" presId="urn:microsoft.com/office/officeart/2005/8/layout/hierarchy1"/>
    <dgm:cxn modelId="{11D6E871-5691-4841-8780-F1BA185F7E57}" type="presOf" srcId="{5100110C-33A8-48A9-AF4D-9A0397C0A50F}" destId="{9C5FA8F2-A585-2E4E-BF6D-1C3028E56223}" srcOrd="0" destOrd="0" presId="urn:microsoft.com/office/officeart/2005/8/layout/hierarchy1"/>
    <dgm:cxn modelId="{57BCC38D-CDC1-BD44-AEFF-3F57011507E5}" type="presOf" srcId="{35639760-DEF6-4D8B-B9A9-163CA93F4C8F}" destId="{FAA605B5-4DAD-AE48-9C28-C74E8D30D8C1}" srcOrd="0" destOrd="0" presId="urn:microsoft.com/office/officeart/2005/8/layout/hierarchy1"/>
    <dgm:cxn modelId="{03F7678F-FE78-493B-A464-1B308B77BFFE}" srcId="{5100110C-33A8-48A9-AF4D-9A0397C0A50F}" destId="{058C735F-E79C-40A4-95E1-B757CCA2728F}" srcOrd="3" destOrd="0" parTransId="{181FB5BC-9B85-4107-A6B2-D27F78288535}" sibTransId="{5518ACC4-1C69-4CC6-9F0B-0D6A49FDBF21}"/>
    <dgm:cxn modelId="{E39C0BA2-D769-4109-8309-180C65F876DF}" srcId="{5100110C-33A8-48A9-AF4D-9A0397C0A50F}" destId="{55710CC7-716F-4463-BDC1-124DC905D654}" srcOrd="1" destOrd="0" parTransId="{ED66E04D-5AA4-42CE-990E-B28A74003F67}" sibTransId="{42E0FE1B-DB26-4562-A6F1-824072F35130}"/>
    <dgm:cxn modelId="{47D764B0-D73A-ED4F-A7A9-1EB767156C6D}" type="presParOf" srcId="{9C5FA8F2-A585-2E4E-BF6D-1C3028E56223}" destId="{F939B881-3208-5F4F-B0FE-2AD45DA63AF7}" srcOrd="0" destOrd="0" presId="urn:microsoft.com/office/officeart/2005/8/layout/hierarchy1"/>
    <dgm:cxn modelId="{25C08AB6-D884-A543-B892-62CF8B36365F}" type="presParOf" srcId="{F939B881-3208-5F4F-B0FE-2AD45DA63AF7}" destId="{10B586DD-FF34-EF4E-98CC-531FAC960FDC}" srcOrd="0" destOrd="0" presId="urn:microsoft.com/office/officeart/2005/8/layout/hierarchy1"/>
    <dgm:cxn modelId="{6EBE475C-B0EE-EB41-8BBF-21BA0B2DD628}" type="presParOf" srcId="{10B586DD-FF34-EF4E-98CC-531FAC960FDC}" destId="{76EFF70E-2DAA-F448-AE75-3713E8C84E37}" srcOrd="0" destOrd="0" presId="urn:microsoft.com/office/officeart/2005/8/layout/hierarchy1"/>
    <dgm:cxn modelId="{ADB74C6F-D4A3-DF47-BD8C-A101AFD0CFC3}" type="presParOf" srcId="{10B586DD-FF34-EF4E-98CC-531FAC960FDC}" destId="{FAA605B5-4DAD-AE48-9C28-C74E8D30D8C1}" srcOrd="1" destOrd="0" presId="urn:microsoft.com/office/officeart/2005/8/layout/hierarchy1"/>
    <dgm:cxn modelId="{92C155B4-3A34-5B40-8859-78E1E8130F9A}" type="presParOf" srcId="{F939B881-3208-5F4F-B0FE-2AD45DA63AF7}" destId="{B58A7AD5-69B1-F841-989D-E77925D1D2D1}" srcOrd="1" destOrd="0" presId="urn:microsoft.com/office/officeart/2005/8/layout/hierarchy1"/>
    <dgm:cxn modelId="{C5B577D1-B0CC-E84D-8FAE-B5BC0260C39B}" type="presParOf" srcId="{9C5FA8F2-A585-2E4E-BF6D-1C3028E56223}" destId="{4D410A6A-EB9E-6844-9B81-3B9156142E43}" srcOrd="1" destOrd="0" presId="urn:microsoft.com/office/officeart/2005/8/layout/hierarchy1"/>
    <dgm:cxn modelId="{006F58A7-BFAA-C443-AD92-FEB57464D866}" type="presParOf" srcId="{4D410A6A-EB9E-6844-9B81-3B9156142E43}" destId="{A1940C0A-9465-D740-AFA6-DF05464B9706}" srcOrd="0" destOrd="0" presId="urn:microsoft.com/office/officeart/2005/8/layout/hierarchy1"/>
    <dgm:cxn modelId="{CD05C0D7-D8D9-B147-9A0D-EC62754F7F19}" type="presParOf" srcId="{A1940C0A-9465-D740-AFA6-DF05464B9706}" destId="{184646AA-9D27-9A45-951C-A584DA34DAD4}" srcOrd="0" destOrd="0" presId="urn:microsoft.com/office/officeart/2005/8/layout/hierarchy1"/>
    <dgm:cxn modelId="{513C4078-3336-0146-B77F-3F5EF7857920}" type="presParOf" srcId="{A1940C0A-9465-D740-AFA6-DF05464B9706}" destId="{E12641DD-7CF5-DB4F-8E2B-B57249917184}" srcOrd="1" destOrd="0" presId="urn:microsoft.com/office/officeart/2005/8/layout/hierarchy1"/>
    <dgm:cxn modelId="{A7CB8091-6EB2-E847-9B8B-71241AC09811}" type="presParOf" srcId="{4D410A6A-EB9E-6844-9B81-3B9156142E43}" destId="{EDDB2AC0-8EF7-B643-A2BF-41AE65725C65}" srcOrd="1" destOrd="0" presId="urn:microsoft.com/office/officeart/2005/8/layout/hierarchy1"/>
    <dgm:cxn modelId="{E37F61C8-0D09-4947-90F2-FCAF46CA7725}" type="presParOf" srcId="{9C5FA8F2-A585-2E4E-BF6D-1C3028E56223}" destId="{FB753E16-0A18-5F4F-9A17-EBAC0CBB3B31}" srcOrd="2" destOrd="0" presId="urn:microsoft.com/office/officeart/2005/8/layout/hierarchy1"/>
    <dgm:cxn modelId="{8FC086F7-A05A-7D43-B174-28D59C557C93}" type="presParOf" srcId="{FB753E16-0A18-5F4F-9A17-EBAC0CBB3B31}" destId="{9ACF582E-822D-4C45-9A6A-1405AEC19084}" srcOrd="0" destOrd="0" presId="urn:microsoft.com/office/officeart/2005/8/layout/hierarchy1"/>
    <dgm:cxn modelId="{017FD8F1-3DAF-C94C-AC4B-545941AC2F2E}" type="presParOf" srcId="{9ACF582E-822D-4C45-9A6A-1405AEC19084}" destId="{C1BDA94C-5409-354A-BC17-DA5B0B61ADC9}" srcOrd="0" destOrd="0" presId="urn:microsoft.com/office/officeart/2005/8/layout/hierarchy1"/>
    <dgm:cxn modelId="{8E60031A-7C39-E847-B42B-0BBBECB9CAD4}" type="presParOf" srcId="{9ACF582E-822D-4C45-9A6A-1405AEC19084}" destId="{D9AB505A-A38E-CB4D-85B8-49D6A1E487B6}" srcOrd="1" destOrd="0" presId="urn:microsoft.com/office/officeart/2005/8/layout/hierarchy1"/>
    <dgm:cxn modelId="{6B664ABD-753E-0E44-88B4-C6E22A66649B}" type="presParOf" srcId="{FB753E16-0A18-5F4F-9A17-EBAC0CBB3B31}" destId="{A554DE20-D9C2-7041-A275-14A0DCEBBA8E}" srcOrd="1" destOrd="0" presId="urn:microsoft.com/office/officeart/2005/8/layout/hierarchy1"/>
    <dgm:cxn modelId="{18DA691B-5C02-A34F-8482-65BEA978CB6A}" type="presParOf" srcId="{9C5FA8F2-A585-2E4E-BF6D-1C3028E56223}" destId="{44C899D8-1B08-1942-8263-B65880827998}" srcOrd="3" destOrd="0" presId="urn:microsoft.com/office/officeart/2005/8/layout/hierarchy1"/>
    <dgm:cxn modelId="{E5896726-1009-7041-8FE9-1F268768F91D}" type="presParOf" srcId="{44C899D8-1B08-1942-8263-B65880827998}" destId="{E9B4DF0C-34C7-F049-A331-65180F967CCC}" srcOrd="0" destOrd="0" presId="urn:microsoft.com/office/officeart/2005/8/layout/hierarchy1"/>
    <dgm:cxn modelId="{9C8D80FB-D62D-AB4F-8F69-48B22BFC167D}" type="presParOf" srcId="{E9B4DF0C-34C7-F049-A331-65180F967CCC}" destId="{D7959B72-053F-9A4A-AF90-26034FF1C400}" srcOrd="0" destOrd="0" presId="urn:microsoft.com/office/officeart/2005/8/layout/hierarchy1"/>
    <dgm:cxn modelId="{53145F8A-311D-4844-93A1-96466EF2AC65}" type="presParOf" srcId="{E9B4DF0C-34C7-F049-A331-65180F967CCC}" destId="{CE0CC749-F38B-A94C-80A6-2028BC7FE9F5}" srcOrd="1" destOrd="0" presId="urn:microsoft.com/office/officeart/2005/8/layout/hierarchy1"/>
    <dgm:cxn modelId="{2F0FB304-676D-8149-BA69-E163498BFBDF}" type="presParOf" srcId="{44C899D8-1B08-1942-8263-B65880827998}" destId="{8AA0FE32-8BEE-9B4F-8716-750D26FF49B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745944F-B0E7-406E-B0B3-7EEB905BAE7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7D88A57-655D-4DEC-AE03-821B15A8F5C2}">
      <dgm:prSet/>
      <dgm:spPr/>
      <dgm:t>
        <a:bodyPr/>
        <a:lstStyle/>
        <a:p>
          <a:r>
            <a:rPr lang="en-US"/>
            <a:t>Confidentiality is one of the most important considerations </a:t>
          </a:r>
        </a:p>
      </dgm:t>
    </dgm:pt>
    <dgm:pt modelId="{29EFB64F-AFBF-477B-BA95-AD9022535EA0}" type="parTrans" cxnId="{B54D813F-1B28-436D-BC0C-CB17350383EA}">
      <dgm:prSet/>
      <dgm:spPr/>
      <dgm:t>
        <a:bodyPr/>
        <a:lstStyle/>
        <a:p>
          <a:endParaRPr lang="en-US"/>
        </a:p>
      </dgm:t>
    </dgm:pt>
    <dgm:pt modelId="{436BDE33-A38B-4F60-83BA-D51821CDD117}" type="sibTrans" cxnId="{B54D813F-1B28-436D-BC0C-CB17350383EA}">
      <dgm:prSet/>
      <dgm:spPr/>
      <dgm:t>
        <a:bodyPr/>
        <a:lstStyle/>
        <a:p>
          <a:endParaRPr lang="en-US"/>
        </a:p>
      </dgm:t>
    </dgm:pt>
    <dgm:pt modelId="{E726D860-4640-4066-98F8-996999250820}">
      <dgm:prSet/>
      <dgm:spPr/>
      <dgm:t>
        <a:bodyPr/>
        <a:lstStyle/>
        <a:p>
          <a:r>
            <a:rPr lang="en-US"/>
            <a:t>Bound by local/state laws and institutional policy</a:t>
          </a:r>
        </a:p>
      </dgm:t>
    </dgm:pt>
    <dgm:pt modelId="{8CF5710B-2D80-40C6-9463-1CFD80EF580C}" type="parTrans" cxnId="{1F6057CE-85EF-4093-9BD9-211F3799D6C3}">
      <dgm:prSet/>
      <dgm:spPr/>
      <dgm:t>
        <a:bodyPr/>
        <a:lstStyle/>
        <a:p>
          <a:endParaRPr lang="en-US"/>
        </a:p>
      </dgm:t>
    </dgm:pt>
    <dgm:pt modelId="{5329C84A-3DF6-4C30-B628-2FE24BB0EC6D}" type="sibTrans" cxnId="{1F6057CE-85EF-4093-9BD9-211F3799D6C3}">
      <dgm:prSet/>
      <dgm:spPr/>
      <dgm:t>
        <a:bodyPr/>
        <a:lstStyle/>
        <a:p>
          <a:endParaRPr lang="en-US"/>
        </a:p>
      </dgm:t>
    </dgm:pt>
    <dgm:pt modelId="{67D2D8FA-9938-4863-A1CB-46D92580201C}">
      <dgm:prSet/>
      <dgm:spPr/>
      <dgm:t>
        <a:bodyPr/>
        <a:lstStyle/>
        <a:p>
          <a:r>
            <a:rPr lang="en-US"/>
            <a:t>Transparency regarding what is and is not documented in the EHR</a:t>
          </a:r>
        </a:p>
      </dgm:t>
    </dgm:pt>
    <dgm:pt modelId="{9A248D84-36E2-49CB-8021-19F6C537AB14}" type="parTrans" cxnId="{68BBDC66-C37E-481E-A74D-5315AC63A537}">
      <dgm:prSet/>
      <dgm:spPr/>
      <dgm:t>
        <a:bodyPr/>
        <a:lstStyle/>
        <a:p>
          <a:endParaRPr lang="en-US"/>
        </a:p>
      </dgm:t>
    </dgm:pt>
    <dgm:pt modelId="{E73726E0-A547-4507-A87D-CF10D724DAAE}" type="sibTrans" cxnId="{68BBDC66-C37E-481E-A74D-5315AC63A537}">
      <dgm:prSet/>
      <dgm:spPr/>
      <dgm:t>
        <a:bodyPr/>
        <a:lstStyle/>
        <a:p>
          <a:endParaRPr lang="en-US"/>
        </a:p>
      </dgm:t>
    </dgm:pt>
    <dgm:pt modelId="{2E61511A-61AD-4F7B-95DB-59A3BEBF32BA}">
      <dgm:prSet/>
      <dgm:spPr/>
      <dgm:t>
        <a:bodyPr/>
        <a:lstStyle/>
        <a:p>
          <a:r>
            <a:rPr lang="en-US" dirty="0"/>
            <a:t>Time alone with the adolescent is critical </a:t>
          </a:r>
        </a:p>
      </dgm:t>
    </dgm:pt>
    <dgm:pt modelId="{D3304067-F0B8-4942-B2AE-B69D26E3484B}" type="parTrans" cxnId="{52B6D570-0063-47F4-906F-BA30BCE3E2E7}">
      <dgm:prSet/>
      <dgm:spPr/>
      <dgm:t>
        <a:bodyPr/>
        <a:lstStyle/>
        <a:p>
          <a:endParaRPr lang="en-US"/>
        </a:p>
      </dgm:t>
    </dgm:pt>
    <dgm:pt modelId="{01D0EF3F-2658-405E-A575-BB4298BE1411}" type="sibTrans" cxnId="{52B6D570-0063-47F4-906F-BA30BCE3E2E7}">
      <dgm:prSet/>
      <dgm:spPr/>
      <dgm:t>
        <a:bodyPr/>
        <a:lstStyle/>
        <a:p>
          <a:endParaRPr lang="en-US"/>
        </a:p>
      </dgm:t>
    </dgm:pt>
    <dgm:pt modelId="{0836DD0A-146E-4DE9-A8B1-384D686BE623}">
      <dgm:prSet/>
      <dgm:spPr/>
      <dgm:t>
        <a:bodyPr/>
        <a:lstStyle/>
        <a:p>
          <a:r>
            <a:rPr lang="en-US"/>
            <a:t>Safe space for questions, builds trust, facilitates ownership over the adolescent’s health and active participation </a:t>
          </a:r>
        </a:p>
      </dgm:t>
    </dgm:pt>
    <dgm:pt modelId="{D9A3447A-0661-49B7-A386-EF1C256F80E3}" type="parTrans" cxnId="{BD0F83FC-65E2-46BB-BE16-F70B4092E9EC}">
      <dgm:prSet/>
      <dgm:spPr/>
      <dgm:t>
        <a:bodyPr/>
        <a:lstStyle/>
        <a:p>
          <a:endParaRPr lang="en-US"/>
        </a:p>
      </dgm:t>
    </dgm:pt>
    <dgm:pt modelId="{B9B8F097-A466-46A3-BBB3-20E064040B6F}" type="sibTrans" cxnId="{BD0F83FC-65E2-46BB-BE16-F70B4092E9EC}">
      <dgm:prSet/>
      <dgm:spPr/>
      <dgm:t>
        <a:bodyPr/>
        <a:lstStyle/>
        <a:p>
          <a:endParaRPr lang="en-US"/>
        </a:p>
      </dgm:t>
    </dgm:pt>
    <dgm:pt modelId="{ED9F3AC4-90AA-4D81-AF1D-89476FE311D4}">
      <dgm:prSet/>
      <dgm:spPr/>
      <dgm:t>
        <a:bodyPr/>
        <a:lstStyle/>
        <a:p>
          <a:r>
            <a:rPr lang="en-US"/>
            <a:t>Confirm name and pronouns at each visit</a:t>
          </a:r>
        </a:p>
      </dgm:t>
    </dgm:pt>
    <dgm:pt modelId="{75B22F59-6436-4121-B6AB-96EB89688119}" type="parTrans" cxnId="{1A57BC79-180F-4EEE-BA12-A54661B3FC31}">
      <dgm:prSet/>
      <dgm:spPr/>
      <dgm:t>
        <a:bodyPr/>
        <a:lstStyle/>
        <a:p>
          <a:endParaRPr lang="en-US"/>
        </a:p>
      </dgm:t>
    </dgm:pt>
    <dgm:pt modelId="{894FFEAA-00A1-4BF6-AA8E-1A108BBA48C8}" type="sibTrans" cxnId="{1A57BC79-180F-4EEE-BA12-A54661B3FC31}">
      <dgm:prSet/>
      <dgm:spPr/>
      <dgm:t>
        <a:bodyPr/>
        <a:lstStyle/>
        <a:p>
          <a:endParaRPr lang="en-US"/>
        </a:p>
      </dgm:t>
    </dgm:pt>
    <dgm:pt modelId="{AB01F2A3-AFD4-4324-8EFC-70893538AAA4}">
      <dgm:prSet/>
      <dgm:spPr/>
      <dgm:t>
        <a:bodyPr/>
        <a:lstStyle/>
        <a:p>
          <a:r>
            <a:rPr lang="en-US"/>
            <a:t>There is no such thing as a “good” assumption </a:t>
          </a:r>
        </a:p>
      </dgm:t>
    </dgm:pt>
    <dgm:pt modelId="{3E351BCE-FC33-49D3-871A-BD404A13DD44}" type="parTrans" cxnId="{5CCA9C3E-C874-4536-8D8A-15F587649FFB}">
      <dgm:prSet/>
      <dgm:spPr/>
      <dgm:t>
        <a:bodyPr/>
        <a:lstStyle/>
        <a:p>
          <a:endParaRPr lang="en-US"/>
        </a:p>
      </dgm:t>
    </dgm:pt>
    <dgm:pt modelId="{965F42F3-0A07-45F2-8D2A-2273C7054871}" type="sibTrans" cxnId="{5CCA9C3E-C874-4536-8D8A-15F587649FFB}">
      <dgm:prSet/>
      <dgm:spPr/>
      <dgm:t>
        <a:bodyPr/>
        <a:lstStyle/>
        <a:p>
          <a:endParaRPr lang="en-US"/>
        </a:p>
      </dgm:t>
    </dgm:pt>
    <dgm:pt modelId="{48FE3078-86A6-4396-A8E1-1FD43C0C29E8}">
      <dgm:prSet/>
      <dgm:spPr/>
      <dgm:t>
        <a:bodyPr/>
        <a:lstStyle/>
        <a:p>
          <a:r>
            <a:rPr lang="en-US"/>
            <a:t>Open-ended questions</a:t>
          </a:r>
        </a:p>
      </dgm:t>
    </dgm:pt>
    <dgm:pt modelId="{DD86316C-7967-4C8B-9E3A-29F99480C9E0}" type="parTrans" cxnId="{5E8FB96B-AA38-4303-BFDC-61BE9C104759}">
      <dgm:prSet/>
      <dgm:spPr/>
      <dgm:t>
        <a:bodyPr/>
        <a:lstStyle/>
        <a:p>
          <a:endParaRPr lang="en-US"/>
        </a:p>
      </dgm:t>
    </dgm:pt>
    <dgm:pt modelId="{6FB1373F-F486-4FE8-92F0-6E7C8BCE21AD}" type="sibTrans" cxnId="{5E8FB96B-AA38-4303-BFDC-61BE9C104759}">
      <dgm:prSet/>
      <dgm:spPr/>
      <dgm:t>
        <a:bodyPr/>
        <a:lstStyle/>
        <a:p>
          <a:endParaRPr lang="en-US"/>
        </a:p>
      </dgm:t>
    </dgm:pt>
    <dgm:pt modelId="{AB08ED0C-1628-47F5-B258-4F4F107D4415}">
      <dgm:prSet/>
      <dgm:spPr/>
      <dgm:t>
        <a:bodyPr/>
        <a:lstStyle/>
        <a:p>
          <a:r>
            <a:rPr lang="en-US" dirty="0"/>
            <a:t>Labels don’t necessarily align with behaviors; “What do you consider ‘having sex’?” “What are the genders and bodies of your partner(s)?”</a:t>
          </a:r>
        </a:p>
      </dgm:t>
    </dgm:pt>
    <dgm:pt modelId="{EB3C2A36-4906-423E-9DF8-CC331BA8C53E}" type="parTrans" cxnId="{EFCE834D-1A20-4B4D-B8CD-41417BF33528}">
      <dgm:prSet/>
      <dgm:spPr/>
      <dgm:t>
        <a:bodyPr/>
        <a:lstStyle/>
        <a:p>
          <a:endParaRPr lang="en-US"/>
        </a:p>
      </dgm:t>
    </dgm:pt>
    <dgm:pt modelId="{DF073657-446D-40BC-804D-C4804DE96457}" type="sibTrans" cxnId="{EFCE834D-1A20-4B4D-B8CD-41417BF33528}">
      <dgm:prSet/>
      <dgm:spPr/>
      <dgm:t>
        <a:bodyPr/>
        <a:lstStyle/>
        <a:p>
          <a:endParaRPr lang="en-US"/>
        </a:p>
      </dgm:t>
    </dgm:pt>
    <dgm:pt modelId="{A4B6B48E-4AEC-4454-9393-B08BDD52455B}">
      <dgm:prSet/>
      <dgm:spPr/>
      <dgm:t>
        <a:bodyPr/>
        <a:lstStyle/>
        <a:p>
          <a:r>
            <a:rPr lang="en-US"/>
            <a:t>Gender neutrality (both patient and peers)</a:t>
          </a:r>
        </a:p>
      </dgm:t>
    </dgm:pt>
    <dgm:pt modelId="{2697D51A-853B-4AFF-B59D-D496665AF489}" type="parTrans" cxnId="{B8702870-B3D5-42CE-B09D-DBACFEDBBF47}">
      <dgm:prSet/>
      <dgm:spPr/>
      <dgm:t>
        <a:bodyPr/>
        <a:lstStyle/>
        <a:p>
          <a:endParaRPr lang="en-US"/>
        </a:p>
      </dgm:t>
    </dgm:pt>
    <dgm:pt modelId="{CC28FDF5-6D52-44B7-8C83-5F1DC9691633}" type="sibTrans" cxnId="{B8702870-B3D5-42CE-B09D-DBACFEDBBF47}">
      <dgm:prSet/>
      <dgm:spPr/>
      <dgm:t>
        <a:bodyPr/>
        <a:lstStyle/>
        <a:p>
          <a:endParaRPr lang="en-US"/>
        </a:p>
      </dgm:t>
    </dgm:pt>
    <dgm:pt modelId="{A3FCD044-5BBD-4303-9E5A-1B1FA1839149}">
      <dgm:prSet/>
      <dgm:spPr/>
      <dgm:t>
        <a:bodyPr/>
        <a:lstStyle/>
        <a:p>
          <a:r>
            <a:rPr lang="en-US" dirty="0"/>
            <a:t>Maintain gender neutrality in communication but echo the patient’s language and preferred terms once those are clear</a:t>
          </a:r>
        </a:p>
      </dgm:t>
    </dgm:pt>
    <dgm:pt modelId="{71AB3A8E-0BCF-4A36-9544-493990944DED}" type="parTrans" cxnId="{3AAD0766-F34C-4CFC-B87C-FB33F8125814}">
      <dgm:prSet/>
      <dgm:spPr/>
      <dgm:t>
        <a:bodyPr/>
        <a:lstStyle/>
        <a:p>
          <a:endParaRPr lang="en-US"/>
        </a:p>
      </dgm:t>
    </dgm:pt>
    <dgm:pt modelId="{4618EEAC-1964-4FF3-B34F-662EDE5D3A93}" type="sibTrans" cxnId="{3AAD0766-F34C-4CFC-B87C-FB33F8125814}">
      <dgm:prSet/>
      <dgm:spPr/>
      <dgm:t>
        <a:bodyPr/>
        <a:lstStyle/>
        <a:p>
          <a:endParaRPr lang="en-US"/>
        </a:p>
      </dgm:t>
    </dgm:pt>
    <dgm:pt modelId="{B3F7E503-F378-47CA-9444-416F45E52BA2}">
      <dgm:prSet/>
      <dgm:spPr/>
      <dgm:t>
        <a:bodyPr/>
        <a:lstStyle/>
        <a:p>
          <a:r>
            <a:rPr lang="en-US" dirty="0"/>
            <a:t>3</a:t>
          </a:r>
          <a:r>
            <a:rPr lang="en-US" baseline="30000" dirty="0"/>
            <a:t>rd</a:t>
          </a:r>
          <a:r>
            <a:rPr lang="en-US" dirty="0"/>
            <a:t> person and peer-focused language </a:t>
          </a:r>
        </a:p>
      </dgm:t>
    </dgm:pt>
    <dgm:pt modelId="{0983F2EB-79FB-403D-8F8D-6FCB440D9E0F}" type="parTrans" cxnId="{5D4F8736-5007-45DB-B989-3756A8B322AE}">
      <dgm:prSet/>
      <dgm:spPr/>
      <dgm:t>
        <a:bodyPr/>
        <a:lstStyle/>
        <a:p>
          <a:endParaRPr lang="en-US"/>
        </a:p>
      </dgm:t>
    </dgm:pt>
    <dgm:pt modelId="{D33E5BAF-6D82-4B46-BA5D-B80A25CABECA}" type="sibTrans" cxnId="{5D4F8736-5007-45DB-B989-3756A8B322AE}">
      <dgm:prSet/>
      <dgm:spPr/>
      <dgm:t>
        <a:bodyPr/>
        <a:lstStyle/>
        <a:p>
          <a:endParaRPr lang="en-US"/>
        </a:p>
      </dgm:t>
    </dgm:pt>
    <dgm:pt modelId="{2B818535-5AE7-41F9-A518-61CE5AF496B5}">
      <dgm:prSet/>
      <dgm:spPr/>
      <dgm:t>
        <a:bodyPr/>
        <a:lstStyle/>
        <a:p>
          <a:r>
            <a:rPr lang="en-US" dirty="0"/>
            <a:t>“Are any of your friends having sex?” </a:t>
          </a:r>
        </a:p>
      </dgm:t>
    </dgm:pt>
    <dgm:pt modelId="{2F56F253-2448-4653-BB57-D15CD237B732}" type="parTrans" cxnId="{92F4E0FE-7FBC-4E63-8302-DC30DCA4BECB}">
      <dgm:prSet/>
      <dgm:spPr/>
      <dgm:t>
        <a:bodyPr/>
        <a:lstStyle/>
        <a:p>
          <a:endParaRPr lang="en-US"/>
        </a:p>
      </dgm:t>
    </dgm:pt>
    <dgm:pt modelId="{D6295179-1D6E-4138-9F4B-BD667C77CB19}" type="sibTrans" cxnId="{92F4E0FE-7FBC-4E63-8302-DC30DCA4BECB}">
      <dgm:prSet/>
      <dgm:spPr/>
      <dgm:t>
        <a:bodyPr/>
        <a:lstStyle/>
        <a:p>
          <a:endParaRPr lang="en-US"/>
        </a:p>
      </dgm:t>
    </dgm:pt>
    <dgm:pt modelId="{33F314DF-7C51-F745-B1F7-33D5FBD34BA1}" type="pres">
      <dgm:prSet presAssocID="{E745944F-B0E7-406E-B0B3-7EEB905BAE74}" presName="Name0" presStyleCnt="0">
        <dgm:presLayoutVars>
          <dgm:dir/>
          <dgm:animLvl val="lvl"/>
          <dgm:resizeHandles val="exact"/>
        </dgm:presLayoutVars>
      </dgm:prSet>
      <dgm:spPr/>
    </dgm:pt>
    <dgm:pt modelId="{C7B77673-E300-9941-B22B-4E736178FA61}" type="pres">
      <dgm:prSet presAssocID="{F7D88A57-655D-4DEC-AE03-821B15A8F5C2}" presName="linNode" presStyleCnt="0"/>
      <dgm:spPr/>
    </dgm:pt>
    <dgm:pt modelId="{C4352625-AD58-6D4B-8931-55F7C6CD2A31}" type="pres">
      <dgm:prSet presAssocID="{F7D88A57-655D-4DEC-AE03-821B15A8F5C2}" presName="parentText" presStyleLbl="node1" presStyleIdx="0" presStyleCnt="6">
        <dgm:presLayoutVars>
          <dgm:chMax val="1"/>
          <dgm:bulletEnabled val="1"/>
        </dgm:presLayoutVars>
      </dgm:prSet>
      <dgm:spPr/>
    </dgm:pt>
    <dgm:pt modelId="{965400C2-4994-EE40-BC62-088DC83EFB5C}" type="pres">
      <dgm:prSet presAssocID="{F7D88A57-655D-4DEC-AE03-821B15A8F5C2}" presName="descendantText" presStyleLbl="alignAccFollowNode1" presStyleIdx="0" presStyleCnt="6">
        <dgm:presLayoutVars>
          <dgm:bulletEnabled val="1"/>
        </dgm:presLayoutVars>
      </dgm:prSet>
      <dgm:spPr/>
    </dgm:pt>
    <dgm:pt modelId="{A889F958-7A17-7B45-A5FA-3B3D087A7396}" type="pres">
      <dgm:prSet presAssocID="{436BDE33-A38B-4F60-83BA-D51821CDD117}" presName="sp" presStyleCnt="0"/>
      <dgm:spPr/>
    </dgm:pt>
    <dgm:pt modelId="{10CA1205-5C52-8744-B522-3E86B32CD962}" type="pres">
      <dgm:prSet presAssocID="{2E61511A-61AD-4F7B-95DB-59A3BEBF32BA}" presName="linNode" presStyleCnt="0"/>
      <dgm:spPr/>
    </dgm:pt>
    <dgm:pt modelId="{29BA9DE9-5253-824F-925B-655D205D1180}" type="pres">
      <dgm:prSet presAssocID="{2E61511A-61AD-4F7B-95DB-59A3BEBF32BA}" presName="parentText" presStyleLbl="node1" presStyleIdx="1" presStyleCnt="6">
        <dgm:presLayoutVars>
          <dgm:chMax val="1"/>
          <dgm:bulletEnabled val="1"/>
        </dgm:presLayoutVars>
      </dgm:prSet>
      <dgm:spPr/>
    </dgm:pt>
    <dgm:pt modelId="{98D3E789-358C-4F4A-96C9-1616091BC27E}" type="pres">
      <dgm:prSet presAssocID="{2E61511A-61AD-4F7B-95DB-59A3BEBF32BA}" presName="descendantText" presStyleLbl="alignAccFollowNode1" presStyleIdx="1" presStyleCnt="6">
        <dgm:presLayoutVars>
          <dgm:bulletEnabled val="1"/>
        </dgm:presLayoutVars>
      </dgm:prSet>
      <dgm:spPr/>
    </dgm:pt>
    <dgm:pt modelId="{B3A5E291-CA8E-D942-9223-179A2D6A9136}" type="pres">
      <dgm:prSet presAssocID="{01D0EF3F-2658-405E-A575-BB4298BE1411}" presName="sp" presStyleCnt="0"/>
      <dgm:spPr/>
    </dgm:pt>
    <dgm:pt modelId="{8C7755F8-3D8F-EA43-B127-AAA69A0C741C}" type="pres">
      <dgm:prSet presAssocID="{ED9F3AC4-90AA-4D81-AF1D-89476FE311D4}" presName="linNode" presStyleCnt="0"/>
      <dgm:spPr/>
    </dgm:pt>
    <dgm:pt modelId="{7D247F94-4374-7244-AB28-608AC9EAF8A2}" type="pres">
      <dgm:prSet presAssocID="{ED9F3AC4-90AA-4D81-AF1D-89476FE311D4}" presName="parentText" presStyleLbl="node1" presStyleIdx="2" presStyleCnt="6">
        <dgm:presLayoutVars>
          <dgm:chMax val="1"/>
          <dgm:bulletEnabled val="1"/>
        </dgm:presLayoutVars>
      </dgm:prSet>
      <dgm:spPr/>
    </dgm:pt>
    <dgm:pt modelId="{0278391B-DE38-6E49-AF86-B0822FDB09F0}" type="pres">
      <dgm:prSet presAssocID="{ED9F3AC4-90AA-4D81-AF1D-89476FE311D4}" presName="descendantText" presStyleLbl="alignAccFollowNode1" presStyleIdx="2" presStyleCnt="6">
        <dgm:presLayoutVars>
          <dgm:bulletEnabled val="1"/>
        </dgm:presLayoutVars>
      </dgm:prSet>
      <dgm:spPr/>
    </dgm:pt>
    <dgm:pt modelId="{B9ED7881-F595-E24A-845D-B486A137CE9C}" type="pres">
      <dgm:prSet presAssocID="{894FFEAA-00A1-4BF6-AA8E-1A108BBA48C8}" presName="sp" presStyleCnt="0"/>
      <dgm:spPr/>
    </dgm:pt>
    <dgm:pt modelId="{A5E3723F-EAFE-6447-BAB2-EA3E9CFF6024}" type="pres">
      <dgm:prSet presAssocID="{48FE3078-86A6-4396-A8E1-1FD43C0C29E8}" presName="linNode" presStyleCnt="0"/>
      <dgm:spPr/>
    </dgm:pt>
    <dgm:pt modelId="{36573CAC-F222-644B-8AE2-2E34901BA169}" type="pres">
      <dgm:prSet presAssocID="{48FE3078-86A6-4396-A8E1-1FD43C0C29E8}" presName="parentText" presStyleLbl="node1" presStyleIdx="3" presStyleCnt="6">
        <dgm:presLayoutVars>
          <dgm:chMax val="1"/>
          <dgm:bulletEnabled val="1"/>
        </dgm:presLayoutVars>
      </dgm:prSet>
      <dgm:spPr/>
    </dgm:pt>
    <dgm:pt modelId="{E612C04A-E6EC-A84E-A643-A0F28C2BC44E}" type="pres">
      <dgm:prSet presAssocID="{48FE3078-86A6-4396-A8E1-1FD43C0C29E8}" presName="descendantText" presStyleLbl="alignAccFollowNode1" presStyleIdx="3" presStyleCnt="6">
        <dgm:presLayoutVars>
          <dgm:bulletEnabled val="1"/>
        </dgm:presLayoutVars>
      </dgm:prSet>
      <dgm:spPr/>
    </dgm:pt>
    <dgm:pt modelId="{8F4492D5-1918-1349-B705-D1FA003BC3F7}" type="pres">
      <dgm:prSet presAssocID="{6FB1373F-F486-4FE8-92F0-6E7C8BCE21AD}" presName="sp" presStyleCnt="0"/>
      <dgm:spPr/>
    </dgm:pt>
    <dgm:pt modelId="{85863661-C616-9F49-863C-CC044D1ECA93}" type="pres">
      <dgm:prSet presAssocID="{A4B6B48E-4AEC-4454-9393-B08BDD52455B}" presName="linNode" presStyleCnt="0"/>
      <dgm:spPr/>
    </dgm:pt>
    <dgm:pt modelId="{115D9241-F15B-A447-83D9-6EDDBCB01869}" type="pres">
      <dgm:prSet presAssocID="{A4B6B48E-4AEC-4454-9393-B08BDD52455B}" presName="parentText" presStyleLbl="node1" presStyleIdx="4" presStyleCnt="6">
        <dgm:presLayoutVars>
          <dgm:chMax val="1"/>
          <dgm:bulletEnabled val="1"/>
        </dgm:presLayoutVars>
      </dgm:prSet>
      <dgm:spPr/>
    </dgm:pt>
    <dgm:pt modelId="{971331B3-48B3-4C44-AC5E-9EE0DCE8E901}" type="pres">
      <dgm:prSet presAssocID="{A4B6B48E-4AEC-4454-9393-B08BDD52455B}" presName="descendantText" presStyleLbl="alignAccFollowNode1" presStyleIdx="4" presStyleCnt="6">
        <dgm:presLayoutVars>
          <dgm:bulletEnabled val="1"/>
        </dgm:presLayoutVars>
      </dgm:prSet>
      <dgm:spPr/>
    </dgm:pt>
    <dgm:pt modelId="{D68C7D1F-4D29-7340-94E9-5098B446759F}" type="pres">
      <dgm:prSet presAssocID="{CC28FDF5-6D52-44B7-8C83-5F1DC9691633}" presName="sp" presStyleCnt="0"/>
      <dgm:spPr/>
    </dgm:pt>
    <dgm:pt modelId="{337F3E5D-B50C-A84B-81D6-FE0AD11FE627}" type="pres">
      <dgm:prSet presAssocID="{B3F7E503-F378-47CA-9444-416F45E52BA2}" presName="linNode" presStyleCnt="0"/>
      <dgm:spPr/>
    </dgm:pt>
    <dgm:pt modelId="{0BF0A2D6-445C-6F4A-A2C9-30092B3E5C21}" type="pres">
      <dgm:prSet presAssocID="{B3F7E503-F378-47CA-9444-416F45E52BA2}" presName="parentText" presStyleLbl="node1" presStyleIdx="5" presStyleCnt="6">
        <dgm:presLayoutVars>
          <dgm:chMax val="1"/>
          <dgm:bulletEnabled val="1"/>
        </dgm:presLayoutVars>
      </dgm:prSet>
      <dgm:spPr/>
    </dgm:pt>
    <dgm:pt modelId="{397A7375-3A47-A743-9557-778CA0A9016F}" type="pres">
      <dgm:prSet presAssocID="{B3F7E503-F378-47CA-9444-416F45E52BA2}" presName="descendantText" presStyleLbl="alignAccFollowNode1" presStyleIdx="5" presStyleCnt="6">
        <dgm:presLayoutVars>
          <dgm:bulletEnabled val="1"/>
        </dgm:presLayoutVars>
      </dgm:prSet>
      <dgm:spPr/>
    </dgm:pt>
  </dgm:ptLst>
  <dgm:cxnLst>
    <dgm:cxn modelId="{E7C93406-4C99-7848-982B-E9C3EBF38AC9}" type="presOf" srcId="{2E61511A-61AD-4F7B-95DB-59A3BEBF32BA}" destId="{29BA9DE9-5253-824F-925B-655D205D1180}" srcOrd="0" destOrd="0" presId="urn:microsoft.com/office/officeart/2005/8/layout/vList5"/>
    <dgm:cxn modelId="{A279390D-9298-ED49-A2FF-508DC8A05700}" type="presOf" srcId="{E726D860-4640-4066-98F8-996999250820}" destId="{965400C2-4994-EE40-BC62-088DC83EFB5C}" srcOrd="0" destOrd="0" presId="urn:microsoft.com/office/officeart/2005/8/layout/vList5"/>
    <dgm:cxn modelId="{A93DA11C-CD1F-B44D-9A65-6FD3E166508C}" type="presOf" srcId="{ED9F3AC4-90AA-4D81-AF1D-89476FE311D4}" destId="{7D247F94-4374-7244-AB28-608AC9EAF8A2}" srcOrd="0" destOrd="0" presId="urn:microsoft.com/office/officeart/2005/8/layout/vList5"/>
    <dgm:cxn modelId="{C55C4E2C-C567-A34F-832D-763A7AE3580C}" type="presOf" srcId="{E745944F-B0E7-406E-B0B3-7EEB905BAE74}" destId="{33F314DF-7C51-F745-B1F7-33D5FBD34BA1}" srcOrd="0" destOrd="0" presId="urn:microsoft.com/office/officeart/2005/8/layout/vList5"/>
    <dgm:cxn modelId="{5D4F8736-5007-45DB-B989-3756A8B322AE}" srcId="{E745944F-B0E7-406E-B0B3-7EEB905BAE74}" destId="{B3F7E503-F378-47CA-9444-416F45E52BA2}" srcOrd="5" destOrd="0" parTransId="{0983F2EB-79FB-403D-8F8D-6FCB440D9E0F}" sibTransId="{D33E5BAF-6D82-4B46-BA5D-B80A25CABECA}"/>
    <dgm:cxn modelId="{5CCA9C3E-C874-4536-8D8A-15F587649FFB}" srcId="{ED9F3AC4-90AA-4D81-AF1D-89476FE311D4}" destId="{AB01F2A3-AFD4-4324-8EFC-70893538AAA4}" srcOrd="0" destOrd="0" parTransId="{3E351BCE-FC33-49D3-871A-BD404A13DD44}" sibTransId="{965F42F3-0A07-45F2-8D2A-2273C7054871}"/>
    <dgm:cxn modelId="{B54D813F-1B28-436D-BC0C-CB17350383EA}" srcId="{E745944F-B0E7-406E-B0B3-7EEB905BAE74}" destId="{F7D88A57-655D-4DEC-AE03-821B15A8F5C2}" srcOrd="0" destOrd="0" parTransId="{29EFB64F-AFBF-477B-BA95-AD9022535EA0}" sibTransId="{436BDE33-A38B-4F60-83BA-D51821CDD117}"/>
    <dgm:cxn modelId="{7B74764B-6147-9E43-8C8E-1C9FEB712045}" type="presOf" srcId="{B3F7E503-F378-47CA-9444-416F45E52BA2}" destId="{0BF0A2D6-445C-6F4A-A2C9-30092B3E5C21}" srcOrd="0" destOrd="0" presId="urn:microsoft.com/office/officeart/2005/8/layout/vList5"/>
    <dgm:cxn modelId="{C135F54C-D2B7-E442-ADA2-E0ED773D94CB}" type="presOf" srcId="{2B818535-5AE7-41F9-A518-61CE5AF496B5}" destId="{397A7375-3A47-A743-9557-778CA0A9016F}" srcOrd="0" destOrd="0" presId="urn:microsoft.com/office/officeart/2005/8/layout/vList5"/>
    <dgm:cxn modelId="{EFCE834D-1A20-4B4D-B8CD-41417BF33528}" srcId="{48FE3078-86A6-4396-A8E1-1FD43C0C29E8}" destId="{AB08ED0C-1628-47F5-B258-4F4F107D4415}" srcOrd="0" destOrd="0" parTransId="{EB3C2A36-4906-423E-9DF8-CC331BA8C53E}" sibTransId="{DF073657-446D-40BC-804D-C4804DE96457}"/>
    <dgm:cxn modelId="{D598914D-B100-0949-AD5D-A2CBC3A6774C}" type="presOf" srcId="{AB08ED0C-1628-47F5-B258-4F4F107D4415}" destId="{E612C04A-E6EC-A84E-A643-A0F28C2BC44E}" srcOrd="0" destOrd="0" presId="urn:microsoft.com/office/officeart/2005/8/layout/vList5"/>
    <dgm:cxn modelId="{C7D88053-2EDA-3043-8331-B61AAA6DA2E5}" type="presOf" srcId="{AB01F2A3-AFD4-4324-8EFC-70893538AAA4}" destId="{0278391B-DE38-6E49-AF86-B0822FDB09F0}" srcOrd="0" destOrd="0" presId="urn:microsoft.com/office/officeart/2005/8/layout/vList5"/>
    <dgm:cxn modelId="{AB022C60-A7E7-A640-8068-22F3AB549B26}" type="presOf" srcId="{0836DD0A-146E-4DE9-A8B1-384D686BE623}" destId="{98D3E789-358C-4F4A-96C9-1616091BC27E}" srcOrd="0" destOrd="0" presId="urn:microsoft.com/office/officeart/2005/8/layout/vList5"/>
    <dgm:cxn modelId="{3AAD0766-F34C-4CFC-B87C-FB33F8125814}" srcId="{A4B6B48E-4AEC-4454-9393-B08BDD52455B}" destId="{A3FCD044-5BBD-4303-9E5A-1B1FA1839149}" srcOrd="0" destOrd="0" parTransId="{71AB3A8E-0BCF-4A36-9544-493990944DED}" sibTransId="{4618EEAC-1964-4FF3-B34F-662EDE5D3A93}"/>
    <dgm:cxn modelId="{68BBDC66-C37E-481E-A74D-5315AC63A537}" srcId="{F7D88A57-655D-4DEC-AE03-821B15A8F5C2}" destId="{67D2D8FA-9938-4863-A1CB-46D92580201C}" srcOrd="1" destOrd="0" parTransId="{9A248D84-36E2-49CB-8021-19F6C537AB14}" sibTransId="{E73726E0-A547-4507-A87D-CF10D724DAAE}"/>
    <dgm:cxn modelId="{5E8FB96B-AA38-4303-BFDC-61BE9C104759}" srcId="{E745944F-B0E7-406E-B0B3-7EEB905BAE74}" destId="{48FE3078-86A6-4396-A8E1-1FD43C0C29E8}" srcOrd="3" destOrd="0" parTransId="{DD86316C-7967-4C8B-9E3A-29F99480C9E0}" sibTransId="{6FB1373F-F486-4FE8-92F0-6E7C8BCE21AD}"/>
    <dgm:cxn modelId="{B8702870-B3D5-42CE-B09D-DBACFEDBBF47}" srcId="{E745944F-B0E7-406E-B0B3-7EEB905BAE74}" destId="{A4B6B48E-4AEC-4454-9393-B08BDD52455B}" srcOrd="4" destOrd="0" parTransId="{2697D51A-853B-4AFF-B59D-D496665AF489}" sibTransId="{CC28FDF5-6D52-44B7-8C83-5F1DC9691633}"/>
    <dgm:cxn modelId="{52B6D570-0063-47F4-906F-BA30BCE3E2E7}" srcId="{E745944F-B0E7-406E-B0B3-7EEB905BAE74}" destId="{2E61511A-61AD-4F7B-95DB-59A3BEBF32BA}" srcOrd="1" destOrd="0" parTransId="{D3304067-F0B8-4942-B2AE-B69D26E3484B}" sibTransId="{01D0EF3F-2658-405E-A575-BB4298BE1411}"/>
    <dgm:cxn modelId="{1A57BC79-180F-4EEE-BA12-A54661B3FC31}" srcId="{E745944F-B0E7-406E-B0B3-7EEB905BAE74}" destId="{ED9F3AC4-90AA-4D81-AF1D-89476FE311D4}" srcOrd="2" destOrd="0" parTransId="{75B22F59-6436-4121-B6AB-96EB89688119}" sibTransId="{894FFEAA-00A1-4BF6-AA8E-1A108BBA48C8}"/>
    <dgm:cxn modelId="{6809F882-E508-6D48-A6E6-E720DCC25A54}" type="presOf" srcId="{F7D88A57-655D-4DEC-AE03-821B15A8F5C2}" destId="{C4352625-AD58-6D4B-8931-55F7C6CD2A31}" srcOrd="0" destOrd="0" presId="urn:microsoft.com/office/officeart/2005/8/layout/vList5"/>
    <dgm:cxn modelId="{525E83B3-610C-814B-A411-2D67B8345D0A}" type="presOf" srcId="{48FE3078-86A6-4396-A8E1-1FD43C0C29E8}" destId="{36573CAC-F222-644B-8AE2-2E34901BA169}" srcOrd="0" destOrd="0" presId="urn:microsoft.com/office/officeart/2005/8/layout/vList5"/>
    <dgm:cxn modelId="{1F6057CE-85EF-4093-9BD9-211F3799D6C3}" srcId="{F7D88A57-655D-4DEC-AE03-821B15A8F5C2}" destId="{E726D860-4640-4066-98F8-996999250820}" srcOrd="0" destOrd="0" parTransId="{8CF5710B-2D80-40C6-9463-1CFD80EF580C}" sibTransId="{5329C84A-3DF6-4C30-B628-2FE24BB0EC6D}"/>
    <dgm:cxn modelId="{95BF8BD5-EAAD-5048-9CE8-2D04CE89B502}" type="presOf" srcId="{A4B6B48E-4AEC-4454-9393-B08BDD52455B}" destId="{115D9241-F15B-A447-83D9-6EDDBCB01869}" srcOrd="0" destOrd="0" presId="urn:microsoft.com/office/officeart/2005/8/layout/vList5"/>
    <dgm:cxn modelId="{2CC052D6-764F-0546-B361-27C86E2E59A9}" type="presOf" srcId="{A3FCD044-5BBD-4303-9E5A-1B1FA1839149}" destId="{971331B3-48B3-4C44-AC5E-9EE0DCE8E901}" srcOrd="0" destOrd="0" presId="urn:microsoft.com/office/officeart/2005/8/layout/vList5"/>
    <dgm:cxn modelId="{74DD96EF-BCBB-6840-8218-68D491977417}" type="presOf" srcId="{67D2D8FA-9938-4863-A1CB-46D92580201C}" destId="{965400C2-4994-EE40-BC62-088DC83EFB5C}" srcOrd="0" destOrd="1" presId="urn:microsoft.com/office/officeart/2005/8/layout/vList5"/>
    <dgm:cxn modelId="{BD0F83FC-65E2-46BB-BE16-F70B4092E9EC}" srcId="{2E61511A-61AD-4F7B-95DB-59A3BEBF32BA}" destId="{0836DD0A-146E-4DE9-A8B1-384D686BE623}" srcOrd="0" destOrd="0" parTransId="{D9A3447A-0661-49B7-A386-EF1C256F80E3}" sibTransId="{B9B8F097-A466-46A3-BBB3-20E064040B6F}"/>
    <dgm:cxn modelId="{92F4E0FE-7FBC-4E63-8302-DC30DCA4BECB}" srcId="{B3F7E503-F378-47CA-9444-416F45E52BA2}" destId="{2B818535-5AE7-41F9-A518-61CE5AF496B5}" srcOrd="0" destOrd="0" parTransId="{2F56F253-2448-4653-BB57-D15CD237B732}" sibTransId="{D6295179-1D6E-4138-9F4B-BD667C77CB19}"/>
    <dgm:cxn modelId="{013FD89C-1421-724F-9392-67DA448E7FE4}" type="presParOf" srcId="{33F314DF-7C51-F745-B1F7-33D5FBD34BA1}" destId="{C7B77673-E300-9941-B22B-4E736178FA61}" srcOrd="0" destOrd="0" presId="urn:microsoft.com/office/officeart/2005/8/layout/vList5"/>
    <dgm:cxn modelId="{90731B12-BC8B-E64A-9D43-639D9C5AED6F}" type="presParOf" srcId="{C7B77673-E300-9941-B22B-4E736178FA61}" destId="{C4352625-AD58-6D4B-8931-55F7C6CD2A31}" srcOrd="0" destOrd="0" presId="urn:microsoft.com/office/officeart/2005/8/layout/vList5"/>
    <dgm:cxn modelId="{AB903E10-0984-9243-A52A-4ADF2912E1FE}" type="presParOf" srcId="{C7B77673-E300-9941-B22B-4E736178FA61}" destId="{965400C2-4994-EE40-BC62-088DC83EFB5C}" srcOrd="1" destOrd="0" presId="urn:microsoft.com/office/officeart/2005/8/layout/vList5"/>
    <dgm:cxn modelId="{8C68933F-07C2-F346-9EB0-241191C4365A}" type="presParOf" srcId="{33F314DF-7C51-F745-B1F7-33D5FBD34BA1}" destId="{A889F958-7A17-7B45-A5FA-3B3D087A7396}" srcOrd="1" destOrd="0" presId="urn:microsoft.com/office/officeart/2005/8/layout/vList5"/>
    <dgm:cxn modelId="{8B21EED9-0E46-814E-ADE1-A41E82BBBC42}" type="presParOf" srcId="{33F314DF-7C51-F745-B1F7-33D5FBD34BA1}" destId="{10CA1205-5C52-8744-B522-3E86B32CD962}" srcOrd="2" destOrd="0" presId="urn:microsoft.com/office/officeart/2005/8/layout/vList5"/>
    <dgm:cxn modelId="{79FB2645-C295-6043-A15C-456CF815A42E}" type="presParOf" srcId="{10CA1205-5C52-8744-B522-3E86B32CD962}" destId="{29BA9DE9-5253-824F-925B-655D205D1180}" srcOrd="0" destOrd="0" presId="urn:microsoft.com/office/officeart/2005/8/layout/vList5"/>
    <dgm:cxn modelId="{54F36F33-927A-C948-BAF3-FA5714CAFC66}" type="presParOf" srcId="{10CA1205-5C52-8744-B522-3E86B32CD962}" destId="{98D3E789-358C-4F4A-96C9-1616091BC27E}" srcOrd="1" destOrd="0" presId="urn:microsoft.com/office/officeart/2005/8/layout/vList5"/>
    <dgm:cxn modelId="{9AB32717-05EB-3C4F-BD6E-46C877EAA818}" type="presParOf" srcId="{33F314DF-7C51-F745-B1F7-33D5FBD34BA1}" destId="{B3A5E291-CA8E-D942-9223-179A2D6A9136}" srcOrd="3" destOrd="0" presId="urn:microsoft.com/office/officeart/2005/8/layout/vList5"/>
    <dgm:cxn modelId="{85BB0357-7CC7-7447-8D5A-002A2EFB516E}" type="presParOf" srcId="{33F314DF-7C51-F745-B1F7-33D5FBD34BA1}" destId="{8C7755F8-3D8F-EA43-B127-AAA69A0C741C}" srcOrd="4" destOrd="0" presId="urn:microsoft.com/office/officeart/2005/8/layout/vList5"/>
    <dgm:cxn modelId="{8C5F9C36-6083-3F45-BA95-1759C9AF407E}" type="presParOf" srcId="{8C7755F8-3D8F-EA43-B127-AAA69A0C741C}" destId="{7D247F94-4374-7244-AB28-608AC9EAF8A2}" srcOrd="0" destOrd="0" presId="urn:microsoft.com/office/officeart/2005/8/layout/vList5"/>
    <dgm:cxn modelId="{654AE705-5A64-C046-9EE0-84D628FEAAFC}" type="presParOf" srcId="{8C7755F8-3D8F-EA43-B127-AAA69A0C741C}" destId="{0278391B-DE38-6E49-AF86-B0822FDB09F0}" srcOrd="1" destOrd="0" presId="urn:microsoft.com/office/officeart/2005/8/layout/vList5"/>
    <dgm:cxn modelId="{5ECE5876-6043-0F4F-AD98-1100242E3440}" type="presParOf" srcId="{33F314DF-7C51-F745-B1F7-33D5FBD34BA1}" destId="{B9ED7881-F595-E24A-845D-B486A137CE9C}" srcOrd="5" destOrd="0" presId="urn:microsoft.com/office/officeart/2005/8/layout/vList5"/>
    <dgm:cxn modelId="{074DA2BA-862B-C542-B29D-CBF8D6BBFE34}" type="presParOf" srcId="{33F314DF-7C51-F745-B1F7-33D5FBD34BA1}" destId="{A5E3723F-EAFE-6447-BAB2-EA3E9CFF6024}" srcOrd="6" destOrd="0" presId="urn:microsoft.com/office/officeart/2005/8/layout/vList5"/>
    <dgm:cxn modelId="{6DC3D5AF-402F-F849-A404-4FDCF127BFE9}" type="presParOf" srcId="{A5E3723F-EAFE-6447-BAB2-EA3E9CFF6024}" destId="{36573CAC-F222-644B-8AE2-2E34901BA169}" srcOrd="0" destOrd="0" presId="urn:microsoft.com/office/officeart/2005/8/layout/vList5"/>
    <dgm:cxn modelId="{B33DD5E3-ABCB-3540-8CBC-B7739C6CC14F}" type="presParOf" srcId="{A5E3723F-EAFE-6447-BAB2-EA3E9CFF6024}" destId="{E612C04A-E6EC-A84E-A643-A0F28C2BC44E}" srcOrd="1" destOrd="0" presId="urn:microsoft.com/office/officeart/2005/8/layout/vList5"/>
    <dgm:cxn modelId="{12C1033C-8525-FE45-A28B-5218FB5E8C54}" type="presParOf" srcId="{33F314DF-7C51-F745-B1F7-33D5FBD34BA1}" destId="{8F4492D5-1918-1349-B705-D1FA003BC3F7}" srcOrd="7" destOrd="0" presId="urn:microsoft.com/office/officeart/2005/8/layout/vList5"/>
    <dgm:cxn modelId="{60A6B24E-E16E-BA43-B2AB-C3B638A6C334}" type="presParOf" srcId="{33F314DF-7C51-F745-B1F7-33D5FBD34BA1}" destId="{85863661-C616-9F49-863C-CC044D1ECA93}" srcOrd="8" destOrd="0" presId="urn:microsoft.com/office/officeart/2005/8/layout/vList5"/>
    <dgm:cxn modelId="{4ED3741B-0307-6A4F-80E8-3A17CDD5C122}" type="presParOf" srcId="{85863661-C616-9F49-863C-CC044D1ECA93}" destId="{115D9241-F15B-A447-83D9-6EDDBCB01869}" srcOrd="0" destOrd="0" presId="urn:microsoft.com/office/officeart/2005/8/layout/vList5"/>
    <dgm:cxn modelId="{2EDBD126-8665-9A4A-A81D-195D052A44BA}" type="presParOf" srcId="{85863661-C616-9F49-863C-CC044D1ECA93}" destId="{971331B3-48B3-4C44-AC5E-9EE0DCE8E901}" srcOrd="1" destOrd="0" presId="urn:microsoft.com/office/officeart/2005/8/layout/vList5"/>
    <dgm:cxn modelId="{85DC4805-1460-A448-AA7C-4834BDA28961}" type="presParOf" srcId="{33F314DF-7C51-F745-B1F7-33D5FBD34BA1}" destId="{D68C7D1F-4D29-7340-94E9-5098B446759F}" srcOrd="9" destOrd="0" presId="urn:microsoft.com/office/officeart/2005/8/layout/vList5"/>
    <dgm:cxn modelId="{B3D231A7-8F8B-8D45-B4FF-BB78DCF3C013}" type="presParOf" srcId="{33F314DF-7C51-F745-B1F7-33D5FBD34BA1}" destId="{337F3E5D-B50C-A84B-81D6-FE0AD11FE627}" srcOrd="10" destOrd="0" presId="urn:microsoft.com/office/officeart/2005/8/layout/vList5"/>
    <dgm:cxn modelId="{C06FF009-2511-AD48-82FB-D9822DD41C7C}" type="presParOf" srcId="{337F3E5D-B50C-A84B-81D6-FE0AD11FE627}" destId="{0BF0A2D6-445C-6F4A-A2C9-30092B3E5C21}" srcOrd="0" destOrd="0" presId="urn:microsoft.com/office/officeart/2005/8/layout/vList5"/>
    <dgm:cxn modelId="{511284EA-63B5-0D40-AD02-1E1C00A8AACF}" type="presParOf" srcId="{337F3E5D-B50C-A84B-81D6-FE0AD11FE627}" destId="{397A7375-3A47-A743-9557-778CA0A9016F}"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541DCA-1ED6-4B41-A4D9-48F8ACE53B6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D3D8697-B174-4466-B301-6CEF8074EA04}">
      <dgm:prSet/>
      <dgm:spPr/>
      <dgm:t>
        <a:bodyPr/>
        <a:lstStyle/>
        <a:p>
          <a:r>
            <a:rPr lang="en-US" dirty="0"/>
            <a:t>As many as half to &gt;90% of patients on T develop acne on the face, back, and/or chest within 4 months </a:t>
          </a:r>
        </a:p>
      </dgm:t>
    </dgm:pt>
    <dgm:pt modelId="{42603DEB-E50C-4C08-A897-533AD51E1495}" type="parTrans" cxnId="{DA53313A-DA07-4752-AA3C-189974484E7B}">
      <dgm:prSet/>
      <dgm:spPr/>
      <dgm:t>
        <a:bodyPr/>
        <a:lstStyle/>
        <a:p>
          <a:endParaRPr lang="en-US"/>
        </a:p>
      </dgm:t>
    </dgm:pt>
    <dgm:pt modelId="{1CEF6AEF-D3E9-4D90-8F8E-A6F4B714D036}" type="sibTrans" cxnId="{DA53313A-DA07-4752-AA3C-189974484E7B}">
      <dgm:prSet/>
      <dgm:spPr/>
      <dgm:t>
        <a:bodyPr/>
        <a:lstStyle/>
        <a:p>
          <a:endParaRPr lang="en-US"/>
        </a:p>
      </dgm:t>
    </dgm:pt>
    <dgm:pt modelId="{E3B25AEF-3832-4CC8-9561-164E194C53CA}">
      <dgm:prSet/>
      <dgm:spPr/>
      <dgm:t>
        <a:bodyPr/>
        <a:lstStyle/>
        <a:p>
          <a:r>
            <a:rPr lang="en-US"/>
            <a:t>Gradual increase in cumulative incidence over 24 months</a:t>
          </a:r>
        </a:p>
      </dgm:t>
    </dgm:pt>
    <dgm:pt modelId="{5072BDA8-2DAA-44C3-BDC1-0A183CDD35D2}" type="parTrans" cxnId="{721140EF-B572-4EF1-9C6B-F002A00B3013}">
      <dgm:prSet/>
      <dgm:spPr/>
      <dgm:t>
        <a:bodyPr/>
        <a:lstStyle/>
        <a:p>
          <a:endParaRPr lang="en-US"/>
        </a:p>
      </dgm:t>
    </dgm:pt>
    <dgm:pt modelId="{201B832E-56AC-4EF6-AC96-1C79745D9B09}" type="sibTrans" cxnId="{721140EF-B572-4EF1-9C6B-F002A00B3013}">
      <dgm:prSet/>
      <dgm:spPr/>
      <dgm:t>
        <a:bodyPr/>
        <a:lstStyle/>
        <a:p>
          <a:endParaRPr lang="en-US"/>
        </a:p>
      </dgm:t>
    </dgm:pt>
    <dgm:pt modelId="{E268804E-10AE-47D9-AC7B-48B1F9D28402}">
      <dgm:prSet/>
      <dgm:spPr/>
      <dgm:t>
        <a:bodyPr/>
        <a:lstStyle/>
        <a:p>
          <a:r>
            <a:rPr lang="en-US" dirty="0"/>
            <a:t>Risk factors: Higher BMI, high serum T levels (&gt;630 ng/dL), current smoking, younger age, history of acne prior to initiating MHT</a:t>
          </a:r>
        </a:p>
      </dgm:t>
    </dgm:pt>
    <dgm:pt modelId="{2EF22EBE-3EF6-4143-973D-9CC6EF6AC007}" type="parTrans" cxnId="{E65C7DCA-55E2-4566-BE99-48ADA5400D22}">
      <dgm:prSet/>
      <dgm:spPr/>
      <dgm:t>
        <a:bodyPr/>
        <a:lstStyle/>
        <a:p>
          <a:endParaRPr lang="en-US"/>
        </a:p>
      </dgm:t>
    </dgm:pt>
    <dgm:pt modelId="{948E8209-6DC9-4660-BEF7-44CCFDC5DED1}" type="sibTrans" cxnId="{E65C7DCA-55E2-4566-BE99-48ADA5400D22}">
      <dgm:prSet/>
      <dgm:spPr/>
      <dgm:t>
        <a:bodyPr/>
        <a:lstStyle/>
        <a:p>
          <a:endParaRPr lang="en-US"/>
        </a:p>
      </dgm:t>
    </dgm:pt>
    <dgm:pt modelId="{55DA815B-1ADE-416F-A99B-CEA55F957D1B}">
      <dgm:prSet/>
      <dgm:spPr/>
      <dgm:t>
        <a:bodyPr/>
        <a:lstStyle/>
        <a:p>
          <a:r>
            <a:rPr lang="en-US" dirty="0"/>
            <a:t>Persists! Small European survey study: </a:t>
          </a:r>
          <a:r>
            <a:rPr lang="en-US" b="1" dirty="0"/>
            <a:t>Almost 70% of patients reported mild-moderate acne after an average of 10 years of testosterone </a:t>
          </a:r>
          <a:endParaRPr lang="en-US" dirty="0"/>
        </a:p>
      </dgm:t>
    </dgm:pt>
    <dgm:pt modelId="{4C22778D-BC72-4539-9C5B-7911D5D6C914}" type="parTrans" cxnId="{5325D16F-0370-48A5-A406-D8C7F3E4224E}">
      <dgm:prSet/>
      <dgm:spPr/>
      <dgm:t>
        <a:bodyPr/>
        <a:lstStyle/>
        <a:p>
          <a:endParaRPr lang="en-US"/>
        </a:p>
      </dgm:t>
    </dgm:pt>
    <dgm:pt modelId="{0753D5DF-95E1-4AB2-9016-68091E1086E8}" type="sibTrans" cxnId="{5325D16F-0370-48A5-A406-D8C7F3E4224E}">
      <dgm:prSet/>
      <dgm:spPr/>
      <dgm:t>
        <a:bodyPr/>
        <a:lstStyle/>
        <a:p>
          <a:endParaRPr lang="en-US"/>
        </a:p>
      </dgm:t>
    </dgm:pt>
    <dgm:pt modelId="{3EAFC315-A42B-5043-A8C4-3C19D53CDDC0}" type="pres">
      <dgm:prSet presAssocID="{92541DCA-1ED6-4B41-A4D9-48F8ACE53B64}" presName="hierChild1" presStyleCnt="0">
        <dgm:presLayoutVars>
          <dgm:chPref val="1"/>
          <dgm:dir/>
          <dgm:animOne val="branch"/>
          <dgm:animLvl val="lvl"/>
          <dgm:resizeHandles/>
        </dgm:presLayoutVars>
      </dgm:prSet>
      <dgm:spPr/>
    </dgm:pt>
    <dgm:pt modelId="{D9176505-A517-C649-B969-F4F0899301FA}" type="pres">
      <dgm:prSet presAssocID="{6D3D8697-B174-4466-B301-6CEF8074EA04}" presName="hierRoot1" presStyleCnt="0"/>
      <dgm:spPr/>
    </dgm:pt>
    <dgm:pt modelId="{4C2C4FC5-BB38-ED41-BEB5-18EA51B90638}" type="pres">
      <dgm:prSet presAssocID="{6D3D8697-B174-4466-B301-6CEF8074EA04}" presName="composite" presStyleCnt="0"/>
      <dgm:spPr/>
    </dgm:pt>
    <dgm:pt modelId="{79BE4466-AC18-D24B-BB01-44B0D6B41195}" type="pres">
      <dgm:prSet presAssocID="{6D3D8697-B174-4466-B301-6CEF8074EA04}" presName="background" presStyleLbl="node0" presStyleIdx="0" presStyleCnt="4"/>
      <dgm:spPr/>
    </dgm:pt>
    <dgm:pt modelId="{73A2323B-1168-EF40-BCE1-C368BE28806B}" type="pres">
      <dgm:prSet presAssocID="{6D3D8697-B174-4466-B301-6CEF8074EA04}" presName="text" presStyleLbl="fgAcc0" presStyleIdx="0" presStyleCnt="4">
        <dgm:presLayoutVars>
          <dgm:chPref val="3"/>
        </dgm:presLayoutVars>
      </dgm:prSet>
      <dgm:spPr/>
    </dgm:pt>
    <dgm:pt modelId="{87168CA0-A26A-BB4A-8AD9-B3CBE2477C1B}" type="pres">
      <dgm:prSet presAssocID="{6D3D8697-B174-4466-B301-6CEF8074EA04}" presName="hierChild2" presStyleCnt="0"/>
      <dgm:spPr/>
    </dgm:pt>
    <dgm:pt modelId="{02C19D66-744F-4F49-828F-29F29AA61750}" type="pres">
      <dgm:prSet presAssocID="{E3B25AEF-3832-4CC8-9561-164E194C53CA}" presName="hierRoot1" presStyleCnt="0"/>
      <dgm:spPr/>
    </dgm:pt>
    <dgm:pt modelId="{F45593C7-023E-FA47-9FC5-43C6665397EB}" type="pres">
      <dgm:prSet presAssocID="{E3B25AEF-3832-4CC8-9561-164E194C53CA}" presName="composite" presStyleCnt="0"/>
      <dgm:spPr/>
    </dgm:pt>
    <dgm:pt modelId="{907B5640-6042-3847-83C5-96D777F5B354}" type="pres">
      <dgm:prSet presAssocID="{E3B25AEF-3832-4CC8-9561-164E194C53CA}" presName="background" presStyleLbl="node0" presStyleIdx="1" presStyleCnt="4"/>
      <dgm:spPr/>
    </dgm:pt>
    <dgm:pt modelId="{9D9BB822-929A-D545-B8B3-19CD63018CD6}" type="pres">
      <dgm:prSet presAssocID="{E3B25AEF-3832-4CC8-9561-164E194C53CA}" presName="text" presStyleLbl="fgAcc0" presStyleIdx="1" presStyleCnt="4">
        <dgm:presLayoutVars>
          <dgm:chPref val="3"/>
        </dgm:presLayoutVars>
      </dgm:prSet>
      <dgm:spPr/>
    </dgm:pt>
    <dgm:pt modelId="{FEC5A203-F604-6A48-88D9-E1AED6D6E976}" type="pres">
      <dgm:prSet presAssocID="{E3B25AEF-3832-4CC8-9561-164E194C53CA}" presName="hierChild2" presStyleCnt="0"/>
      <dgm:spPr/>
    </dgm:pt>
    <dgm:pt modelId="{B8EC3366-E811-984F-A97D-65826FFD515C}" type="pres">
      <dgm:prSet presAssocID="{E268804E-10AE-47D9-AC7B-48B1F9D28402}" presName="hierRoot1" presStyleCnt="0"/>
      <dgm:spPr/>
    </dgm:pt>
    <dgm:pt modelId="{18620146-8F35-C044-98F0-24B402C0E7FB}" type="pres">
      <dgm:prSet presAssocID="{E268804E-10AE-47D9-AC7B-48B1F9D28402}" presName="composite" presStyleCnt="0"/>
      <dgm:spPr/>
    </dgm:pt>
    <dgm:pt modelId="{A8F4011D-84C7-A042-AD7F-574C2349BAA4}" type="pres">
      <dgm:prSet presAssocID="{E268804E-10AE-47D9-AC7B-48B1F9D28402}" presName="background" presStyleLbl="node0" presStyleIdx="2" presStyleCnt="4"/>
      <dgm:spPr/>
    </dgm:pt>
    <dgm:pt modelId="{599669EE-C7A0-474A-86CF-81615CAE911A}" type="pres">
      <dgm:prSet presAssocID="{E268804E-10AE-47D9-AC7B-48B1F9D28402}" presName="text" presStyleLbl="fgAcc0" presStyleIdx="2" presStyleCnt="4">
        <dgm:presLayoutVars>
          <dgm:chPref val="3"/>
        </dgm:presLayoutVars>
      </dgm:prSet>
      <dgm:spPr/>
    </dgm:pt>
    <dgm:pt modelId="{0465587E-665D-0743-B795-3093A7AC2E64}" type="pres">
      <dgm:prSet presAssocID="{E268804E-10AE-47D9-AC7B-48B1F9D28402}" presName="hierChild2" presStyleCnt="0"/>
      <dgm:spPr/>
    </dgm:pt>
    <dgm:pt modelId="{45EEF224-659D-C04E-8742-E8419EA8253C}" type="pres">
      <dgm:prSet presAssocID="{55DA815B-1ADE-416F-A99B-CEA55F957D1B}" presName="hierRoot1" presStyleCnt="0"/>
      <dgm:spPr/>
    </dgm:pt>
    <dgm:pt modelId="{F06B869F-6715-0A49-9943-3BB7B99B79BD}" type="pres">
      <dgm:prSet presAssocID="{55DA815B-1ADE-416F-A99B-CEA55F957D1B}" presName="composite" presStyleCnt="0"/>
      <dgm:spPr/>
    </dgm:pt>
    <dgm:pt modelId="{7FD6DCF3-0880-FC4C-9A85-58168CC9A41D}" type="pres">
      <dgm:prSet presAssocID="{55DA815B-1ADE-416F-A99B-CEA55F957D1B}" presName="background" presStyleLbl="node0" presStyleIdx="3" presStyleCnt="4"/>
      <dgm:spPr/>
    </dgm:pt>
    <dgm:pt modelId="{66C9D2EF-4820-1B44-9A8A-50C97052178D}" type="pres">
      <dgm:prSet presAssocID="{55DA815B-1ADE-416F-A99B-CEA55F957D1B}" presName="text" presStyleLbl="fgAcc0" presStyleIdx="3" presStyleCnt="4">
        <dgm:presLayoutVars>
          <dgm:chPref val="3"/>
        </dgm:presLayoutVars>
      </dgm:prSet>
      <dgm:spPr/>
    </dgm:pt>
    <dgm:pt modelId="{F6BB69E5-4D71-694E-8561-17083C8D82C4}" type="pres">
      <dgm:prSet presAssocID="{55DA815B-1ADE-416F-A99B-CEA55F957D1B}" presName="hierChild2" presStyleCnt="0"/>
      <dgm:spPr/>
    </dgm:pt>
  </dgm:ptLst>
  <dgm:cxnLst>
    <dgm:cxn modelId="{6913A135-D4EC-3945-AA95-0503DF5588C8}" type="presOf" srcId="{55DA815B-1ADE-416F-A99B-CEA55F957D1B}" destId="{66C9D2EF-4820-1B44-9A8A-50C97052178D}" srcOrd="0" destOrd="0" presId="urn:microsoft.com/office/officeart/2005/8/layout/hierarchy1"/>
    <dgm:cxn modelId="{A45DD339-20D1-D646-956A-B9ECFF895DED}" type="presOf" srcId="{E268804E-10AE-47D9-AC7B-48B1F9D28402}" destId="{599669EE-C7A0-474A-86CF-81615CAE911A}" srcOrd="0" destOrd="0" presId="urn:microsoft.com/office/officeart/2005/8/layout/hierarchy1"/>
    <dgm:cxn modelId="{DA53313A-DA07-4752-AA3C-189974484E7B}" srcId="{92541DCA-1ED6-4B41-A4D9-48F8ACE53B64}" destId="{6D3D8697-B174-4466-B301-6CEF8074EA04}" srcOrd="0" destOrd="0" parTransId="{42603DEB-E50C-4C08-A897-533AD51E1495}" sibTransId="{1CEF6AEF-D3E9-4D90-8F8E-A6F4B714D036}"/>
    <dgm:cxn modelId="{9D424144-3435-6049-B406-3BE30029E069}" type="presOf" srcId="{92541DCA-1ED6-4B41-A4D9-48F8ACE53B64}" destId="{3EAFC315-A42B-5043-A8C4-3C19D53CDDC0}" srcOrd="0" destOrd="0" presId="urn:microsoft.com/office/officeart/2005/8/layout/hierarchy1"/>
    <dgm:cxn modelId="{5325D16F-0370-48A5-A406-D8C7F3E4224E}" srcId="{92541DCA-1ED6-4B41-A4D9-48F8ACE53B64}" destId="{55DA815B-1ADE-416F-A99B-CEA55F957D1B}" srcOrd="3" destOrd="0" parTransId="{4C22778D-BC72-4539-9C5B-7911D5D6C914}" sibTransId="{0753D5DF-95E1-4AB2-9016-68091E1086E8}"/>
    <dgm:cxn modelId="{F7B5B4A4-8316-E144-BAE5-F123BF225863}" type="presOf" srcId="{E3B25AEF-3832-4CC8-9561-164E194C53CA}" destId="{9D9BB822-929A-D545-B8B3-19CD63018CD6}" srcOrd="0" destOrd="0" presId="urn:microsoft.com/office/officeart/2005/8/layout/hierarchy1"/>
    <dgm:cxn modelId="{E65C7DCA-55E2-4566-BE99-48ADA5400D22}" srcId="{92541DCA-1ED6-4B41-A4D9-48F8ACE53B64}" destId="{E268804E-10AE-47D9-AC7B-48B1F9D28402}" srcOrd="2" destOrd="0" parTransId="{2EF22EBE-3EF6-4143-973D-9CC6EF6AC007}" sibTransId="{948E8209-6DC9-4660-BEF7-44CCFDC5DED1}"/>
    <dgm:cxn modelId="{D8A608DD-B6EB-F542-B7DF-DB991D563DB6}" type="presOf" srcId="{6D3D8697-B174-4466-B301-6CEF8074EA04}" destId="{73A2323B-1168-EF40-BCE1-C368BE28806B}" srcOrd="0" destOrd="0" presId="urn:microsoft.com/office/officeart/2005/8/layout/hierarchy1"/>
    <dgm:cxn modelId="{721140EF-B572-4EF1-9C6B-F002A00B3013}" srcId="{92541DCA-1ED6-4B41-A4D9-48F8ACE53B64}" destId="{E3B25AEF-3832-4CC8-9561-164E194C53CA}" srcOrd="1" destOrd="0" parTransId="{5072BDA8-2DAA-44C3-BDC1-0A183CDD35D2}" sibTransId="{201B832E-56AC-4EF6-AC96-1C79745D9B09}"/>
    <dgm:cxn modelId="{6E55E601-8639-3144-9BFC-2DB770537F92}" type="presParOf" srcId="{3EAFC315-A42B-5043-A8C4-3C19D53CDDC0}" destId="{D9176505-A517-C649-B969-F4F0899301FA}" srcOrd="0" destOrd="0" presId="urn:microsoft.com/office/officeart/2005/8/layout/hierarchy1"/>
    <dgm:cxn modelId="{4FA6795E-8319-7A4F-8051-ED064451F61C}" type="presParOf" srcId="{D9176505-A517-C649-B969-F4F0899301FA}" destId="{4C2C4FC5-BB38-ED41-BEB5-18EA51B90638}" srcOrd="0" destOrd="0" presId="urn:microsoft.com/office/officeart/2005/8/layout/hierarchy1"/>
    <dgm:cxn modelId="{E02D5F8B-BE19-4F41-AC8C-F30047820FF5}" type="presParOf" srcId="{4C2C4FC5-BB38-ED41-BEB5-18EA51B90638}" destId="{79BE4466-AC18-D24B-BB01-44B0D6B41195}" srcOrd="0" destOrd="0" presId="urn:microsoft.com/office/officeart/2005/8/layout/hierarchy1"/>
    <dgm:cxn modelId="{1DF1B9CF-E50E-2044-B65A-E2270DF3CC21}" type="presParOf" srcId="{4C2C4FC5-BB38-ED41-BEB5-18EA51B90638}" destId="{73A2323B-1168-EF40-BCE1-C368BE28806B}" srcOrd="1" destOrd="0" presId="urn:microsoft.com/office/officeart/2005/8/layout/hierarchy1"/>
    <dgm:cxn modelId="{421AFD61-139D-7C49-917B-F7B9206A8353}" type="presParOf" srcId="{D9176505-A517-C649-B969-F4F0899301FA}" destId="{87168CA0-A26A-BB4A-8AD9-B3CBE2477C1B}" srcOrd="1" destOrd="0" presId="urn:microsoft.com/office/officeart/2005/8/layout/hierarchy1"/>
    <dgm:cxn modelId="{151F805C-6E15-7E43-9FE6-DA27B0D79285}" type="presParOf" srcId="{3EAFC315-A42B-5043-A8C4-3C19D53CDDC0}" destId="{02C19D66-744F-4F49-828F-29F29AA61750}" srcOrd="1" destOrd="0" presId="urn:microsoft.com/office/officeart/2005/8/layout/hierarchy1"/>
    <dgm:cxn modelId="{A4A0643D-B071-E24A-B77F-3C52B4D3F3B4}" type="presParOf" srcId="{02C19D66-744F-4F49-828F-29F29AA61750}" destId="{F45593C7-023E-FA47-9FC5-43C6665397EB}" srcOrd="0" destOrd="0" presId="urn:microsoft.com/office/officeart/2005/8/layout/hierarchy1"/>
    <dgm:cxn modelId="{A0819A62-286A-5C4D-BA25-57077B4BAC22}" type="presParOf" srcId="{F45593C7-023E-FA47-9FC5-43C6665397EB}" destId="{907B5640-6042-3847-83C5-96D777F5B354}" srcOrd="0" destOrd="0" presId="urn:microsoft.com/office/officeart/2005/8/layout/hierarchy1"/>
    <dgm:cxn modelId="{56B048A0-4545-1341-A550-46E0C6564B5E}" type="presParOf" srcId="{F45593C7-023E-FA47-9FC5-43C6665397EB}" destId="{9D9BB822-929A-D545-B8B3-19CD63018CD6}" srcOrd="1" destOrd="0" presId="urn:microsoft.com/office/officeart/2005/8/layout/hierarchy1"/>
    <dgm:cxn modelId="{F3675B37-CF5B-FD4D-9CBF-C5435D3E84C8}" type="presParOf" srcId="{02C19D66-744F-4F49-828F-29F29AA61750}" destId="{FEC5A203-F604-6A48-88D9-E1AED6D6E976}" srcOrd="1" destOrd="0" presId="urn:microsoft.com/office/officeart/2005/8/layout/hierarchy1"/>
    <dgm:cxn modelId="{70F6D96F-6C8A-BC4E-A7B2-71A9C79CFC72}" type="presParOf" srcId="{3EAFC315-A42B-5043-A8C4-3C19D53CDDC0}" destId="{B8EC3366-E811-984F-A97D-65826FFD515C}" srcOrd="2" destOrd="0" presId="urn:microsoft.com/office/officeart/2005/8/layout/hierarchy1"/>
    <dgm:cxn modelId="{387C1ACA-2870-8348-98BF-952519129A10}" type="presParOf" srcId="{B8EC3366-E811-984F-A97D-65826FFD515C}" destId="{18620146-8F35-C044-98F0-24B402C0E7FB}" srcOrd="0" destOrd="0" presId="urn:microsoft.com/office/officeart/2005/8/layout/hierarchy1"/>
    <dgm:cxn modelId="{1C59F1CE-697F-7B48-AAF7-6E651F5ED7B2}" type="presParOf" srcId="{18620146-8F35-C044-98F0-24B402C0E7FB}" destId="{A8F4011D-84C7-A042-AD7F-574C2349BAA4}" srcOrd="0" destOrd="0" presId="urn:microsoft.com/office/officeart/2005/8/layout/hierarchy1"/>
    <dgm:cxn modelId="{1EF75721-D82E-D34E-9664-BC0CC023B4C4}" type="presParOf" srcId="{18620146-8F35-C044-98F0-24B402C0E7FB}" destId="{599669EE-C7A0-474A-86CF-81615CAE911A}" srcOrd="1" destOrd="0" presId="urn:microsoft.com/office/officeart/2005/8/layout/hierarchy1"/>
    <dgm:cxn modelId="{209AED3E-CE41-8B4B-B2F2-3C7118C97B07}" type="presParOf" srcId="{B8EC3366-E811-984F-A97D-65826FFD515C}" destId="{0465587E-665D-0743-B795-3093A7AC2E64}" srcOrd="1" destOrd="0" presId="urn:microsoft.com/office/officeart/2005/8/layout/hierarchy1"/>
    <dgm:cxn modelId="{A223BB4D-5137-1341-90C7-89C5B8E960C4}" type="presParOf" srcId="{3EAFC315-A42B-5043-A8C4-3C19D53CDDC0}" destId="{45EEF224-659D-C04E-8742-E8419EA8253C}" srcOrd="3" destOrd="0" presId="urn:microsoft.com/office/officeart/2005/8/layout/hierarchy1"/>
    <dgm:cxn modelId="{E12EE181-08DC-1143-939F-6C1C3423587A}" type="presParOf" srcId="{45EEF224-659D-C04E-8742-E8419EA8253C}" destId="{F06B869F-6715-0A49-9943-3BB7B99B79BD}" srcOrd="0" destOrd="0" presId="urn:microsoft.com/office/officeart/2005/8/layout/hierarchy1"/>
    <dgm:cxn modelId="{27F15EFD-F647-0D47-902F-B3AC85B5DFDE}" type="presParOf" srcId="{F06B869F-6715-0A49-9943-3BB7B99B79BD}" destId="{7FD6DCF3-0880-FC4C-9A85-58168CC9A41D}" srcOrd="0" destOrd="0" presId="urn:microsoft.com/office/officeart/2005/8/layout/hierarchy1"/>
    <dgm:cxn modelId="{B6B76B4A-B998-6F42-B4FC-7075D11F09A5}" type="presParOf" srcId="{F06B869F-6715-0A49-9943-3BB7B99B79BD}" destId="{66C9D2EF-4820-1B44-9A8A-50C97052178D}" srcOrd="1" destOrd="0" presId="urn:microsoft.com/office/officeart/2005/8/layout/hierarchy1"/>
    <dgm:cxn modelId="{269984F5-D774-3D47-A39C-75C717E98BE4}" type="presParOf" srcId="{45EEF224-659D-C04E-8742-E8419EA8253C}" destId="{F6BB69E5-4D71-694E-8561-17083C8D82C4}"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0BD939-C4E9-4FDB-9125-EBA5893DBE1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D47B93B-D0A2-4FC4-A388-63D0C43B5C97}">
      <dgm:prSet/>
      <dgm:spPr/>
      <dgm:t>
        <a:bodyPr/>
        <a:lstStyle/>
        <a:p>
          <a:r>
            <a:rPr lang="en-US"/>
            <a:t>Take a comprehensive, sensitive, and inclusive sexual history</a:t>
          </a:r>
        </a:p>
      </dgm:t>
    </dgm:pt>
    <dgm:pt modelId="{796D31C2-2D2C-4AB2-A7D8-F11D3F337C49}" type="parTrans" cxnId="{22017290-319E-404F-9DAF-AA9A96B1BCA7}">
      <dgm:prSet/>
      <dgm:spPr/>
      <dgm:t>
        <a:bodyPr/>
        <a:lstStyle/>
        <a:p>
          <a:endParaRPr lang="en-US"/>
        </a:p>
      </dgm:t>
    </dgm:pt>
    <dgm:pt modelId="{7F8821CA-4C5C-4D04-89FC-85A21487C04F}" type="sibTrans" cxnId="{22017290-319E-404F-9DAF-AA9A96B1BCA7}">
      <dgm:prSet/>
      <dgm:spPr/>
      <dgm:t>
        <a:bodyPr/>
        <a:lstStyle/>
        <a:p>
          <a:endParaRPr lang="en-US"/>
        </a:p>
      </dgm:t>
    </dgm:pt>
    <dgm:pt modelId="{A1E518AC-5B51-48FB-A0A3-C5DF29267AD3}">
      <dgm:prSet/>
      <dgm:spPr/>
      <dgm:t>
        <a:bodyPr/>
        <a:lstStyle/>
        <a:p>
          <a:r>
            <a:rPr lang="en-US" dirty="0"/>
            <a:t>Any penile-vaginal intercourse with individuals who produce sperm? If not, abstinence is an option. </a:t>
          </a:r>
        </a:p>
      </dgm:t>
    </dgm:pt>
    <dgm:pt modelId="{247727B1-4ADA-44DA-B7CD-9D9A20E107DF}" type="parTrans" cxnId="{242B49AF-9D14-4C05-9DD0-4DAD9FCC2A6C}">
      <dgm:prSet/>
      <dgm:spPr/>
      <dgm:t>
        <a:bodyPr/>
        <a:lstStyle/>
        <a:p>
          <a:endParaRPr lang="en-US"/>
        </a:p>
      </dgm:t>
    </dgm:pt>
    <dgm:pt modelId="{95506633-812C-4B27-AFE3-4E3A8DC597A9}" type="sibTrans" cxnId="{242B49AF-9D14-4C05-9DD0-4DAD9FCC2A6C}">
      <dgm:prSet/>
      <dgm:spPr/>
      <dgm:t>
        <a:bodyPr/>
        <a:lstStyle/>
        <a:p>
          <a:endParaRPr lang="en-US"/>
        </a:p>
      </dgm:t>
    </dgm:pt>
    <dgm:pt modelId="{A7A792E4-95A6-44F4-B3F3-1E4433EF200C}">
      <dgm:prSet/>
      <dgm:spPr/>
      <dgm:t>
        <a:bodyPr/>
        <a:lstStyle/>
        <a:p>
          <a:r>
            <a:rPr lang="en-US" dirty="0"/>
            <a:t>Recognize that sexual partners may also be gender diverse – be conscious of terminology and clarify behaviors </a:t>
          </a:r>
        </a:p>
      </dgm:t>
    </dgm:pt>
    <dgm:pt modelId="{E50AFFA0-85C8-449D-A635-4453351AD69F}" type="parTrans" cxnId="{2A818E95-C029-4B39-A964-A0F0A35EEEDC}">
      <dgm:prSet/>
      <dgm:spPr/>
      <dgm:t>
        <a:bodyPr/>
        <a:lstStyle/>
        <a:p>
          <a:endParaRPr lang="en-US"/>
        </a:p>
      </dgm:t>
    </dgm:pt>
    <dgm:pt modelId="{FAD9A54A-1566-4354-86D8-4AB9AC807B88}" type="sibTrans" cxnId="{2A818E95-C029-4B39-A964-A0F0A35EEEDC}">
      <dgm:prSet/>
      <dgm:spPr/>
      <dgm:t>
        <a:bodyPr/>
        <a:lstStyle/>
        <a:p>
          <a:endParaRPr lang="en-US"/>
        </a:p>
      </dgm:t>
    </dgm:pt>
    <dgm:pt modelId="{7B362F2B-8358-422F-AAF9-49A9722F35EB}">
      <dgm:prSet/>
      <dgm:spPr/>
      <dgm:t>
        <a:bodyPr/>
        <a:lstStyle/>
        <a:p>
          <a:r>
            <a:rPr lang="en-US"/>
            <a:t>More than half of trans men engage in sexual practices with pregnancy potential</a:t>
          </a:r>
        </a:p>
      </dgm:t>
    </dgm:pt>
    <dgm:pt modelId="{3C68A151-F79B-4B83-9835-841AF5F2175A}" type="parTrans" cxnId="{CC4AA5ED-4DC0-4BC9-B5A9-C6D783BA7A2F}">
      <dgm:prSet/>
      <dgm:spPr/>
      <dgm:t>
        <a:bodyPr/>
        <a:lstStyle/>
        <a:p>
          <a:endParaRPr lang="en-US"/>
        </a:p>
      </dgm:t>
    </dgm:pt>
    <dgm:pt modelId="{BE858C15-6565-4F5E-949B-42C1DCB69814}" type="sibTrans" cxnId="{CC4AA5ED-4DC0-4BC9-B5A9-C6D783BA7A2F}">
      <dgm:prSet/>
      <dgm:spPr/>
      <dgm:t>
        <a:bodyPr/>
        <a:lstStyle/>
        <a:p>
          <a:endParaRPr lang="en-US"/>
        </a:p>
      </dgm:t>
    </dgm:pt>
    <dgm:pt modelId="{BF4E2EEA-1BD5-4BCB-B37C-E581C594B5C2}">
      <dgm:prSet/>
      <dgm:spPr/>
      <dgm:t>
        <a:bodyPr/>
        <a:lstStyle/>
        <a:p>
          <a:r>
            <a:rPr lang="en-US" dirty="0"/>
            <a:t>25-50% of trans people want to use their natal reproductive capacity </a:t>
          </a:r>
        </a:p>
      </dgm:t>
    </dgm:pt>
    <dgm:pt modelId="{AFE95285-DB5F-4E0E-9868-9E9FB4756F3B}" type="parTrans" cxnId="{9BBBAB67-9D88-4782-A8A4-446BE953E330}">
      <dgm:prSet/>
      <dgm:spPr/>
      <dgm:t>
        <a:bodyPr/>
        <a:lstStyle/>
        <a:p>
          <a:endParaRPr lang="en-US"/>
        </a:p>
      </dgm:t>
    </dgm:pt>
    <dgm:pt modelId="{C426EBC8-00B0-47BF-B970-9E8D33455FEB}" type="sibTrans" cxnId="{9BBBAB67-9D88-4782-A8A4-446BE953E330}">
      <dgm:prSet/>
      <dgm:spPr/>
      <dgm:t>
        <a:bodyPr/>
        <a:lstStyle/>
        <a:p>
          <a:endParaRPr lang="en-US"/>
        </a:p>
      </dgm:t>
    </dgm:pt>
    <dgm:pt modelId="{7FDD08C6-AD6B-4871-ABF3-7D51755C7358}">
      <dgm:prSet/>
      <dgm:spPr/>
      <dgm:t>
        <a:bodyPr/>
        <a:lstStyle/>
        <a:p>
          <a:r>
            <a:rPr lang="en-US" dirty="0"/>
            <a:t>If contraception is needed, the same options applicable to cisgender people are still available depending on the context of affirmation therapy, timeline, and goals </a:t>
          </a:r>
        </a:p>
      </dgm:t>
    </dgm:pt>
    <dgm:pt modelId="{7D55BDE6-920A-4449-80EC-802B10E21EAE}" type="parTrans" cxnId="{E9A74D85-742F-44AD-9BE9-FC2777235156}">
      <dgm:prSet/>
      <dgm:spPr/>
      <dgm:t>
        <a:bodyPr/>
        <a:lstStyle/>
        <a:p>
          <a:endParaRPr lang="en-US"/>
        </a:p>
      </dgm:t>
    </dgm:pt>
    <dgm:pt modelId="{151AE6D6-C6F6-4809-BFF2-9C33AF4641D1}" type="sibTrans" cxnId="{E9A74D85-742F-44AD-9BE9-FC2777235156}">
      <dgm:prSet/>
      <dgm:spPr/>
      <dgm:t>
        <a:bodyPr/>
        <a:lstStyle/>
        <a:p>
          <a:endParaRPr lang="en-US"/>
        </a:p>
      </dgm:t>
    </dgm:pt>
    <dgm:pt modelId="{4B087AC4-03DB-4531-B79F-892F3691C0D5}">
      <dgm:prSet/>
      <dgm:spPr/>
      <dgm:t>
        <a:bodyPr/>
        <a:lstStyle/>
        <a:p>
          <a:r>
            <a:rPr lang="en-US" dirty="0"/>
            <a:t>Testosterone is NOT contraception</a:t>
          </a:r>
        </a:p>
      </dgm:t>
    </dgm:pt>
    <dgm:pt modelId="{24C1BABA-1D9E-4FEE-8DE4-60C95826955E}" type="parTrans" cxnId="{7BB81337-F1F8-43C4-829D-CBEC00FD2A00}">
      <dgm:prSet/>
      <dgm:spPr/>
      <dgm:t>
        <a:bodyPr/>
        <a:lstStyle/>
        <a:p>
          <a:endParaRPr lang="en-US"/>
        </a:p>
      </dgm:t>
    </dgm:pt>
    <dgm:pt modelId="{33666347-8119-46CE-8D3F-4E74014A6E46}" type="sibTrans" cxnId="{7BB81337-F1F8-43C4-829D-CBEC00FD2A00}">
      <dgm:prSet/>
      <dgm:spPr/>
      <dgm:t>
        <a:bodyPr/>
        <a:lstStyle/>
        <a:p>
          <a:endParaRPr lang="en-US"/>
        </a:p>
      </dgm:t>
    </dgm:pt>
    <dgm:pt modelId="{5834AAFD-56F7-E549-9FAA-F593F7F94D64}">
      <dgm:prSet/>
      <dgm:spPr/>
      <dgm:t>
        <a:bodyPr/>
        <a:lstStyle/>
        <a:p>
          <a:r>
            <a:rPr lang="en-US" dirty="0"/>
            <a:t>Testosterone is not a contraindication to any form of hormonal or non-hormonal contraception </a:t>
          </a:r>
        </a:p>
      </dgm:t>
    </dgm:pt>
    <dgm:pt modelId="{421143DE-6F94-654B-8640-9EBDD670819C}" type="parTrans" cxnId="{41DF782C-5388-D844-83DB-595B98362E10}">
      <dgm:prSet/>
      <dgm:spPr/>
      <dgm:t>
        <a:bodyPr/>
        <a:lstStyle/>
        <a:p>
          <a:endParaRPr lang="en-US"/>
        </a:p>
      </dgm:t>
    </dgm:pt>
    <dgm:pt modelId="{2B665EAD-C7F0-E04E-8EEE-AF64F41DADCE}" type="sibTrans" cxnId="{41DF782C-5388-D844-83DB-595B98362E10}">
      <dgm:prSet/>
      <dgm:spPr/>
      <dgm:t>
        <a:bodyPr/>
        <a:lstStyle/>
        <a:p>
          <a:endParaRPr lang="en-US"/>
        </a:p>
      </dgm:t>
    </dgm:pt>
    <dgm:pt modelId="{A4DD6E59-C0CA-E14E-BB5D-F56C907E9077}" type="pres">
      <dgm:prSet presAssocID="{460BD939-C4E9-4FDB-9125-EBA5893DBE14}" presName="linear" presStyleCnt="0">
        <dgm:presLayoutVars>
          <dgm:dir/>
          <dgm:animLvl val="lvl"/>
          <dgm:resizeHandles val="exact"/>
        </dgm:presLayoutVars>
      </dgm:prSet>
      <dgm:spPr/>
    </dgm:pt>
    <dgm:pt modelId="{EDA3E479-327F-384E-AC71-31C1D957E519}" type="pres">
      <dgm:prSet presAssocID="{BD47B93B-D0A2-4FC4-A388-63D0C43B5C97}" presName="parentLin" presStyleCnt="0"/>
      <dgm:spPr/>
    </dgm:pt>
    <dgm:pt modelId="{B5B8D1D7-723D-A143-AB06-4907384F9C70}" type="pres">
      <dgm:prSet presAssocID="{BD47B93B-D0A2-4FC4-A388-63D0C43B5C97}" presName="parentLeftMargin" presStyleLbl="node1" presStyleIdx="0" presStyleCnt="4"/>
      <dgm:spPr/>
    </dgm:pt>
    <dgm:pt modelId="{FE2E9162-1CC5-7644-B1BF-F13670806A5C}" type="pres">
      <dgm:prSet presAssocID="{BD47B93B-D0A2-4FC4-A388-63D0C43B5C97}" presName="parentText" presStyleLbl="node1" presStyleIdx="0" presStyleCnt="4">
        <dgm:presLayoutVars>
          <dgm:chMax val="0"/>
          <dgm:bulletEnabled val="1"/>
        </dgm:presLayoutVars>
      </dgm:prSet>
      <dgm:spPr/>
    </dgm:pt>
    <dgm:pt modelId="{C53D297D-B5D9-8D42-853B-B3EBF7B23782}" type="pres">
      <dgm:prSet presAssocID="{BD47B93B-D0A2-4FC4-A388-63D0C43B5C97}" presName="negativeSpace" presStyleCnt="0"/>
      <dgm:spPr/>
    </dgm:pt>
    <dgm:pt modelId="{FBBAEF7A-40E6-0348-9301-9B5F0733B0D7}" type="pres">
      <dgm:prSet presAssocID="{BD47B93B-D0A2-4FC4-A388-63D0C43B5C97}" presName="childText" presStyleLbl="conFgAcc1" presStyleIdx="0" presStyleCnt="4">
        <dgm:presLayoutVars>
          <dgm:bulletEnabled val="1"/>
        </dgm:presLayoutVars>
      </dgm:prSet>
      <dgm:spPr/>
    </dgm:pt>
    <dgm:pt modelId="{BB7FD98F-8450-E349-BD35-E46AA15B7CA7}" type="pres">
      <dgm:prSet presAssocID="{7F8821CA-4C5C-4D04-89FC-85A21487C04F}" presName="spaceBetweenRectangles" presStyleCnt="0"/>
      <dgm:spPr/>
    </dgm:pt>
    <dgm:pt modelId="{0DAE61D6-2642-3B49-A3F7-880D650ACD61}" type="pres">
      <dgm:prSet presAssocID="{7B362F2B-8358-422F-AAF9-49A9722F35EB}" presName="parentLin" presStyleCnt="0"/>
      <dgm:spPr/>
    </dgm:pt>
    <dgm:pt modelId="{E601B9ED-FBAD-9C44-A94D-461441B0B4B8}" type="pres">
      <dgm:prSet presAssocID="{7B362F2B-8358-422F-AAF9-49A9722F35EB}" presName="parentLeftMargin" presStyleLbl="node1" presStyleIdx="0" presStyleCnt="4"/>
      <dgm:spPr/>
    </dgm:pt>
    <dgm:pt modelId="{29878E13-A92F-E944-A8D5-7B6192904B37}" type="pres">
      <dgm:prSet presAssocID="{7B362F2B-8358-422F-AAF9-49A9722F35EB}" presName="parentText" presStyleLbl="node1" presStyleIdx="1" presStyleCnt="4">
        <dgm:presLayoutVars>
          <dgm:chMax val="0"/>
          <dgm:bulletEnabled val="1"/>
        </dgm:presLayoutVars>
      </dgm:prSet>
      <dgm:spPr/>
    </dgm:pt>
    <dgm:pt modelId="{B982504E-A819-7446-8D96-F6E1B5E55B93}" type="pres">
      <dgm:prSet presAssocID="{7B362F2B-8358-422F-AAF9-49A9722F35EB}" presName="negativeSpace" presStyleCnt="0"/>
      <dgm:spPr/>
    </dgm:pt>
    <dgm:pt modelId="{39AB9228-A2A8-B741-B395-2D8134AD9CC2}" type="pres">
      <dgm:prSet presAssocID="{7B362F2B-8358-422F-AAF9-49A9722F35EB}" presName="childText" presStyleLbl="conFgAcc1" presStyleIdx="1" presStyleCnt="4">
        <dgm:presLayoutVars>
          <dgm:bulletEnabled val="1"/>
        </dgm:presLayoutVars>
      </dgm:prSet>
      <dgm:spPr/>
    </dgm:pt>
    <dgm:pt modelId="{412017C0-432A-D142-98C5-CA9BD4F1A13B}" type="pres">
      <dgm:prSet presAssocID="{BE858C15-6565-4F5E-949B-42C1DCB69814}" presName="spaceBetweenRectangles" presStyleCnt="0"/>
      <dgm:spPr/>
    </dgm:pt>
    <dgm:pt modelId="{794F31EE-0159-224F-B2D1-A3E555A6957F}" type="pres">
      <dgm:prSet presAssocID="{BF4E2EEA-1BD5-4BCB-B37C-E581C594B5C2}" presName="parentLin" presStyleCnt="0"/>
      <dgm:spPr/>
    </dgm:pt>
    <dgm:pt modelId="{5CDAFBBB-19E7-224A-99BC-4CF57AEB35D4}" type="pres">
      <dgm:prSet presAssocID="{BF4E2EEA-1BD5-4BCB-B37C-E581C594B5C2}" presName="parentLeftMargin" presStyleLbl="node1" presStyleIdx="1" presStyleCnt="4"/>
      <dgm:spPr/>
    </dgm:pt>
    <dgm:pt modelId="{621DB9C6-959A-4943-A736-380989DBF3DD}" type="pres">
      <dgm:prSet presAssocID="{BF4E2EEA-1BD5-4BCB-B37C-E581C594B5C2}" presName="parentText" presStyleLbl="node1" presStyleIdx="2" presStyleCnt="4">
        <dgm:presLayoutVars>
          <dgm:chMax val="0"/>
          <dgm:bulletEnabled val="1"/>
        </dgm:presLayoutVars>
      </dgm:prSet>
      <dgm:spPr/>
    </dgm:pt>
    <dgm:pt modelId="{5114C220-B274-3744-A426-D98F5B3054EE}" type="pres">
      <dgm:prSet presAssocID="{BF4E2EEA-1BD5-4BCB-B37C-E581C594B5C2}" presName="negativeSpace" presStyleCnt="0"/>
      <dgm:spPr/>
    </dgm:pt>
    <dgm:pt modelId="{E3E7FD8D-B79C-984A-B624-50CD93E7776D}" type="pres">
      <dgm:prSet presAssocID="{BF4E2EEA-1BD5-4BCB-B37C-E581C594B5C2}" presName="childText" presStyleLbl="conFgAcc1" presStyleIdx="2" presStyleCnt="4">
        <dgm:presLayoutVars>
          <dgm:bulletEnabled val="1"/>
        </dgm:presLayoutVars>
      </dgm:prSet>
      <dgm:spPr/>
    </dgm:pt>
    <dgm:pt modelId="{9824AFB9-B46F-DF4A-A5D0-2369CECB50BB}" type="pres">
      <dgm:prSet presAssocID="{C426EBC8-00B0-47BF-B970-9E8D33455FEB}" presName="spaceBetweenRectangles" presStyleCnt="0"/>
      <dgm:spPr/>
    </dgm:pt>
    <dgm:pt modelId="{73E13B15-1BB6-DA4E-8EB9-01E24CF72E25}" type="pres">
      <dgm:prSet presAssocID="{7FDD08C6-AD6B-4871-ABF3-7D51755C7358}" presName="parentLin" presStyleCnt="0"/>
      <dgm:spPr/>
    </dgm:pt>
    <dgm:pt modelId="{038C42D1-0077-1A48-A4F0-E37EAE426C53}" type="pres">
      <dgm:prSet presAssocID="{7FDD08C6-AD6B-4871-ABF3-7D51755C7358}" presName="parentLeftMargin" presStyleLbl="node1" presStyleIdx="2" presStyleCnt="4"/>
      <dgm:spPr/>
    </dgm:pt>
    <dgm:pt modelId="{2A6757C3-3E91-F546-908F-E1DA0686850B}" type="pres">
      <dgm:prSet presAssocID="{7FDD08C6-AD6B-4871-ABF3-7D51755C7358}" presName="parentText" presStyleLbl="node1" presStyleIdx="3" presStyleCnt="4">
        <dgm:presLayoutVars>
          <dgm:chMax val="0"/>
          <dgm:bulletEnabled val="1"/>
        </dgm:presLayoutVars>
      </dgm:prSet>
      <dgm:spPr/>
    </dgm:pt>
    <dgm:pt modelId="{808F4B4D-9845-8C42-9BEF-E0F518A9916E}" type="pres">
      <dgm:prSet presAssocID="{7FDD08C6-AD6B-4871-ABF3-7D51755C7358}" presName="negativeSpace" presStyleCnt="0"/>
      <dgm:spPr/>
    </dgm:pt>
    <dgm:pt modelId="{2B190E1A-38C3-A247-AE64-69718033A095}" type="pres">
      <dgm:prSet presAssocID="{7FDD08C6-AD6B-4871-ABF3-7D51755C7358}" presName="childText" presStyleLbl="conFgAcc1" presStyleIdx="3" presStyleCnt="4">
        <dgm:presLayoutVars>
          <dgm:bulletEnabled val="1"/>
        </dgm:presLayoutVars>
      </dgm:prSet>
      <dgm:spPr/>
    </dgm:pt>
  </dgm:ptLst>
  <dgm:cxnLst>
    <dgm:cxn modelId="{251F510B-202F-144D-B5EF-F2BBC77DDC83}" type="presOf" srcId="{7B362F2B-8358-422F-AAF9-49A9722F35EB}" destId="{E601B9ED-FBAD-9C44-A94D-461441B0B4B8}" srcOrd="0" destOrd="0" presId="urn:microsoft.com/office/officeart/2005/8/layout/list1"/>
    <dgm:cxn modelId="{13769426-C8CC-184D-A594-C8515EAA4790}" type="presOf" srcId="{7FDD08C6-AD6B-4871-ABF3-7D51755C7358}" destId="{2A6757C3-3E91-F546-908F-E1DA0686850B}" srcOrd="1" destOrd="0" presId="urn:microsoft.com/office/officeart/2005/8/layout/list1"/>
    <dgm:cxn modelId="{41DF782C-5388-D844-83DB-595B98362E10}" srcId="{7FDD08C6-AD6B-4871-ABF3-7D51755C7358}" destId="{5834AAFD-56F7-E549-9FAA-F593F7F94D64}" srcOrd="1" destOrd="0" parTransId="{421143DE-6F94-654B-8640-9EBDD670819C}" sibTransId="{2B665EAD-C7F0-E04E-8EEE-AF64F41DADCE}"/>
    <dgm:cxn modelId="{8E97AE2E-FAFE-C845-AC6B-16868914A75F}" type="presOf" srcId="{A1E518AC-5B51-48FB-A0A3-C5DF29267AD3}" destId="{FBBAEF7A-40E6-0348-9301-9B5F0733B0D7}" srcOrd="0" destOrd="0" presId="urn:microsoft.com/office/officeart/2005/8/layout/list1"/>
    <dgm:cxn modelId="{7BB81337-F1F8-43C4-829D-CBEC00FD2A00}" srcId="{7FDD08C6-AD6B-4871-ABF3-7D51755C7358}" destId="{4B087AC4-03DB-4531-B79F-892F3691C0D5}" srcOrd="0" destOrd="0" parTransId="{24C1BABA-1D9E-4FEE-8DE4-60C95826955E}" sibTransId="{33666347-8119-46CE-8D3F-4E74014A6E46}"/>
    <dgm:cxn modelId="{228CA43D-5767-E04A-A22E-D05100907EC1}" type="presOf" srcId="{5834AAFD-56F7-E549-9FAA-F593F7F94D64}" destId="{2B190E1A-38C3-A247-AE64-69718033A095}" srcOrd="0" destOrd="1" presId="urn:microsoft.com/office/officeart/2005/8/layout/list1"/>
    <dgm:cxn modelId="{4C410459-FAC3-944D-B9F5-BB99A00F55A9}" type="presOf" srcId="{4B087AC4-03DB-4531-B79F-892F3691C0D5}" destId="{2B190E1A-38C3-A247-AE64-69718033A095}" srcOrd="0" destOrd="0" presId="urn:microsoft.com/office/officeart/2005/8/layout/list1"/>
    <dgm:cxn modelId="{9BBBAB67-9D88-4782-A8A4-446BE953E330}" srcId="{460BD939-C4E9-4FDB-9125-EBA5893DBE14}" destId="{BF4E2EEA-1BD5-4BCB-B37C-E581C594B5C2}" srcOrd="2" destOrd="0" parTransId="{AFE95285-DB5F-4E0E-9868-9E9FB4756F3B}" sibTransId="{C426EBC8-00B0-47BF-B970-9E8D33455FEB}"/>
    <dgm:cxn modelId="{120A7478-28A8-9045-B30A-93BE5944F599}" type="presOf" srcId="{A7A792E4-95A6-44F4-B3F3-1E4433EF200C}" destId="{FBBAEF7A-40E6-0348-9301-9B5F0733B0D7}" srcOrd="0" destOrd="1" presId="urn:microsoft.com/office/officeart/2005/8/layout/list1"/>
    <dgm:cxn modelId="{E9A74D85-742F-44AD-9BE9-FC2777235156}" srcId="{460BD939-C4E9-4FDB-9125-EBA5893DBE14}" destId="{7FDD08C6-AD6B-4871-ABF3-7D51755C7358}" srcOrd="3" destOrd="0" parTransId="{7D55BDE6-920A-4449-80EC-802B10E21EAE}" sibTransId="{151AE6D6-C6F6-4809-BFF2-9C33AF4641D1}"/>
    <dgm:cxn modelId="{22017290-319E-404F-9DAF-AA9A96B1BCA7}" srcId="{460BD939-C4E9-4FDB-9125-EBA5893DBE14}" destId="{BD47B93B-D0A2-4FC4-A388-63D0C43B5C97}" srcOrd="0" destOrd="0" parTransId="{796D31C2-2D2C-4AB2-A7D8-F11D3F337C49}" sibTransId="{7F8821CA-4C5C-4D04-89FC-85A21487C04F}"/>
    <dgm:cxn modelId="{C5DEF692-7394-4044-9D1E-838B6486FDF6}" type="presOf" srcId="{BD47B93B-D0A2-4FC4-A388-63D0C43B5C97}" destId="{B5B8D1D7-723D-A143-AB06-4907384F9C70}" srcOrd="0" destOrd="0" presId="urn:microsoft.com/office/officeart/2005/8/layout/list1"/>
    <dgm:cxn modelId="{2A818E95-C029-4B39-A964-A0F0A35EEEDC}" srcId="{BD47B93B-D0A2-4FC4-A388-63D0C43B5C97}" destId="{A7A792E4-95A6-44F4-B3F3-1E4433EF200C}" srcOrd="1" destOrd="0" parTransId="{E50AFFA0-85C8-449D-A635-4453351AD69F}" sibTransId="{FAD9A54A-1566-4354-86D8-4AB9AC807B88}"/>
    <dgm:cxn modelId="{D1C98899-76C8-5A4D-95B5-8370DF901CD6}" type="presOf" srcId="{BD47B93B-D0A2-4FC4-A388-63D0C43B5C97}" destId="{FE2E9162-1CC5-7644-B1BF-F13670806A5C}" srcOrd="1" destOrd="0" presId="urn:microsoft.com/office/officeart/2005/8/layout/list1"/>
    <dgm:cxn modelId="{512467A5-8B0D-2646-8E7E-D7AA866F2854}" type="presOf" srcId="{460BD939-C4E9-4FDB-9125-EBA5893DBE14}" destId="{A4DD6E59-C0CA-E14E-BB5D-F56C907E9077}" srcOrd="0" destOrd="0" presId="urn:microsoft.com/office/officeart/2005/8/layout/list1"/>
    <dgm:cxn modelId="{242B49AF-9D14-4C05-9DD0-4DAD9FCC2A6C}" srcId="{BD47B93B-D0A2-4FC4-A388-63D0C43B5C97}" destId="{A1E518AC-5B51-48FB-A0A3-C5DF29267AD3}" srcOrd="0" destOrd="0" parTransId="{247727B1-4ADA-44DA-B7CD-9D9A20E107DF}" sibTransId="{95506633-812C-4B27-AFE3-4E3A8DC597A9}"/>
    <dgm:cxn modelId="{A87DFCB7-2813-8346-AAFA-339658C81CD0}" type="presOf" srcId="{7B362F2B-8358-422F-AAF9-49A9722F35EB}" destId="{29878E13-A92F-E944-A8D5-7B6192904B37}" srcOrd="1" destOrd="0" presId="urn:microsoft.com/office/officeart/2005/8/layout/list1"/>
    <dgm:cxn modelId="{26A3ABBC-05C9-7847-B054-8459CA341FBA}" type="presOf" srcId="{7FDD08C6-AD6B-4871-ABF3-7D51755C7358}" destId="{038C42D1-0077-1A48-A4F0-E37EAE426C53}" srcOrd="0" destOrd="0" presId="urn:microsoft.com/office/officeart/2005/8/layout/list1"/>
    <dgm:cxn modelId="{951978D4-E01E-ED4E-A831-EE44F39CF7D4}" type="presOf" srcId="{BF4E2EEA-1BD5-4BCB-B37C-E581C594B5C2}" destId="{621DB9C6-959A-4943-A736-380989DBF3DD}" srcOrd="1" destOrd="0" presId="urn:microsoft.com/office/officeart/2005/8/layout/list1"/>
    <dgm:cxn modelId="{578FDEE1-A850-B142-B371-CCA98B0A21EC}" type="presOf" srcId="{BF4E2EEA-1BD5-4BCB-B37C-E581C594B5C2}" destId="{5CDAFBBB-19E7-224A-99BC-4CF57AEB35D4}" srcOrd="0" destOrd="0" presId="urn:microsoft.com/office/officeart/2005/8/layout/list1"/>
    <dgm:cxn modelId="{CC4AA5ED-4DC0-4BC9-B5A9-C6D783BA7A2F}" srcId="{460BD939-C4E9-4FDB-9125-EBA5893DBE14}" destId="{7B362F2B-8358-422F-AAF9-49A9722F35EB}" srcOrd="1" destOrd="0" parTransId="{3C68A151-F79B-4B83-9835-841AF5F2175A}" sibTransId="{BE858C15-6565-4F5E-949B-42C1DCB69814}"/>
    <dgm:cxn modelId="{E6CBD7B0-F006-1149-9D09-6410FE312BF1}" type="presParOf" srcId="{A4DD6E59-C0CA-E14E-BB5D-F56C907E9077}" destId="{EDA3E479-327F-384E-AC71-31C1D957E519}" srcOrd="0" destOrd="0" presId="urn:microsoft.com/office/officeart/2005/8/layout/list1"/>
    <dgm:cxn modelId="{5DE60162-0D84-D843-8238-BF49131C7A9A}" type="presParOf" srcId="{EDA3E479-327F-384E-AC71-31C1D957E519}" destId="{B5B8D1D7-723D-A143-AB06-4907384F9C70}" srcOrd="0" destOrd="0" presId="urn:microsoft.com/office/officeart/2005/8/layout/list1"/>
    <dgm:cxn modelId="{9BD994E4-61C3-1147-8CF0-91F580025F63}" type="presParOf" srcId="{EDA3E479-327F-384E-AC71-31C1D957E519}" destId="{FE2E9162-1CC5-7644-B1BF-F13670806A5C}" srcOrd="1" destOrd="0" presId="urn:microsoft.com/office/officeart/2005/8/layout/list1"/>
    <dgm:cxn modelId="{ED45DE48-EC5D-754D-B4E6-18647918C369}" type="presParOf" srcId="{A4DD6E59-C0CA-E14E-BB5D-F56C907E9077}" destId="{C53D297D-B5D9-8D42-853B-B3EBF7B23782}" srcOrd="1" destOrd="0" presId="urn:microsoft.com/office/officeart/2005/8/layout/list1"/>
    <dgm:cxn modelId="{EF696D73-DC07-F247-A99A-620AD89DF30D}" type="presParOf" srcId="{A4DD6E59-C0CA-E14E-BB5D-F56C907E9077}" destId="{FBBAEF7A-40E6-0348-9301-9B5F0733B0D7}" srcOrd="2" destOrd="0" presId="urn:microsoft.com/office/officeart/2005/8/layout/list1"/>
    <dgm:cxn modelId="{C649C4CC-B003-DA4F-B009-622E54B00B43}" type="presParOf" srcId="{A4DD6E59-C0CA-E14E-BB5D-F56C907E9077}" destId="{BB7FD98F-8450-E349-BD35-E46AA15B7CA7}" srcOrd="3" destOrd="0" presId="urn:microsoft.com/office/officeart/2005/8/layout/list1"/>
    <dgm:cxn modelId="{3358DF42-8957-D440-AB31-08A668405B47}" type="presParOf" srcId="{A4DD6E59-C0CA-E14E-BB5D-F56C907E9077}" destId="{0DAE61D6-2642-3B49-A3F7-880D650ACD61}" srcOrd="4" destOrd="0" presId="urn:microsoft.com/office/officeart/2005/8/layout/list1"/>
    <dgm:cxn modelId="{6F907811-6D0A-2845-895F-EF24BC3FC617}" type="presParOf" srcId="{0DAE61D6-2642-3B49-A3F7-880D650ACD61}" destId="{E601B9ED-FBAD-9C44-A94D-461441B0B4B8}" srcOrd="0" destOrd="0" presId="urn:microsoft.com/office/officeart/2005/8/layout/list1"/>
    <dgm:cxn modelId="{F04060A7-1A54-7444-8887-B46B09F3856D}" type="presParOf" srcId="{0DAE61D6-2642-3B49-A3F7-880D650ACD61}" destId="{29878E13-A92F-E944-A8D5-7B6192904B37}" srcOrd="1" destOrd="0" presId="urn:microsoft.com/office/officeart/2005/8/layout/list1"/>
    <dgm:cxn modelId="{199287AB-EA41-2241-A796-B7E0EE8307FA}" type="presParOf" srcId="{A4DD6E59-C0CA-E14E-BB5D-F56C907E9077}" destId="{B982504E-A819-7446-8D96-F6E1B5E55B93}" srcOrd="5" destOrd="0" presId="urn:microsoft.com/office/officeart/2005/8/layout/list1"/>
    <dgm:cxn modelId="{0EE506E3-0EC3-794E-A9D1-18C28AF8463E}" type="presParOf" srcId="{A4DD6E59-C0CA-E14E-BB5D-F56C907E9077}" destId="{39AB9228-A2A8-B741-B395-2D8134AD9CC2}" srcOrd="6" destOrd="0" presId="urn:microsoft.com/office/officeart/2005/8/layout/list1"/>
    <dgm:cxn modelId="{F6A2FB2F-FF8C-4F40-94AA-E7750D73089E}" type="presParOf" srcId="{A4DD6E59-C0CA-E14E-BB5D-F56C907E9077}" destId="{412017C0-432A-D142-98C5-CA9BD4F1A13B}" srcOrd="7" destOrd="0" presId="urn:microsoft.com/office/officeart/2005/8/layout/list1"/>
    <dgm:cxn modelId="{9D19EBBD-0942-3743-A69F-7094A49F9223}" type="presParOf" srcId="{A4DD6E59-C0CA-E14E-BB5D-F56C907E9077}" destId="{794F31EE-0159-224F-B2D1-A3E555A6957F}" srcOrd="8" destOrd="0" presId="urn:microsoft.com/office/officeart/2005/8/layout/list1"/>
    <dgm:cxn modelId="{1D3DA414-BC0C-D840-B932-F100E51B56E8}" type="presParOf" srcId="{794F31EE-0159-224F-B2D1-A3E555A6957F}" destId="{5CDAFBBB-19E7-224A-99BC-4CF57AEB35D4}" srcOrd="0" destOrd="0" presId="urn:microsoft.com/office/officeart/2005/8/layout/list1"/>
    <dgm:cxn modelId="{73090F1D-FEB1-A74F-B5C4-C859B99FAD8A}" type="presParOf" srcId="{794F31EE-0159-224F-B2D1-A3E555A6957F}" destId="{621DB9C6-959A-4943-A736-380989DBF3DD}" srcOrd="1" destOrd="0" presId="urn:microsoft.com/office/officeart/2005/8/layout/list1"/>
    <dgm:cxn modelId="{8F880F05-1AF8-4F48-A344-0FB3376A4CF5}" type="presParOf" srcId="{A4DD6E59-C0CA-E14E-BB5D-F56C907E9077}" destId="{5114C220-B274-3744-A426-D98F5B3054EE}" srcOrd="9" destOrd="0" presId="urn:microsoft.com/office/officeart/2005/8/layout/list1"/>
    <dgm:cxn modelId="{4707DA27-389C-1E46-9409-6C071964A484}" type="presParOf" srcId="{A4DD6E59-C0CA-E14E-BB5D-F56C907E9077}" destId="{E3E7FD8D-B79C-984A-B624-50CD93E7776D}" srcOrd="10" destOrd="0" presId="urn:microsoft.com/office/officeart/2005/8/layout/list1"/>
    <dgm:cxn modelId="{EEBA781D-CBBA-E64E-B3B4-1B6D9E741531}" type="presParOf" srcId="{A4DD6E59-C0CA-E14E-BB5D-F56C907E9077}" destId="{9824AFB9-B46F-DF4A-A5D0-2369CECB50BB}" srcOrd="11" destOrd="0" presId="urn:microsoft.com/office/officeart/2005/8/layout/list1"/>
    <dgm:cxn modelId="{7AFB8998-F054-DB42-8ADD-A238BE3B7934}" type="presParOf" srcId="{A4DD6E59-C0CA-E14E-BB5D-F56C907E9077}" destId="{73E13B15-1BB6-DA4E-8EB9-01E24CF72E25}" srcOrd="12" destOrd="0" presId="urn:microsoft.com/office/officeart/2005/8/layout/list1"/>
    <dgm:cxn modelId="{4BC99B60-3DE6-B445-AF4F-475ED35D8AD6}" type="presParOf" srcId="{73E13B15-1BB6-DA4E-8EB9-01E24CF72E25}" destId="{038C42D1-0077-1A48-A4F0-E37EAE426C53}" srcOrd="0" destOrd="0" presId="urn:microsoft.com/office/officeart/2005/8/layout/list1"/>
    <dgm:cxn modelId="{A901B9C5-12B5-DB40-9275-F4AF4D96C775}" type="presParOf" srcId="{73E13B15-1BB6-DA4E-8EB9-01E24CF72E25}" destId="{2A6757C3-3E91-F546-908F-E1DA0686850B}" srcOrd="1" destOrd="0" presId="urn:microsoft.com/office/officeart/2005/8/layout/list1"/>
    <dgm:cxn modelId="{B857CBB0-8032-2247-ABF7-DDF4D56385E7}" type="presParOf" srcId="{A4DD6E59-C0CA-E14E-BB5D-F56C907E9077}" destId="{808F4B4D-9845-8C42-9BEF-E0F518A9916E}" srcOrd="13" destOrd="0" presId="urn:microsoft.com/office/officeart/2005/8/layout/list1"/>
    <dgm:cxn modelId="{0E7A983E-B75C-964A-B3B9-8B5522034C53}" type="presParOf" srcId="{A4DD6E59-C0CA-E14E-BB5D-F56C907E9077}" destId="{2B190E1A-38C3-A247-AE64-69718033A095}"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98E71DA-4451-4B60-AD67-7FE6564D6EEC}"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ECF05A5-D3C9-4DB7-A32A-F3DB93BB317F}">
      <dgm:prSet/>
      <dgm:spPr/>
      <dgm:t>
        <a:bodyPr/>
        <a:lstStyle/>
        <a:p>
          <a:r>
            <a:rPr lang="en-US"/>
            <a:t>Testosterone is not contraception</a:t>
          </a:r>
        </a:p>
      </dgm:t>
    </dgm:pt>
    <dgm:pt modelId="{8498924D-D23C-4A27-A547-B31A8CC755DF}" type="parTrans" cxnId="{56384103-1D2E-4B58-A801-7B0C7222D251}">
      <dgm:prSet/>
      <dgm:spPr/>
      <dgm:t>
        <a:bodyPr/>
        <a:lstStyle/>
        <a:p>
          <a:endParaRPr lang="en-US"/>
        </a:p>
      </dgm:t>
    </dgm:pt>
    <dgm:pt modelId="{32752A30-CD42-4418-AD70-047E05F37FFB}" type="sibTrans" cxnId="{56384103-1D2E-4B58-A801-7B0C7222D251}">
      <dgm:prSet/>
      <dgm:spPr/>
      <dgm:t>
        <a:bodyPr/>
        <a:lstStyle/>
        <a:p>
          <a:endParaRPr lang="en-US"/>
        </a:p>
      </dgm:t>
    </dgm:pt>
    <dgm:pt modelId="{AA123947-1E39-4C52-AF02-77EECCE48A41}">
      <dgm:prSet/>
      <dgm:spPr/>
      <dgm:t>
        <a:bodyPr/>
        <a:lstStyle/>
        <a:p>
          <a:r>
            <a:rPr lang="en-US" dirty="0"/>
            <a:t>Cross-sectional survey of 41 transgender men who had been pregnant: </a:t>
          </a:r>
        </a:p>
      </dgm:t>
    </dgm:pt>
    <dgm:pt modelId="{FD0D576F-CA49-4DE4-9FD3-C5CCD2E0AA81}" type="parTrans" cxnId="{0CE6BCBE-1A4A-48C4-AC67-B5548F7790F2}">
      <dgm:prSet/>
      <dgm:spPr/>
      <dgm:t>
        <a:bodyPr/>
        <a:lstStyle/>
        <a:p>
          <a:endParaRPr lang="en-US"/>
        </a:p>
      </dgm:t>
    </dgm:pt>
    <dgm:pt modelId="{6C28A7CD-86D7-47FB-8329-25C760BDDC2A}" type="sibTrans" cxnId="{0CE6BCBE-1A4A-48C4-AC67-B5548F7790F2}">
      <dgm:prSet/>
      <dgm:spPr/>
      <dgm:t>
        <a:bodyPr/>
        <a:lstStyle/>
        <a:p>
          <a:endParaRPr lang="en-US"/>
        </a:p>
      </dgm:t>
    </dgm:pt>
    <dgm:pt modelId="{58FCFBAF-FD2F-4EAF-AC56-73346D7313F5}">
      <dgm:prSet/>
      <dgm:spPr/>
      <dgm:t>
        <a:bodyPr/>
        <a:lstStyle/>
        <a:p>
          <a:r>
            <a:rPr lang="en-US"/>
            <a:t>25 (61%) of transgender men reported using testosterone before pregnancy </a:t>
          </a:r>
        </a:p>
      </dgm:t>
    </dgm:pt>
    <dgm:pt modelId="{CBD35F7B-572C-4AE5-AC32-0836FD466F28}" type="parTrans" cxnId="{651AB3DD-635B-4FAC-9450-3C9C1CB1F6CC}">
      <dgm:prSet/>
      <dgm:spPr/>
      <dgm:t>
        <a:bodyPr/>
        <a:lstStyle/>
        <a:p>
          <a:endParaRPr lang="en-US"/>
        </a:p>
      </dgm:t>
    </dgm:pt>
    <dgm:pt modelId="{3A52CA5B-9A93-49C1-AD25-27EB17D1F5A6}" type="sibTrans" cxnId="{651AB3DD-635B-4FAC-9450-3C9C1CB1F6CC}">
      <dgm:prSet/>
      <dgm:spPr/>
      <dgm:t>
        <a:bodyPr/>
        <a:lstStyle/>
        <a:p>
          <a:endParaRPr lang="en-US"/>
        </a:p>
      </dgm:t>
    </dgm:pt>
    <dgm:pt modelId="{34A5390D-B4B4-4702-AC6C-7B5ACEACD2C8}">
      <dgm:prSet/>
      <dgm:spPr/>
      <dgm:t>
        <a:bodyPr/>
        <a:lstStyle/>
        <a:p>
          <a:r>
            <a:rPr lang="en-US"/>
            <a:t>5 of these 25 participants (20%) conceived while still amenorrheic from testosterone use</a:t>
          </a:r>
        </a:p>
      </dgm:t>
    </dgm:pt>
    <dgm:pt modelId="{4EBE9794-DA73-4887-B3AE-993F69F56776}" type="parTrans" cxnId="{E2D17F9A-B6C9-4DC4-B9C4-C0479A5D7E42}">
      <dgm:prSet/>
      <dgm:spPr/>
      <dgm:t>
        <a:bodyPr/>
        <a:lstStyle/>
        <a:p>
          <a:endParaRPr lang="en-US"/>
        </a:p>
      </dgm:t>
    </dgm:pt>
    <dgm:pt modelId="{CEB164E7-C5D0-49D3-B60E-BEEB1158D0B7}" type="sibTrans" cxnId="{E2D17F9A-B6C9-4DC4-B9C4-C0479A5D7E42}">
      <dgm:prSet/>
      <dgm:spPr/>
      <dgm:t>
        <a:bodyPr/>
        <a:lstStyle/>
        <a:p>
          <a:endParaRPr lang="en-US"/>
        </a:p>
      </dgm:t>
    </dgm:pt>
    <dgm:pt modelId="{C747A336-AF57-4AA0-99FB-138665E4F83A}">
      <dgm:prSet/>
      <dgm:spPr/>
      <dgm:t>
        <a:bodyPr/>
        <a:lstStyle/>
        <a:p>
          <a:r>
            <a:rPr lang="en-US"/>
            <a:t>A third of pregnancies were unplanned </a:t>
          </a:r>
        </a:p>
      </dgm:t>
    </dgm:pt>
    <dgm:pt modelId="{EDE3E86B-1147-48FC-93FE-9BBC1F6B6489}" type="parTrans" cxnId="{5BA5BF0C-D1F7-4336-BD2D-657B10779778}">
      <dgm:prSet/>
      <dgm:spPr/>
      <dgm:t>
        <a:bodyPr/>
        <a:lstStyle/>
        <a:p>
          <a:endParaRPr lang="en-US"/>
        </a:p>
      </dgm:t>
    </dgm:pt>
    <dgm:pt modelId="{3FF00ACC-3F32-41A6-BCF1-210D89EC225C}" type="sibTrans" cxnId="{5BA5BF0C-D1F7-4336-BD2D-657B10779778}">
      <dgm:prSet/>
      <dgm:spPr/>
      <dgm:t>
        <a:bodyPr/>
        <a:lstStyle/>
        <a:p>
          <a:endParaRPr lang="en-US"/>
        </a:p>
      </dgm:t>
    </dgm:pt>
    <dgm:pt modelId="{F13FBD0D-2634-CD4C-8886-99E98E8496C3}" type="pres">
      <dgm:prSet presAssocID="{498E71DA-4451-4B60-AD67-7FE6564D6EEC}" presName="linear" presStyleCnt="0">
        <dgm:presLayoutVars>
          <dgm:dir/>
          <dgm:animLvl val="lvl"/>
          <dgm:resizeHandles val="exact"/>
        </dgm:presLayoutVars>
      </dgm:prSet>
      <dgm:spPr/>
    </dgm:pt>
    <dgm:pt modelId="{BFE76709-8DB1-0E49-9AE6-37B988A8511E}" type="pres">
      <dgm:prSet presAssocID="{4ECF05A5-D3C9-4DB7-A32A-F3DB93BB317F}" presName="parentLin" presStyleCnt="0"/>
      <dgm:spPr/>
    </dgm:pt>
    <dgm:pt modelId="{ED3F252C-8E8E-3B4D-B4FD-93EC06AB75E0}" type="pres">
      <dgm:prSet presAssocID="{4ECF05A5-D3C9-4DB7-A32A-F3DB93BB317F}" presName="parentLeftMargin" presStyleLbl="node1" presStyleIdx="0" presStyleCnt="2"/>
      <dgm:spPr/>
    </dgm:pt>
    <dgm:pt modelId="{60A83B6C-942B-FE4C-8B19-A19762278EE2}" type="pres">
      <dgm:prSet presAssocID="{4ECF05A5-D3C9-4DB7-A32A-F3DB93BB317F}" presName="parentText" presStyleLbl="node1" presStyleIdx="0" presStyleCnt="2">
        <dgm:presLayoutVars>
          <dgm:chMax val="0"/>
          <dgm:bulletEnabled val="1"/>
        </dgm:presLayoutVars>
      </dgm:prSet>
      <dgm:spPr/>
    </dgm:pt>
    <dgm:pt modelId="{E8655548-35AA-C64E-9EAD-6F095A59E7E2}" type="pres">
      <dgm:prSet presAssocID="{4ECF05A5-D3C9-4DB7-A32A-F3DB93BB317F}" presName="negativeSpace" presStyleCnt="0"/>
      <dgm:spPr/>
    </dgm:pt>
    <dgm:pt modelId="{33B1C693-1D2B-994E-8C8E-8A6AB0333DA0}" type="pres">
      <dgm:prSet presAssocID="{4ECF05A5-D3C9-4DB7-A32A-F3DB93BB317F}" presName="childText" presStyleLbl="conFgAcc1" presStyleIdx="0" presStyleCnt="2">
        <dgm:presLayoutVars>
          <dgm:bulletEnabled val="1"/>
        </dgm:presLayoutVars>
      </dgm:prSet>
      <dgm:spPr/>
    </dgm:pt>
    <dgm:pt modelId="{C3789D7E-1CD5-624B-A318-3D113A075E2D}" type="pres">
      <dgm:prSet presAssocID="{32752A30-CD42-4418-AD70-047E05F37FFB}" presName="spaceBetweenRectangles" presStyleCnt="0"/>
      <dgm:spPr/>
    </dgm:pt>
    <dgm:pt modelId="{BDC0D69C-EFED-0349-994A-CB7F6C3657B9}" type="pres">
      <dgm:prSet presAssocID="{AA123947-1E39-4C52-AF02-77EECCE48A41}" presName="parentLin" presStyleCnt="0"/>
      <dgm:spPr/>
    </dgm:pt>
    <dgm:pt modelId="{2160F6FA-711B-804E-99E2-850CB6FD4F73}" type="pres">
      <dgm:prSet presAssocID="{AA123947-1E39-4C52-AF02-77EECCE48A41}" presName="parentLeftMargin" presStyleLbl="node1" presStyleIdx="0" presStyleCnt="2"/>
      <dgm:spPr/>
    </dgm:pt>
    <dgm:pt modelId="{974B3C9D-8807-3C40-964C-B9841A0BFBAA}" type="pres">
      <dgm:prSet presAssocID="{AA123947-1E39-4C52-AF02-77EECCE48A41}" presName="parentText" presStyleLbl="node1" presStyleIdx="1" presStyleCnt="2">
        <dgm:presLayoutVars>
          <dgm:chMax val="0"/>
          <dgm:bulletEnabled val="1"/>
        </dgm:presLayoutVars>
      </dgm:prSet>
      <dgm:spPr/>
    </dgm:pt>
    <dgm:pt modelId="{CB5F8433-8331-BE43-B1A0-EF0B3A100280}" type="pres">
      <dgm:prSet presAssocID="{AA123947-1E39-4C52-AF02-77EECCE48A41}" presName="negativeSpace" presStyleCnt="0"/>
      <dgm:spPr/>
    </dgm:pt>
    <dgm:pt modelId="{E91E4D46-416D-C849-BC6F-A96BCAA43947}" type="pres">
      <dgm:prSet presAssocID="{AA123947-1E39-4C52-AF02-77EECCE48A41}" presName="childText" presStyleLbl="conFgAcc1" presStyleIdx="1" presStyleCnt="2">
        <dgm:presLayoutVars>
          <dgm:bulletEnabled val="1"/>
        </dgm:presLayoutVars>
      </dgm:prSet>
      <dgm:spPr/>
    </dgm:pt>
  </dgm:ptLst>
  <dgm:cxnLst>
    <dgm:cxn modelId="{7611C800-6CB5-8F4A-A600-F19515178AEA}" type="presOf" srcId="{4ECF05A5-D3C9-4DB7-A32A-F3DB93BB317F}" destId="{60A83B6C-942B-FE4C-8B19-A19762278EE2}" srcOrd="1" destOrd="0" presId="urn:microsoft.com/office/officeart/2005/8/layout/list1"/>
    <dgm:cxn modelId="{56384103-1D2E-4B58-A801-7B0C7222D251}" srcId="{498E71DA-4451-4B60-AD67-7FE6564D6EEC}" destId="{4ECF05A5-D3C9-4DB7-A32A-F3DB93BB317F}" srcOrd="0" destOrd="0" parTransId="{8498924D-D23C-4A27-A547-B31A8CC755DF}" sibTransId="{32752A30-CD42-4418-AD70-047E05F37FFB}"/>
    <dgm:cxn modelId="{5BA5BF0C-D1F7-4336-BD2D-657B10779778}" srcId="{AA123947-1E39-4C52-AF02-77EECCE48A41}" destId="{C747A336-AF57-4AA0-99FB-138665E4F83A}" srcOrd="2" destOrd="0" parTransId="{EDE3E86B-1147-48FC-93FE-9BBC1F6B6489}" sibTransId="{3FF00ACC-3F32-41A6-BCF1-210D89EC225C}"/>
    <dgm:cxn modelId="{89012A12-E9D1-124E-AC2D-AF2B990107CF}" type="presOf" srcId="{498E71DA-4451-4B60-AD67-7FE6564D6EEC}" destId="{F13FBD0D-2634-CD4C-8886-99E98E8496C3}" srcOrd="0" destOrd="0" presId="urn:microsoft.com/office/officeart/2005/8/layout/list1"/>
    <dgm:cxn modelId="{976BC423-B759-D94F-BA72-68C727823EB5}" type="presOf" srcId="{AA123947-1E39-4C52-AF02-77EECCE48A41}" destId="{2160F6FA-711B-804E-99E2-850CB6FD4F73}" srcOrd="0" destOrd="0" presId="urn:microsoft.com/office/officeart/2005/8/layout/list1"/>
    <dgm:cxn modelId="{C249E125-3604-E246-B5DB-CA29923A5474}" type="presOf" srcId="{AA123947-1E39-4C52-AF02-77EECCE48A41}" destId="{974B3C9D-8807-3C40-964C-B9841A0BFBAA}" srcOrd="1" destOrd="0" presId="urn:microsoft.com/office/officeart/2005/8/layout/list1"/>
    <dgm:cxn modelId="{D2BB826E-65D6-F24F-9DC1-A2CF8C88F19F}" type="presOf" srcId="{58FCFBAF-FD2F-4EAF-AC56-73346D7313F5}" destId="{E91E4D46-416D-C849-BC6F-A96BCAA43947}" srcOrd="0" destOrd="0" presId="urn:microsoft.com/office/officeart/2005/8/layout/list1"/>
    <dgm:cxn modelId="{709ED47C-6F87-FA49-8977-9B4E1B2628FB}" type="presOf" srcId="{34A5390D-B4B4-4702-AC6C-7B5ACEACD2C8}" destId="{E91E4D46-416D-C849-BC6F-A96BCAA43947}" srcOrd="0" destOrd="1" presId="urn:microsoft.com/office/officeart/2005/8/layout/list1"/>
    <dgm:cxn modelId="{E2D17F9A-B6C9-4DC4-B9C4-C0479A5D7E42}" srcId="{AA123947-1E39-4C52-AF02-77EECCE48A41}" destId="{34A5390D-B4B4-4702-AC6C-7B5ACEACD2C8}" srcOrd="1" destOrd="0" parTransId="{4EBE9794-DA73-4887-B3AE-993F69F56776}" sibTransId="{CEB164E7-C5D0-49D3-B60E-BEEB1158D0B7}"/>
    <dgm:cxn modelId="{0CE6BCBE-1A4A-48C4-AC67-B5548F7790F2}" srcId="{498E71DA-4451-4B60-AD67-7FE6564D6EEC}" destId="{AA123947-1E39-4C52-AF02-77EECCE48A41}" srcOrd="1" destOrd="0" parTransId="{FD0D576F-CA49-4DE4-9FD3-C5CCD2E0AA81}" sibTransId="{6C28A7CD-86D7-47FB-8329-25C760BDDC2A}"/>
    <dgm:cxn modelId="{B54CE6C8-BE32-ED48-A7BF-368C20943BA3}" type="presOf" srcId="{4ECF05A5-D3C9-4DB7-A32A-F3DB93BB317F}" destId="{ED3F252C-8E8E-3B4D-B4FD-93EC06AB75E0}" srcOrd="0" destOrd="0" presId="urn:microsoft.com/office/officeart/2005/8/layout/list1"/>
    <dgm:cxn modelId="{38328ED8-F184-C74E-A35C-A6DA8CEAC0FD}" type="presOf" srcId="{C747A336-AF57-4AA0-99FB-138665E4F83A}" destId="{E91E4D46-416D-C849-BC6F-A96BCAA43947}" srcOrd="0" destOrd="2" presId="urn:microsoft.com/office/officeart/2005/8/layout/list1"/>
    <dgm:cxn modelId="{651AB3DD-635B-4FAC-9450-3C9C1CB1F6CC}" srcId="{AA123947-1E39-4C52-AF02-77EECCE48A41}" destId="{58FCFBAF-FD2F-4EAF-AC56-73346D7313F5}" srcOrd="0" destOrd="0" parTransId="{CBD35F7B-572C-4AE5-AC32-0836FD466F28}" sibTransId="{3A52CA5B-9A93-49C1-AD25-27EB17D1F5A6}"/>
    <dgm:cxn modelId="{CA293172-F1FD-0A4B-B29F-F2E930423D2A}" type="presParOf" srcId="{F13FBD0D-2634-CD4C-8886-99E98E8496C3}" destId="{BFE76709-8DB1-0E49-9AE6-37B988A8511E}" srcOrd="0" destOrd="0" presId="urn:microsoft.com/office/officeart/2005/8/layout/list1"/>
    <dgm:cxn modelId="{F481F5F6-9BC2-5743-A331-7BA9D8B9E88A}" type="presParOf" srcId="{BFE76709-8DB1-0E49-9AE6-37B988A8511E}" destId="{ED3F252C-8E8E-3B4D-B4FD-93EC06AB75E0}" srcOrd="0" destOrd="0" presId="urn:microsoft.com/office/officeart/2005/8/layout/list1"/>
    <dgm:cxn modelId="{4B0D4D7F-0BE3-C74F-B95F-AB12E71EB5BE}" type="presParOf" srcId="{BFE76709-8DB1-0E49-9AE6-37B988A8511E}" destId="{60A83B6C-942B-FE4C-8B19-A19762278EE2}" srcOrd="1" destOrd="0" presId="urn:microsoft.com/office/officeart/2005/8/layout/list1"/>
    <dgm:cxn modelId="{0CDF82E8-0978-5D44-B742-EDB851501D69}" type="presParOf" srcId="{F13FBD0D-2634-CD4C-8886-99E98E8496C3}" destId="{E8655548-35AA-C64E-9EAD-6F095A59E7E2}" srcOrd="1" destOrd="0" presId="urn:microsoft.com/office/officeart/2005/8/layout/list1"/>
    <dgm:cxn modelId="{BB254DBE-3FA9-324D-84B1-0DB01C756637}" type="presParOf" srcId="{F13FBD0D-2634-CD4C-8886-99E98E8496C3}" destId="{33B1C693-1D2B-994E-8C8E-8A6AB0333DA0}" srcOrd="2" destOrd="0" presId="urn:microsoft.com/office/officeart/2005/8/layout/list1"/>
    <dgm:cxn modelId="{0EFE134C-FAE5-4246-A819-581D5E95677F}" type="presParOf" srcId="{F13FBD0D-2634-CD4C-8886-99E98E8496C3}" destId="{C3789D7E-1CD5-624B-A318-3D113A075E2D}" srcOrd="3" destOrd="0" presId="urn:microsoft.com/office/officeart/2005/8/layout/list1"/>
    <dgm:cxn modelId="{619AC72C-CCED-104F-80E6-EB92A5D8719F}" type="presParOf" srcId="{F13FBD0D-2634-CD4C-8886-99E98E8496C3}" destId="{BDC0D69C-EFED-0349-994A-CB7F6C3657B9}" srcOrd="4" destOrd="0" presId="urn:microsoft.com/office/officeart/2005/8/layout/list1"/>
    <dgm:cxn modelId="{B0601F85-F7CE-BD4E-9B01-E41DE355FF59}" type="presParOf" srcId="{BDC0D69C-EFED-0349-994A-CB7F6C3657B9}" destId="{2160F6FA-711B-804E-99E2-850CB6FD4F73}" srcOrd="0" destOrd="0" presId="urn:microsoft.com/office/officeart/2005/8/layout/list1"/>
    <dgm:cxn modelId="{36B55705-A3BF-0C45-BD25-D255F2A9E7BD}" type="presParOf" srcId="{BDC0D69C-EFED-0349-994A-CB7F6C3657B9}" destId="{974B3C9D-8807-3C40-964C-B9841A0BFBAA}" srcOrd="1" destOrd="0" presId="urn:microsoft.com/office/officeart/2005/8/layout/list1"/>
    <dgm:cxn modelId="{35DEDF78-DCBD-BE49-9AE8-1216814078D8}" type="presParOf" srcId="{F13FBD0D-2634-CD4C-8886-99E98E8496C3}" destId="{CB5F8433-8331-BE43-B1A0-EF0B3A100280}" srcOrd="5" destOrd="0" presId="urn:microsoft.com/office/officeart/2005/8/layout/list1"/>
    <dgm:cxn modelId="{86ACF0F4-5B3D-294E-837B-28818CB4CF4F}" type="presParOf" srcId="{F13FBD0D-2634-CD4C-8886-99E98E8496C3}" destId="{E91E4D46-416D-C849-BC6F-A96BCAA4394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53E7EA-2E2D-4158-9F85-3F638CA7CFD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A11EE16D-EA77-463C-82B4-FC6902E6C206}">
      <dgm:prSet/>
      <dgm:spPr/>
      <dgm:t>
        <a:bodyPr/>
        <a:lstStyle/>
        <a:p>
          <a:pPr algn="ctr"/>
          <a:r>
            <a:rPr lang="en-US" dirty="0"/>
            <a:t>Comprehensive and confidential pregnancy potential and sexual behavioral history (must know genders and bodies of partner(s) as well as specific behaviors)</a:t>
          </a:r>
        </a:p>
      </dgm:t>
    </dgm:pt>
    <dgm:pt modelId="{0673737D-0E47-4AF9-A966-A889073C9F72}" type="parTrans" cxnId="{EEBE5230-ED68-4074-B3B0-3FB464EDD0F8}">
      <dgm:prSet/>
      <dgm:spPr/>
      <dgm:t>
        <a:bodyPr/>
        <a:lstStyle/>
        <a:p>
          <a:pPr algn="ctr"/>
          <a:endParaRPr lang="en-US"/>
        </a:p>
      </dgm:t>
    </dgm:pt>
    <dgm:pt modelId="{8026F6DA-DDB8-4A4F-9AF9-2289E21FD1B3}" type="sibTrans" cxnId="{EEBE5230-ED68-4074-B3B0-3FB464EDD0F8}">
      <dgm:prSet/>
      <dgm:spPr/>
      <dgm:t>
        <a:bodyPr/>
        <a:lstStyle/>
        <a:p>
          <a:pPr algn="ctr"/>
          <a:endParaRPr lang="en-US"/>
        </a:p>
      </dgm:t>
    </dgm:pt>
    <dgm:pt modelId="{C75CBD44-5318-4627-8F74-F4351D35CEC5}">
      <dgm:prSet/>
      <dgm:spPr/>
      <dgm:t>
        <a:bodyPr/>
        <a:lstStyle/>
        <a:p>
          <a:pPr algn="ctr"/>
          <a:r>
            <a:rPr lang="en-US"/>
            <a:t>E.g. Receptive penile-vaginal intercourse with an individual who produces sperm </a:t>
          </a:r>
        </a:p>
      </dgm:t>
    </dgm:pt>
    <dgm:pt modelId="{FCD47794-5890-445F-8CE3-FE64749CD933}" type="parTrans" cxnId="{37B86692-3F24-4829-A17B-CEE1F7CAF9FA}">
      <dgm:prSet/>
      <dgm:spPr/>
      <dgm:t>
        <a:bodyPr/>
        <a:lstStyle/>
        <a:p>
          <a:pPr algn="ctr"/>
          <a:endParaRPr lang="en-US"/>
        </a:p>
      </dgm:t>
    </dgm:pt>
    <dgm:pt modelId="{9217C8E8-5139-4679-A1F9-DBCECC19AF4F}" type="sibTrans" cxnId="{37B86692-3F24-4829-A17B-CEE1F7CAF9FA}">
      <dgm:prSet/>
      <dgm:spPr/>
      <dgm:t>
        <a:bodyPr/>
        <a:lstStyle/>
        <a:p>
          <a:pPr algn="ctr"/>
          <a:endParaRPr lang="en-US"/>
        </a:p>
      </dgm:t>
    </dgm:pt>
    <dgm:pt modelId="{838DC3F4-6477-4347-8FBE-4C23D640FD01}">
      <dgm:prSet/>
      <dgm:spPr/>
      <dgm:t>
        <a:bodyPr/>
        <a:lstStyle/>
        <a:p>
          <a:pPr algn="ctr"/>
          <a:r>
            <a:rPr lang="en-US" dirty="0" err="1"/>
            <a:t>iPLEDGE</a:t>
          </a:r>
          <a:r>
            <a:rPr lang="en-US" dirty="0"/>
            <a:t> no longer conflates gender identity with pregnancy potential </a:t>
          </a:r>
        </a:p>
      </dgm:t>
    </dgm:pt>
    <dgm:pt modelId="{66B496F7-FDC8-47E3-9922-B6BC292D0935}" type="parTrans" cxnId="{6FDD6515-7FE5-4288-A3C5-49A81532EA64}">
      <dgm:prSet/>
      <dgm:spPr/>
      <dgm:t>
        <a:bodyPr/>
        <a:lstStyle/>
        <a:p>
          <a:pPr algn="ctr"/>
          <a:endParaRPr lang="en-US"/>
        </a:p>
      </dgm:t>
    </dgm:pt>
    <dgm:pt modelId="{E1C91FF0-E98B-4F9A-92F3-83520739AEEF}" type="sibTrans" cxnId="{6FDD6515-7FE5-4288-A3C5-49A81532EA64}">
      <dgm:prSet/>
      <dgm:spPr/>
      <dgm:t>
        <a:bodyPr/>
        <a:lstStyle/>
        <a:p>
          <a:pPr algn="ctr"/>
          <a:endParaRPr lang="en-US"/>
        </a:p>
      </dgm:t>
    </dgm:pt>
    <dgm:pt modelId="{1C778E17-8F27-4FBD-B263-A95A8A2F117B}">
      <dgm:prSet/>
      <dgm:spPr/>
      <dgm:t>
        <a:bodyPr/>
        <a:lstStyle/>
        <a:p>
          <a:pPr algn="ctr"/>
          <a:r>
            <a:rPr lang="en-US" dirty="0"/>
            <a:t>Acknowledge and discuss mental health intersections </a:t>
          </a:r>
        </a:p>
      </dgm:t>
    </dgm:pt>
    <dgm:pt modelId="{15D2C8CC-9BE6-448E-90C4-592F0DB0190A}" type="parTrans" cxnId="{C50BDB0D-5C50-4160-B56E-55DD32F8D402}">
      <dgm:prSet/>
      <dgm:spPr/>
      <dgm:t>
        <a:bodyPr/>
        <a:lstStyle/>
        <a:p>
          <a:pPr algn="ctr"/>
          <a:endParaRPr lang="en-US"/>
        </a:p>
      </dgm:t>
    </dgm:pt>
    <dgm:pt modelId="{DD7025EE-87CD-4FD8-B3A1-2EBA61B53846}" type="sibTrans" cxnId="{C50BDB0D-5C50-4160-B56E-55DD32F8D402}">
      <dgm:prSet/>
      <dgm:spPr/>
      <dgm:t>
        <a:bodyPr/>
        <a:lstStyle/>
        <a:p>
          <a:pPr algn="ctr"/>
          <a:endParaRPr lang="en-US"/>
        </a:p>
      </dgm:t>
    </dgm:pt>
    <dgm:pt modelId="{746EA590-C290-4249-A394-A1DF699395FF}">
      <dgm:prSet/>
      <dgm:spPr/>
      <dgm:t>
        <a:bodyPr/>
        <a:lstStyle/>
        <a:p>
          <a:pPr algn="ctr"/>
          <a:r>
            <a:rPr lang="en-US"/>
            <a:t>Discuss any planning for invasive affirmation procedures </a:t>
          </a:r>
        </a:p>
      </dgm:t>
    </dgm:pt>
    <dgm:pt modelId="{0B480449-D7F8-4EA6-A1EE-9D4709731DC0}" type="parTrans" cxnId="{AC38EDDD-5818-4081-9AD8-42882BE5E88F}">
      <dgm:prSet/>
      <dgm:spPr/>
      <dgm:t>
        <a:bodyPr/>
        <a:lstStyle/>
        <a:p>
          <a:pPr algn="ctr"/>
          <a:endParaRPr lang="en-US"/>
        </a:p>
      </dgm:t>
    </dgm:pt>
    <dgm:pt modelId="{0B2E6C34-5722-450E-A7F9-54197B7EA49B}" type="sibTrans" cxnId="{AC38EDDD-5818-4081-9AD8-42882BE5E88F}">
      <dgm:prSet/>
      <dgm:spPr/>
      <dgm:t>
        <a:bodyPr/>
        <a:lstStyle/>
        <a:p>
          <a:pPr algn="ctr"/>
          <a:endParaRPr lang="en-US"/>
        </a:p>
      </dgm:t>
    </dgm:pt>
    <dgm:pt modelId="{EC648174-9108-45A9-AB7C-02769E04BF12}">
      <dgm:prSet/>
      <dgm:spPr/>
      <dgm:t>
        <a:bodyPr/>
        <a:lstStyle/>
        <a:p>
          <a:pPr algn="ctr"/>
          <a:r>
            <a:rPr lang="en-US" dirty="0"/>
            <a:t>Mastectomy may be offered during adolescence (though very uncommon)</a:t>
          </a:r>
        </a:p>
      </dgm:t>
    </dgm:pt>
    <dgm:pt modelId="{A5064677-4E0D-456F-8AC6-9C1C987BA712}" type="parTrans" cxnId="{26D6944D-BF42-4B82-A7A2-EBEDCB4C85F9}">
      <dgm:prSet/>
      <dgm:spPr/>
      <dgm:t>
        <a:bodyPr/>
        <a:lstStyle/>
        <a:p>
          <a:pPr algn="ctr"/>
          <a:endParaRPr lang="en-US"/>
        </a:p>
      </dgm:t>
    </dgm:pt>
    <dgm:pt modelId="{7D7763DA-F27D-40AD-B5FE-C6E213C6BD63}" type="sibTrans" cxnId="{26D6944D-BF42-4B82-A7A2-EBEDCB4C85F9}">
      <dgm:prSet/>
      <dgm:spPr/>
      <dgm:t>
        <a:bodyPr/>
        <a:lstStyle/>
        <a:p>
          <a:pPr algn="ctr"/>
          <a:endParaRPr lang="en-US"/>
        </a:p>
      </dgm:t>
    </dgm:pt>
    <dgm:pt modelId="{48C24412-8426-4814-9CAF-1660B59D51F1}">
      <dgm:prSet/>
      <dgm:spPr/>
      <dgm:t>
        <a:bodyPr/>
        <a:lstStyle/>
        <a:p>
          <a:pPr algn="ctr"/>
          <a:r>
            <a:rPr lang="en-US" dirty="0"/>
            <a:t>No change to existing consensus standards for laboratory monitoring </a:t>
          </a:r>
        </a:p>
      </dgm:t>
    </dgm:pt>
    <dgm:pt modelId="{0854D39B-ACCE-43AC-8C28-A79D56320EA4}" type="parTrans" cxnId="{D6BE1871-03AE-4EBB-BCAB-41574148985B}">
      <dgm:prSet/>
      <dgm:spPr/>
      <dgm:t>
        <a:bodyPr/>
        <a:lstStyle/>
        <a:p>
          <a:pPr algn="ctr"/>
          <a:endParaRPr lang="en-US"/>
        </a:p>
      </dgm:t>
    </dgm:pt>
    <dgm:pt modelId="{3BB98DBD-302F-41CB-8374-BFD22D11F4D9}" type="sibTrans" cxnId="{D6BE1871-03AE-4EBB-BCAB-41574148985B}">
      <dgm:prSet/>
      <dgm:spPr/>
      <dgm:t>
        <a:bodyPr/>
        <a:lstStyle/>
        <a:p>
          <a:pPr algn="ctr"/>
          <a:endParaRPr lang="en-US"/>
        </a:p>
      </dgm:t>
    </dgm:pt>
    <dgm:pt modelId="{4A4AB2AA-FB84-234B-AA4F-902ED15CCC6C}">
      <dgm:prSet/>
      <dgm:spPr/>
      <dgm:t>
        <a:bodyPr/>
        <a:lstStyle/>
        <a:p>
          <a:pPr algn="ctr"/>
          <a:r>
            <a:rPr lang="en-US" dirty="0"/>
            <a:t>Normalize that pregnancy risk is assessed for everyone with capacity for pregnancy regardless of sexual activity (or the lack thereof)</a:t>
          </a:r>
        </a:p>
      </dgm:t>
    </dgm:pt>
    <dgm:pt modelId="{E511CC14-6D9F-4C40-BC7B-D4EF72E56498}" type="parTrans" cxnId="{B36093E2-BA82-F34E-A80F-59539CAE57CC}">
      <dgm:prSet/>
      <dgm:spPr/>
      <dgm:t>
        <a:bodyPr/>
        <a:lstStyle/>
        <a:p>
          <a:pPr algn="ctr"/>
          <a:endParaRPr lang="en-US"/>
        </a:p>
      </dgm:t>
    </dgm:pt>
    <dgm:pt modelId="{14354C6F-18D7-A746-8FDE-204B4BA3BF10}" type="sibTrans" cxnId="{B36093E2-BA82-F34E-A80F-59539CAE57CC}">
      <dgm:prSet/>
      <dgm:spPr/>
      <dgm:t>
        <a:bodyPr/>
        <a:lstStyle/>
        <a:p>
          <a:pPr algn="ctr"/>
          <a:endParaRPr lang="en-US"/>
        </a:p>
      </dgm:t>
    </dgm:pt>
    <dgm:pt modelId="{71103F7B-68CD-9849-979B-1DC7F05B4DE7}">
      <dgm:prSet/>
      <dgm:spPr/>
      <dgm:t>
        <a:bodyPr/>
        <a:lstStyle/>
        <a:p>
          <a:pPr algn="ctr" rtl="0"/>
          <a:r>
            <a:rPr lang="en-US" dirty="0"/>
            <a:t>Independent increased risk of depression in those identifying as SGD and those with acne; substantially increased risk in SGD people with acne </a:t>
          </a:r>
        </a:p>
      </dgm:t>
    </dgm:pt>
    <dgm:pt modelId="{B04B90A4-8DD9-A942-873D-BCD61A24870D}" type="parTrans" cxnId="{964D4060-EA55-604B-AA27-E31CA7F40367}">
      <dgm:prSet/>
      <dgm:spPr/>
      <dgm:t>
        <a:bodyPr/>
        <a:lstStyle/>
        <a:p>
          <a:endParaRPr lang="en-US"/>
        </a:p>
      </dgm:t>
    </dgm:pt>
    <dgm:pt modelId="{B9F4B4C5-B480-DA46-AE78-A9F217A52701}" type="sibTrans" cxnId="{964D4060-EA55-604B-AA27-E31CA7F40367}">
      <dgm:prSet/>
      <dgm:spPr/>
      <dgm:t>
        <a:bodyPr/>
        <a:lstStyle/>
        <a:p>
          <a:endParaRPr lang="en-US"/>
        </a:p>
      </dgm:t>
    </dgm:pt>
    <dgm:pt modelId="{81E384DB-087E-2241-920A-BE1D8414ED3E}">
      <dgm:prSet/>
      <dgm:spPr/>
      <dgm:t>
        <a:bodyPr/>
        <a:lstStyle/>
        <a:p>
          <a:pPr algn="ctr"/>
          <a:r>
            <a:rPr lang="en-US" dirty="0"/>
            <a:t>Evidence does not yet exist for an increased risk of hepatotoxicity in the setting of concurrent isotretinoin and testosterone use</a:t>
          </a:r>
        </a:p>
      </dgm:t>
    </dgm:pt>
    <dgm:pt modelId="{CE4B1A25-ED6A-8544-8221-58FAFFB3D741}" type="parTrans" cxnId="{BC207590-F2A1-F54D-A9C0-C1C36AD3B747}">
      <dgm:prSet/>
      <dgm:spPr/>
      <dgm:t>
        <a:bodyPr/>
        <a:lstStyle/>
        <a:p>
          <a:endParaRPr lang="en-US"/>
        </a:p>
      </dgm:t>
    </dgm:pt>
    <dgm:pt modelId="{4870E9AF-4D7E-534E-93EF-229620460A80}" type="sibTrans" cxnId="{BC207590-F2A1-F54D-A9C0-C1C36AD3B747}">
      <dgm:prSet/>
      <dgm:spPr/>
      <dgm:t>
        <a:bodyPr/>
        <a:lstStyle/>
        <a:p>
          <a:endParaRPr lang="en-US"/>
        </a:p>
      </dgm:t>
    </dgm:pt>
    <dgm:pt modelId="{B26D86D5-28A9-0240-BB4A-CD5B948E8D37}" type="pres">
      <dgm:prSet presAssocID="{7A53E7EA-2E2D-4158-9F85-3F638CA7CFD5}" presName="Name0" presStyleCnt="0">
        <dgm:presLayoutVars>
          <dgm:dir/>
          <dgm:animLvl val="lvl"/>
          <dgm:resizeHandles val="exact"/>
        </dgm:presLayoutVars>
      </dgm:prSet>
      <dgm:spPr/>
    </dgm:pt>
    <dgm:pt modelId="{60BED21D-E723-9444-BD59-0507DA9FB17F}" type="pres">
      <dgm:prSet presAssocID="{A11EE16D-EA77-463C-82B4-FC6902E6C206}" presName="linNode" presStyleCnt="0"/>
      <dgm:spPr/>
    </dgm:pt>
    <dgm:pt modelId="{3E1807FE-DB4C-1843-A6D0-E2565A69124D}" type="pres">
      <dgm:prSet presAssocID="{A11EE16D-EA77-463C-82B4-FC6902E6C206}" presName="parentText" presStyleLbl="node1" presStyleIdx="0" presStyleCnt="5">
        <dgm:presLayoutVars>
          <dgm:chMax val="1"/>
          <dgm:bulletEnabled val="1"/>
        </dgm:presLayoutVars>
      </dgm:prSet>
      <dgm:spPr/>
    </dgm:pt>
    <dgm:pt modelId="{7ED475D6-1330-3742-9CC9-1FB89344AEE6}" type="pres">
      <dgm:prSet presAssocID="{A11EE16D-EA77-463C-82B4-FC6902E6C206}" presName="descendantText" presStyleLbl="alignAccFollowNode1" presStyleIdx="0" presStyleCnt="5">
        <dgm:presLayoutVars>
          <dgm:bulletEnabled val="1"/>
        </dgm:presLayoutVars>
      </dgm:prSet>
      <dgm:spPr/>
    </dgm:pt>
    <dgm:pt modelId="{888C7D5C-0986-E64B-8377-A7C27B912474}" type="pres">
      <dgm:prSet presAssocID="{8026F6DA-DDB8-4A4F-9AF9-2289E21FD1B3}" presName="sp" presStyleCnt="0"/>
      <dgm:spPr/>
    </dgm:pt>
    <dgm:pt modelId="{3F9A1182-8244-AE4A-B93A-6646BA632AC4}" type="pres">
      <dgm:prSet presAssocID="{838DC3F4-6477-4347-8FBE-4C23D640FD01}" presName="linNode" presStyleCnt="0"/>
      <dgm:spPr/>
    </dgm:pt>
    <dgm:pt modelId="{83A917FE-AACC-4643-B815-67A9C298B0D2}" type="pres">
      <dgm:prSet presAssocID="{838DC3F4-6477-4347-8FBE-4C23D640FD01}" presName="parentText" presStyleLbl="node1" presStyleIdx="1" presStyleCnt="5">
        <dgm:presLayoutVars>
          <dgm:chMax val="1"/>
          <dgm:bulletEnabled val="1"/>
        </dgm:presLayoutVars>
      </dgm:prSet>
      <dgm:spPr/>
    </dgm:pt>
    <dgm:pt modelId="{495EDAA9-6144-CA43-AB56-5C6876D355E0}" type="pres">
      <dgm:prSet presAssocID="{838DC3F4-6477-4347-8FBE-4C23D640FD01}" presName="descendantText" presStyleLbl="alignAccFollowNode1" presStyleIdx="1" presStyleCnt="5">
        <dgm:presLayoutVars>
          <dgm:bulletEnabled val="1"/>
        </dgm:presLayoutVars>
      </dgm:prSet>
      <dgm:spPr/>
    </dgm:pt>
    <dgm:pt modelId="{B3E1094A-2683-5743-A693-38A82489FBA7}" type="pres">
      <dgm:prSet presAssocID="{E1C91FF0-E98B-4F9A-92F3-83520739AEEF}" presName="sp" presStyleCnt="0"/>
      <dgm:spPr/>
    </dgm:pt>
    <dgm:pt modelId="{C3FB0605-5F09-8E46-828F-5CA372412268}" type="pres">
      <dgm:prSet presAssocID="{1C778E17-8F27-4FBD-B263-A95A8A2F117B}" presName="linNode" presStyleCnt="0"/>
      <dgm:spPr/>
    </dgm:pt>
    <dgm:pt modelId="{165DCDE2-224D-EB49-8BD5-DEEBDB059A22}" type="pres">
      <dgm:prSet presAssocID="{1C778E17-8F27-4FBD-B263-A95A8A2F117B}" presName="parentText" presStyleLbl="node1" presStyleIdx="2" presStyleCnt="5">
        <dgm:presLayoutVars>
          <dgm:chMax val="1"/>
          <dgm:bulletEnabled val="1"/>
        </dgm:presLayoutVars>
      </dgm:prSet>
      <dgm:spPr/>
    </dgm:pt>
    <dgm:pt modelId="{8AFE161B-95E7-264B-98AF-D6E0D8815132}" type="pres">
      <dgm:prSet presAssocID="{1C778E17-8F27-4FBD-B263-A95A8A2F117B}" presName="descendantText" presStyleLbl="alignAccFollowNode1" presStyleIdx="2" presStyleCnt="5">
        <dgm:presLayoutVars>
          <dgm:bulletEnabled val="1"/>
        </dgm:presLayoutVars>
      </dgm:prSet>
      <dgm:spPr/>
    </dgm:pt>
    <dgm:pt modelId="{CA1A1653-D049-3F45-B477-BBC774DE5AC3}" type="pres">
      <dgm:prSet presAssocID="{DD7025EE-87CD-4FD8-B3A1-2EBA61B53846}" presName="sp" presStyleCnt="0"/>
      <dgm:spPr/>
    </dgm:pt>
    <dgm:pt modelId="{89E5EB28-35B0-B54E-B967-AC3FBE2C5ED6}" type="pres">
      <dgm:prSet presAssocID="{746EA590-C290-4249-A394-A1DF699395FF}" presName="linNode" presStyleCnt="0"/>
      <dgm:spPr/>
    </dgm:pt>
    <dgm:pt modelId="{50669549-C1DB-6342-9154-12198CDF6007}" type="pres">
      <dgm:prSet presAssocID="{746EA590-C290-4249-A394-A1DF699395FF}" presName="parentText" presStyleLbl="node1" presStyleIdx="3" presStyleCnt="5">
        <dgm:presLayoutVars>
          <dgm:chMax val="1"/>
          <dgm:bulletEnabled val="1"/>
        </dgm:presLayoutVars>
      </dgm:prSet>
      <dgm:spPr/>
    </dgm:pt>
    <dgm:pt modelId="{3A41E613-54EE-9E48-A96F-5BFDF1A770A6}" type="pres">
      <dgm:prSet presAssocID="{746EA590-C290-4249-A394-A1DF699395FF}" presName="descendantText" presStyleLbl="alignAccFollowNode1" presStyleIdx="3" presStyleCnt="5">
        <dgm:presLayoutVars>
          <dgm:bulletEnabled val="1"/>
        </dgm:presLayoutVars>
      </dgm:prSet>
      <dgm:spPr/>
    </dgm:pt>
    <dgm:pt modelId="{81E4E655-38BB-7648-B5BF-B5EE3F3DFB69}" type="pres">
      <dgm:prSet presAssocID="{0B2E6C34-5722-450E-A7F9-54197B7EA49B}" presName="sp" presStyleCnt="0"/>
      <dgm:spPr/>
    </dgm:pt>
    <dgm:pt modelId="{0DCA78DC-6170-CD46-B60F-00E7221954DB}" type="pres">
      <dgm:prSet presAssocID="{48C24412-8426-4814-9CAF-1660B59D51F1}" presName="linNode" presStyleCnt="0"/>
      <dgm:spPr/>
    </dgm:pt>
    <dgm:pt modelId="{CA278E8D-E4AA-284B-9A31-730B1D404C43}" type="pres">
      <dgm:prSet presAssocID="{48C24412-8426-4814-9CAF-1660B59D51F1}" presName="parentText" presStyleLbl="node1" presStyleIdx="4" presStyleCnt="5">
        <dgm:presLayoutVars>
          <dgm:chMax val="1"/>
          <dgm:bulletEnabled val="1"/>
        </dgm:presLayoutVars>
      </dgm:prSet>
      <dgm:spPr/>
    </dgm:pt>
    <dgm:pt modelId="{B609D19E-CCC0-AD4F-86CE-2C7E2E208B3D}" type="pres">
      <dgm:prSet presAssocID="{48C24412-8426-4814-9CAF-1660B59D51F1}" presName="descendantText" presStyleLbl="alignAccFollowNode1" presStyleIdx="4" presStyleCnt="5">
        <dgm:presLayoutVars>
          <dgm:bulletEnabled val="1"/>
        </dgm:presLayoutVars>
      </dgm:prSet>
      <dgm:spPr/>
    </dgm:pt>
  </dgm:ptLst>
  <dgm:cxnLst>
    <dgm:cxn modelId="{0E94D00B-D195-6A4D-94D0-99BDBDF15E76}" type="presOf" srcId="{C75CBD44-5318-4627-8F74-F4351D35CEC5}" destId="{7ED475D6-1330-3742-9CC9-1FB89344AEE6}" srcOrd="0" destOrd="0" presId="urn:microsoft.com/office/officeart/2005/8/layout/vList5"/>
    <dgm:cxn modelId="{C50BDB0D-5C50-4160-B56E-55DD32F8D402}" srcId="{7A53E7EA-2E2D-4158-9F85-3F638CA7CFD5}" destId="{1C778E17-8F27-4FBD-B263-A95A8A2F117B}" srcOrd="2" destOrd="0" parTransId="{15D2C8CC-9BE6-448E-90C4-592F0DB0190A}" sibTransId="{DD7025EE-87CD-4FD8-B3A1-2EBA61B53846}"/>
    <dgm:cxn modelId="{6FDD6515-7FE5-4288-A3C5-49A81532EA64}" srcId="{7A53E7EA-2E2D-4158-9F85-3F638CA7CFD5}" destId="{838DC3F4-6477-4347-8FBE-4C23D640FD01}" srcOrd="1" destOrd="0" parTransId="{66B496F7-FDC8-47E3-9922-B6BC292D0935}" sibTransId="{E1C91FF0-E98B-4F9A-92F3-83520739AEEF}"/>
    <dgm:cxn modelId="{EEBE5230-ED68-4074-B3B0-3FB464EDD0F8}" srcId="{7A53E7EA-2E2D-4158-9F85-3F638CA7CFD5}" destId="{A11EE16D-EA77-463C-82B4-FC6902E6C206}" srcOrd="0" destOrd="0" parTransId="{0673737D-0E47-4AF9-A966-A889073C9F72}" sibTransId="{8026F6DA-DDB8-4A4F-9AF9-2289E21FD1B3}"/>
    <dgm:cxn modelId="{B88D014B-57E0-394A-93B1-A905DC33982C}" type="presOf" srcId="{EC648174-9108-45A9-AB7C-02769E04BF12}" destId="{3A41E613-54EE-9E48-A96F-5BFDF1A770A6}" srcOrd="0" destOrd="0" presId="urn:microsoft.com/office/officeart/2005/8/layout/vList5"/>
    <dgm:cxn modelId="{26D6944D-BF42-4B82-A7A2-EBEDCB4C85F9}" srcId="{746EA590-C290-4249-A394-A1DF699395FF}" destId="{EC648174-9108-45A9-AB7C-02769E04BF12}" srcOrd="0" destOrd="0" parTransId="{A5064677-4E0D-456F-8AC6-9C1C987BA712}" sibTransId="{7D7763DA-F27D-40AD-B5FE-C6E213C6BD63}"/>
    <dgm:cxn modelId="{A8F4BB4E-9370-8543-877C-AAFBCAF1B0E2}" type="presOf" srcId="{4A4AB2AA-FB84-234B-AA4F-902ED15CCC6C}" destId="{495EDAA9-6144-CA43-AB56-5C6876D355E0}" srcOrd="0" destOrd="0" presId="urn:microsoft.com/office/officeart/2005/8/layout/vList5"/>
    <dgm:cxn modelId="{D2902B57-218E-464B-BFB1-3A26F3272CD0}" type="presOf" srcId="{48C24412-8426-4814-9CAF-1660B59D51F1}" destId="{CA278E8D-E4AA-284B-9A31-730B1D404C43}" srcOrd="0" destOrd="0" presId="urn:microsoft.com/office/officeart/2005/8/layout/vList5"/>
    <dgm:cxn modelId="{B9375C5E-2AAC-1F40-B64B-EA045DA2AEEF}" type="presOf" srcId="{71103F7B-68CD-9849-979B-1DC7F05B4DE7}" destId="{8AFE161B-95E7-264B-98AF-D6E0D8815132}" srcOrd="0" destOrd="0" presId="urn:microsoft.com/office/officeart/2005/8/layout/vList5"/>
    <dgm:cxn modelId="{72B7C95E-C2EE-1A46-A8A1-615755A93BFB}" type="presOf" srcId="{A11EE16D-EA77-463C-82B4-FC6902E6C206}" destId="{3E1807FE-DB4C-1843-A6D0-E2565A69124D}" srcOrd="0" destOrd="0" presId="urn:microsoft.com/office/officeart/2005/8/layout/vList5"/>
    <dgm:cxn modelId="{964D4060-EA55-604B-AA27-E31CA7F40367}" srcId="{1C778E17-8F27-4FBD-B263-A95A8A2F117B}" destId="{71103F7B-68CD-9849-979B-1DC7F05B4DE7}" srcOrd="0" destOrd="0" parTransId="{B04B90A4-8DD9-A942-873D-BCD61A24870D}" sibTransId="{B9F4B4C5-B480-DA46-AE78-A9F217A52701}"/>
    <dgm:cxn modelId="{D6BE1871-03AE-4EBB-BCAB-41574148985B}" srcId="{7A53E7EA-2E2D-4158-9F85-3F638CA7CFD5}" destId="{48C24412-8426-4814-9CAF-1660B59D51F1}" srcOrd="4" destOrd="0" parTransId="{0854D39B-ACCE-43AC-8C28-A79D56320EA4}" sibTransId="{3BB98DBD-302F-41CB-8374-BFD22D11F4D9}"/>
    <dgm:cxn modelId="{A078B382-4B09-C245-AE1A-46EAD3A70900}" type="presOf" srcId="{81E384DB-087E-2241-920A-BE1D8414ED3E}" destId="{B609D19E-CCC0-AD4F-86CE-2C7E2E208B3D}" srcOrd="0" destOrd="0" presId="urn:microsoft.com/office/officeart/2005/8/layout/vList5"/>
    <dgm:cxn modelId="{BC207590-F2A1-F54D-A9C0-C1C36AD3B747}" srcId="{48C24412-8426-4814-9CAF-1660B59D51F1}" destId="{81E384DB-087E-2241-920A-BE1D8414ED3E}" srcOrd="0" destOrd="0" parTransId="{CE4B1A25-ED6A-8544-8221-58FAFFB3D741}" sibTransId="{4870E9AF-4D7E-534E-93EF-229620460A80}"/>
    <dgm:cxn modelId="{37B86692-3F24-4829-A17B-CEE1F7CAF9FA}" srcId="{A11EE16D-EA77-463C-82B4-FC6902E6C206}" destId="{C75CBD44-5318-4627-8F74-F4351D35CEC5}" srcOrd="0" destOrd="0" parTransId="{FCD47794-5890-445F-8CE3-FE64749CD933}" sibTransId="{9217C8E8-5139-4679-A1F9-DBCECC19AF4F}"/>
    <dgm:cxn modelId="{18B713AB-E053-1D43-91A7-E0A520851CF4}" type="presOf" srcId="{7A53E7EA-2E2D-4158-9F85-3F638CA7CFD5}" destId="{B26D86D5-28A9-0240-BB4A-CD5B948E8D37}" srcOrd="0" destOrd="0" presId="urn:microsoft.com/office/officeart/2005/8/layout/vList5"/>
    <dgm:cxn modelId="{598694B2-5CE7-C741-AC15-B1063677FA53}" type="presOf" srcId="{838DC3F4-6477-4347-8FBE-4C23D640FD01}" destId="{83A917FE-AACC-4643-B815-67A9C298B0D2}" srcOrd="0" destOrd="0" presId="urn:microsoft.com/office/officeart/2005/8/layout/vList5"/>
    <dgm:cxn modelId="{AC38EDDD-5818-4081-9AD8-42882BE5E88F}" srcId="{7A53E7EA-2E2D-4158-9F85-3F638CA7CFD5}" destId="{746EA590-C290-4249-A394-A1DF699395FF}" srcOrd="3" destOrd="0" parTransId="{0B480449-D7F8-4EA6-A1EE-9D4709731DC0}" sibTransId="{0B2E6C34-5722-450E-A7F9-54197B7EA49B}"/>
    <dgm:cxn modelId="{B36093E2-BA82-F34E-A80F-59539CAE57CC}" srcId="{838DC3F4-6477-4347-8FBE-4C23D640FD01}" destId="{4A4AB2AA-FB84-234B-AA4F-902ED15CCC6C}" srcOrd="0" destOrd="0" parTransId="{E511CC14-6D9F-4C40-BC7B-D4EF72E56498}" sibTransId="{14354C6F-18D7-A746-8FDE-204B4BA3BF10}"/>
    <dgm:cxn modelId="{A9E0E6EB-94F4-AE45-A6DF-7F86D7CF9C37}" type="presOf" srcId="{746EA590-C290-4249-A394-A1DF699395FF}" destId="{50669549-C1DB-6342-9154-12198CDF6007}" srcOrd="0" destOrd="0" presId="urn:microsoft.com/office/officeart/2005/8/layout/vList5"/>
    <dgm:cxn modelId="{3067CEFD-1B49-5542-8185-C46101045A08}" type="presOf" srcId="{1C778E17-8F27-4FBD-B263-A95A8A2F117B}" destId="{165DCDE2-224D-EB49-8BD5-DEEBDB059A22}" srcOrd="0" destOrd="0" presId="urn:microsoft.com/office/officeart/2005/8/layout/vList5"/>
    <dgm:cxn modelId="{B446B8F6-221A-3B47-84F7-080013E8DCB3}" type="presParOf" srcId="{B26D86D5-28A9-0240-BB4A-CD5B948E8D37}" destId="{60BED21D-E723-9444-BD59-0507DA9FB17F}" srcOrd="0" destOrd="0" presId="urn:microsoft.com/office/officeart/2005/8/layout/vList5"/>
    <dgm:cxn modelId="{F406BFBD-EB71-3147-9951-A64B501E250C}" type="presParOf" srcId="{60BED21D-E723-9444-BD59-0507DA9FB17F}" destId="{3E1807FE-DB4C-1843-A6D0-E2565A69124D}" srcOrd="0" destOrd="0" presId="urn:microsoft.com/office/officeart/2005/8/layout/vList5"/>
    <dgm:cxn modelId="{1571D694-A2FB-AF4A-A324-753EAA26AB2F}" type="presParOf" srcId="{60BED21D-E723-9444-BD59-0507DA9FB17F}" destId="{7ED475D6-1330-3742-9CC9-1FB89344AEE6}" srcOrd="1" destOrd="0" presId="urn:microsoft.com/office/officeart/2005/8/layout/vList5"/>
    <dgm:cxn modelId="{AAE09446-2B28-EB42-84DE-67A612071717}" type="presParOf" srcId="{B26D86D5-28A9-0240-BB4A-CD5B948E8D37}" destId="{888C7D5C-0986-E64B-8377-A7C27B912474}" srcOrd="1" destOrd="0" presId="urn:microsoft.com/office/officeart/2005/8/layout/vList5"/>
    <dgm:cxn modelId="{26A526A4-AB52-8241-8E85-C698F5E6261E}" type="presParOf" srcId="{B26D86D5-28A9-0240-BB4A-CD5B948E8D37}" destId="{3F9A1182-8244-AE4A-B93A-6646BA632AC4}" srcOrd="2" destOrd="0" presId="urn:microsoft.com/office/officeart/2005/8/layout/vList5"/>
    <dgm:cxn modelId="{7EC33F2C-52C1-5A4C-80FF-1E0CC9AC34BA}" type="presParOf" srcId="{3F9A1182-8244-AE4A-B93A-6646BA632AC4}" destId="{83A917FE-AACC-4643-B815-67A9C298B0D2}" srcOrd="0" destOrd="0" presId="urn:microsoft.com/office/officeart/2005/8/layout/vList5"/>
    <dgm:cxn modelId="{04A0669E-7A0E-C74F-A59A-EF7B7938C7CD}" type="presParOf" srcId="{3F9A1182-8244-AE4A-B93A-6646BA632AC4}" destId="{495EDAA9-6144-CA43-AB56-5C6876D355E0}" srcOrd="1" destOrd="0" presId="urn:microsoft.com/office/officeart/2005/8/layout/vList5"/>
    <dgm:cxn modelId="{13A6E501-3CD0-004D-83EB-37872906B593}" type="presParOf" srcId="{B26D86D5-28A9-0240-BB4A-CD5B948E8D37}" destId="{B3E1094A-2683-5743-A693-38A82489FBA7}" srcOrd="3" destOrd="0" presId="urn:microsoft.com/office/officeart/2005/8/layout/vList5"/>
    <dgm:cxn modelId="{4A4DD2D9-C7FA-4641-93F5-FE6D66F12649}" type="presParOf" srcId="{B26D86D5-28A9-0240-BB4A-CD5B948E8D37}" destId="{C3FB0605-5F09-8E46-828F-5CA372412268}" srcOrd="4" destOrd="0" presId="urn:microsoft.com/office/officeart/2005/8/layout/vList5"/>
    <dgm:cxn modelId="{5D600059-2DB2-2C42-A818-D377B7A31D33}" type="presParOf" srcId="{C3FB0605-5F09-8E46-828F-5CA372412268}" destId="{165DCDE2-224D-EB49-8BD5-DEEBDB059A22}" srcOrd="0" destOrd="0" presId="urn:microsoft.com/office/officeart/2005/8/layout/vList5"/>
    <dgm:cxn modelId="{33C96A86-7A68-BE44-8EF6-AAD177E6ACF9}" type="presParOf" srcId="{C3FB0605-5F09-8E46-828F-5CA372412268}" destId="{8AFE161B-95E7-264B-98AF-D6E0D8815132}" srcOrd="1" destOrd="0" presId="urn:microsoft.com/office/officeart/2005/8/layout/vList5"/>
    <dgm:cxn modelId="{722B2592-22E8-934D-8672-2A0D9F530C48}" type="presParOf" srcId="{B26D86D5-28A9-0240-BB4A-CD5B948E8D37}" destId="{CA1A1653-D049-3F45-B477-BBC774DE5AC3}" srcOrd="5" destOrd="0" presId="urn:microsoft.com/office/officeart/2005/8/layout/vList5"/>
    <dgm:cxn modelId="{9778EA7F-77EF-5840-AD6C-D8E5127E9AB4}" type="presParOf" srcId="{B26D86D5-28A9-0240-BB4A-CD5B948E8D37}" destId="{89E5EB28-35B0-B54E-B967-AC3FBE2C5ED6}" srcOrd="6" destOrd="0" presId="urn:microsoft.com/office/officeart/2005/8/layout/vList5"/>
    <dgm:cxn modelId="{9F2F0129-DA3B-BE4A-89E8-447B36DA9C04}" type="presParOf" srcId="{89E5EB28-35B0-B54E-B967-AC3FBE2C5ED6}" destId="{50669549-C1DB-6342-9154-12198CDF6007}" srcOrd="0" destOrd="0" presId="urn:microsoft.com/office/officeart/2005/8/layout/vList5"/>
    <dgm:cxn modelId="{AD6BDBA8-F85F-5F4E-BF9B-FADD24ED356C}" type="presParOf" srcId="{89E5EB28-35B0-B54E-B967-AC3FBE2C5ED6}" destId="{3A41E613-54EE-9E48-A96F-5BFDF1A770A6}" srcOrd="1" destOrd="0" presId="urn:microsoft.com/office/officeart/2005/8/layout/vList5"/>
    <dgm:cxn modelId="{81C1923F-CC7C-FC45-835C-B7E45D921B5E}" type="presParOf" srcId="{B26D86D5-28A9-0240-BB4A-CD5B948E8D37}" destId="{81E4E655-38BB-7648-B5BF-B5EE3F3DFB69}" srcOrd="7" destOrd="0" presId="urn:microsoft.com/office/officeart/2005/8/layout/vList5"/>
    <dgm:cxn modelId="{5579D215-47FC-F643-8B38-50410BE7EDF7}" type="presParOf" srcId="{B26D86D5-28A9-0240-BB4A-CD5B948E8D37}" destId="{0DCA78DC-6170-CD46-B60F-00E7221954DB}" srcOrd="8" destOrd="0" presId="urn:microsoft.com/office/officeart/2005/8/layout/vList5"/>
    <dgm:cxn modelId="{7EB86B52-83C7-3A45-AEB0-ABEC84435F94}" type="presParOf" srcId="{0DCA78DC-6170-CD46-B60F-00E7221954DB}" destId="{CA278E8D-E4AA-284B-9A31-730B1D404C43}" srcOrd="0" destOrd="0" presId="urn:microsoft.com/office/officeart/2005/8/layout/vList5"/>
    <dgm:cxn modelId="{50420574-42D7-BA4A-9957-964E98DB8F52}" type="presParOf" srcId="{0DCA78DC-6170-CD46-B60F-00E7221954DB}" destId="{B609D19E-CCC0-AD4F-86CE-2C7E2E208B3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04F9EF-1F88-4F48-9C5D-BD165076B22A}"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533BD33E-6A8C-4B0B-8DF3-01C60F43052E}">
      <dgm:prSet/>
      <dgm:spPr/>
      <dgm:t>
        <a:bodyPr/>
        <a:lstStyle/>
        <a:p>
          <a:r>
            <a:rPr lang="en-US" b="1" dirty="0"/>
            <a:t>Sex:</a:t>
          </a:r>
          <a:r>
            <a:rPr lang="en-US" dirty="0"/>
            <a:t> Also known as “sex assigned at birth.” Tends to be based on the appearance of external anatomy at birth and may or may not align with gender identity or gender expression </a:t>
          </a:r>
        </a:p>
      </dgm:t>
    </dgm:pt>
    <dgm:pt modelId="{B54D565F-BB62-4ED4-8E3B-D680FB285CAF}" type="parTrans" cxnId="{F951B30F-2635-4C52-82AB-8CB68F5281DC}">
      <dgm:prSet/>
      <dgm:spPr/>
      <dgm:t>
        <a:bodyPr/>
        <a:lstStyle/>
        <a:p>
          <a:endParaRPr lang="en-US"/>
        </a:p>
      </dgm:t>
    </dgm:pt>
    <dgm:pt modelId="{38FFBEB5-8F47-437F-ADD6-AC66EF4F3336}" type="sibTrans" cxnId="{F951B30F-2635-4C52-82AB-8CB68F5281DC}">
      <dgm:prSet/>
      <dgm:spPr/>
      <dgm:t>
        <a:bodyPr/>
        <a:lstStyle/>
        <a:p>
          <a:endParaRPr lang="en-US"/>
        </a:p>
      </dgm:t>
    </dgm:pt>
    <dgm:pt modelId="{BC170E05-774B-439F-9308-ED7547B4D6E1}">
      <dgm:prSet/>
      <dgm:spPr/>
      <dgm:t>
        <a:bodyPr/>
        <a:lstStyle/>
        <a:p>
          <a:r>
            <a:rPr lang="en-US" dirty="0"/>
            <a:t>Source and context of this definition is important and impacts mutability</a:t>
          </a:r>
        </a:p>
      </dgm:t>
    </dgm:pt>
    <dgm:pt modelId="{03FC6CFC-1BBA-4895-A32F-29B57A049D81}" type="parTrans" cxnId="{7B3B91F9-1E9B-4EAD-B358-D4C9C7A92A84}">
      <dgm:prSet/>
      <dgm:spPr/>
      <dgm:t>
        <a:bodyPr/>
        <a:lstStyle/>
        <a:p>
          <a:endParaRPr lang="en-US"/>
        </a:p>
      </dgm:t>
    </dgm:pt>
    <dgm:pt modelId="{F00DED18-172C-4D86-B3E9-949A002C57B3}" type="sibTrans" cxnId="{7B3B91F9-1E9B-4EAD-B358-D4C9C7A92A84}">
      <dgm:prSet/>
      <dgm:spPr/>
      <dgm:t>
        <a:bodyPr/>
        <a:lstStyle/>
        <a:p>
          <a:endParaRPr lang="en-US"/>
        </a:p>
      </dgm:t>
    </dgm:pt>
    <dgm:pt modelId="{CFA5FE6F-AAB2-4B00-AA74-191BC81B2A53}">
      <dgm:prSet/>
      <dgm:spPr/>
      <dgm:t>
        <a:bodyPr/>
        <a:lstStyle/>
        <a:p>
          <a:r>
            <a:rPr lang="en-US" b="1"/>
            <a:t>Gender:</a:t>
          </a:r>
          <a:r>
            <a:rPr lang="en-US"/>
            <a:t> A social construction; in a binary model, would refer to constructs of masculinity and femininity as defined by a given social order</a:t>
          </a:r>
        </a:p>
      </dgm:t>
    </dgm:pt>
    <dgm:pt modelId="{623EAB92-3D7C-4F5A-8797-BD0FB3CA34BB}" type="parTrans" cxnId="{BB777F45-AACF-4F85-9836-3CB7A8998E84}">
      <dgm:prSet/>
      <dgm:spPr/>
      <dgm:t>
        <a:bodyPr/>
        <a:lstStyle/>
        <a:p>
          <a:endParaRPr lang="en-US"/>
        </a:p>
      </dgm:t>
    </dgm:pt>
    <dgm:pt modelId="{46C27281-C7ED-4705-89C0-3FF1E609CA2E}" type="sibTrans" cxnId="{BB777F45-AACF-4F85-9836-3CB7A8998E84}">
      <dgm:prSet/>
      <dgm:spPr/>
      <dgm:t>
        <a:bodyPr/>
        <a:lstStyle/>
        <a:p>
          <a:endParaRPr lang="en-US"/>
        </a:p>
      </dgm:t>
    </dgm:pt>
    <dgm:pt modelId="{38A53A0F-9467-4FAA-913A-6574D180DFAD}">
      <dgm:prSet/>
      <dgm:spPr/>
      <dgm:t>
        <a:bodyPr/>
        <a:lstStyle/>
        <a:p>
          <a:r>
            <a:rPr lang="en-US"/>
            <a:t>Gender identity is not inherently defined by sex</a:t>
          </a:r>
        </a:p>
      </dgm:t>
    </dgm:pt>
    <dgm:pt modelId="{86ACA6D8-E10A-4BD4-8800-5353995A1086}" type="parTrans" cxnId="{515BB135-FB7E-438E-9564-0FA1CC7AD5B0}">
      <dgm:prSet/>
      <dgm:spPr/>
      <dgm:t>
        <a:bodyPr/>
        <a:lstStyle/>
        <a:p>
          <a:endParaRPr lang="en-US"/>
        </a:p>
      </dgm:t>
    </dgm:pt>
    <dgm:pt modelId="{E72CDEC1-5FC3-4BD0-B695-AC37429781D7}" type="sibTrans" cxnId="{515BB135-FB7E-438E-9564-0FA1CC7AD5B0}">
      <dgm:prSet/>
      <dgm:spPr/>
      <dgm:t>
        <a:bodyPr/>
        <a:lstStyle/>
        <a:p>
          <a:endParaRPr lang="en-US"/>
        </a:p>
      </dgm:t>
    </dgm:pt>
    <dgm:pt modelId="{376B203F-B649-B049-825B-D48826C7C00D}">
      <dgm:prSet/>
      <dgm:spPr/>
      <dgm:t>
        <a:bodyPr/>
        <a:lstStyle/>
        <a:p>
          <a:pPr rtl="0"/>
          <a:r>
            <a:rPr lang="en-US" dirty="0"/>
            <a:t>Socially agreed upon biologic criteria</a:t>
          </a:r>
        </a:p>
      </dgm:t>
    </dgm:pt>
    <dgm:pt modelId="{28D7616E-301F-1243-9DC9-345DA180DF7F}" type="parTrans" cxnId="{58B78213-EE8F-BB42-B08C-0AB596281F39}">
      <dgm:prSet/>
      <dgm:spPr/>
      <dgm:t>
        <a:bodyPr/>
        <a:lstStyle/>
        <a:p>
          <a:endParaRPr lang="en-US"/>
        </a:p>
      </dgm:t>
    </dgm:pt>
    <dgm:pt modelId="{A56DF3D7-DF35-C84B-9262-0636390F55E3}" type="sibTrans" cxnId="{58B78213-EE8F-BB42-B08C-0AB596281F39}">
      <dgm:prSet/>
      <dgm:spPr/>
      <dgm:t>
        <a:bodyPr/>
        <a:lstStyle/>
        <a:p>
          <a:endParaRPr lang="en-US"/>
        </a:p>
      </dgm:t>
    </dgm:pt>
    <dgm:pt modelId="{B69CC592-AFA5-6D40-A2EF-B7C7BE285D4B}">
      <dgm:prSet/>
      <dgm:spPr/>
      <dgm:t>
        <a:bodyPr/>
        <a:lstStyle/>
        <a:p>
          <a:pPr rtl="0"/>
          <a:r>
            <a:rPr lang="en-US" dirty="0"/>
            <a:t>Not just a single, clear variable </a:t>
          </a:r>
        </a:p>
      </dgm:t>
    </dgm:pt>
    <dgm:pt modelId="{220D200F-2830-E14B-A569-2309824901B5}" type="parTrans" cxnId="{BA43AA35-E26C-FF41-9A65-D1C4C60DBCD3}">
      <dgm:prSet/>
      <dgm:spPr/>
      <dgm:t>
        <a:bodyPr/>
        <a:lstStyle/>
        <a:p>
          <a:endParaRPr lang="en-US"/>
        </a:p>
      </dgm:t>
    </dgm:pt>
    <dgm:pt modelId="{08E02A63-CAB8-374B-B96B-E94957FE886F}" type="sibTrans" cxnId="{BA43AA35-E26C-FF41-9A65-D1C4C60DBCD3}">
      <dgm:prSet/>
      <dgm:spPr/>
      <dgm:t>
        <a:bodyPr/>
        <a:lstStyle/>
        <a:p>
          <a:endParaRPr lang="en-US"/>
        </a:p>
      </dgm:t>
    </dgm:pt>
    <dgm:pt modelId="{AB40C1F7-4300-A942-9E53-1FFD852F8170}" type="pres">
      <dgm:prSet presAssocID="{B304F9EF-1F88-4F48-9C5D-BD165076B22A}" presName="Name0" presStyleCnt="0">
        <dgm:presLayoutVars>
          <dgm:dir/>
          <dgm:animLvl val="lvl"/>
          <dgm:resizeHandles val="exact"/>
        </dgm:presLayoutVars>
      </dgm:prSet>
      <dgm:spPr/>
    </dgm:pt>
    <dgm:pt modelId="{38A978A1-6EC2-E54E-A212-E343A3AF0073}" type="pres">
      <dgm:prSet presAssocID="{533BD33E-6A8C-4B0B-8DF3-01C60F43052E}" presName="composite" presStyleCnt="0"/>
      <dgm:spPr/>
    </dgm:pt>
    <dgm:pt modelId="{66240091-3D29-A043-8B0C-CF82AB8ACCE6}" type="pres">
      <dgm:prSet presAssocID="{533BD33E-6A8C-4B0B-8DF3-01C60F43052E}" presName="parTx" presStyleLbl="alignNode1" presStyleIdx="0" presStyleCnt="2">
        <dgm:presLayoutVars>
          <dgm:chMax val="0"/>
          <dgm:chPref val="0"/>
          <dgm:bulletEnabled val="1"/>
        </dgm:presLayoutVars>
      </dgm:prSet>
      <dgm:spPr/>
    </dgm:pt>
    <dgm:pt modelId="{80BAB806-9F1D-0448-873B-E54CE489C956}" type="pres">
      <dgm:prSet presAssocID="{533BD33E-6A8C-4B0B-8DF3-01C60F43052E}" presName="desTx" presStyleLbl="alignAccFollowNode1" presStyleIdx="0" presStyleCnt="2">
        <dgm:presLayoutVars>
          <dgm:bulletEnabled val="1"/>
        </dgm:presLayoutVars>
      </dgm:prSet>
      <dgm:spPr/>
    </dgm:pt>
    <dgm:pt modelId="{47E6BF6D-7202-A443-8758-D50BD2FA8F43}" type="pres">
      <dgm:prSet presAssocID="{38FFBEB5-8F47-437F-ADD6-AC66EF4F3336}" presName="space" presStyleCnt="0"/>
      <dgm:spPr/>
    </dgm:pt>
    <dgm:pt modelId="{88297056-9250-2042-9E48-8EB585CF9480}" type="pres">
      <dgm:prSet presAssocID="{CFA5FE6F-AAB2-4B00-AA74-191BC81B2A53}" presName="composite" presStyleCnt="0"/>
      <dgm:spPr/>
    </dgm:pt>
    <dgm:pt modelId="{314802E2-A19D-2648-A0AA-3BB6BA65CACC}" type="pres">
      <dgm:prSet presAssocID="{CFA5FE6F-AAB2-4B00-AA74-191BC81B2A53}" presName="parTx" presStyleLbl="alignNode1" presStyleIdx="1" presStyleCnt="2">
        <dgm:presLayoutVars>
          <dgm:chMax val="0"/>
          <dgm:chPref val="0"/>
          <dgm:bulletEnabled val="1"/>
        </dgm:presLayoutVars>
      </dgm:prSet>
      <dgm:spPr/>
    </dgm:pt>
    <dgm:pt modelId="{E40D5F7E-F9F2-9142-B74C-8E4C03EF5913}" type="pres">
      <dgm:prSet presAssocID="{CFA5FE6F-AAB2-4B00-AA74-191BC81B2A53}" presName="desTx" presStyleLbl="alignAccFollowNode1" presStyleIdx="1" presStyleCnt="2">
        <dgm:presLayoutVars>
          <dgm:bulletEnabled val="1"/>
        </dgm:presLayoutVars>
      </dgm:prSet>
      <dgm:spPr/>
    </dgm:pt>
  </dgm:ptLst>
  <dgm:cxnLst>
    <dgm:cxn modelId="{F951B30F-2635-4C52-82AB-8CB68F5281DC}" srcId="{B304F9EF-1F88-4F48-9C5D-BD165076B22A}" destId="{533BD33E-6A8C-4B0B-8DF3-01C60F43052E}" srcOrd="0" destOrd="0" parTransId="{B54D565F-BB62-4ED4-8E3B-D680FB285CAF}" sibTransId="{38FFBEB5-8F47-437F-ADD6-AC66EF4F3336}"/>
    <dgm:cxn modelId="{58B78213-EE8F-BB42-B08C-0AB596281F39}" srcId="{533BD33E-6A8C-4B0B-8DF3-01C60F43052E}" destId="{376B203F-B649-B049-825B-D48826C7C00D}" srcOrd="1" destOrd="0" parTransId="{28D7616E-301F-1243-9DC9-345DA180DF7F}" sibTransId="{A56DF3D7-DF35-C84B-9262-0636390F55E3}"/>
    <dgm:cxn modelId="{52119722-487E-0E4E-B63D-564867C0C07D}" type="presOf" srcId="{BC170E05-774B-439F-9308-ED7547B4D6E1}" destId="{80BAB806-9F1D-0448-873B-E54CE489C956}" srcOrd="0" destOrd="0" presId="urn:microsoft.com/office/officeart/2005/8/layout/hList1"/>
    <dgm:cxn modelId="{C49BBC28-5924-1643-AC5D-DFCFA7C1D06E}" type="presOf" srcId="{CFA5FE6F-AAB2-4B00-AA74-191BC81B2A53}" destId="{314802E2-A19D-2648-A0AA-3BB6BA65CACC}" srcOrd="0" destOrd="0" presId="urn:microsoft.com/office/officeart/2005/8/layout/hList1"/>
    <dgm:cxn modelId="{BA43AA35-E26C-FF41-9A65-D1C4C60DBCD3}" srcId="{533BD33E-6A8C-4B0B-8DF3-01C60F43052E}" destId="{B69CC592-AFA5-6D40-A2EF-B7C7BE285D4B}" srcOrd="2" destOrd="0" parTransId="{220D200F-2830-E14B-A569-2309824901B5}" sibTransId="{08E02A63-CAB8-374B-B96B-E94957FE886F}"/>
    <dgm:cxn modelId="{515BB135-FB7E-438E-9564-0FA1CC7AD5B0}" srcId="{CFA5FE6F-AAB2-4B00-AA74-191BC81B2A53}" destId="{38A53A0F-9467-4FAA-913A-6574D180DFAD}" srcOrd="0" destOrd="0" parTransId="{86ACA6D8-E10A-4BD4-8800-5353995A1086}" sibTransId="{E72CDEC1-5FC3-4BD0-B695-AC37429781D7}"/>
    <dgm:cxn modelId="{50BE863A-0E03-3540-AFE4-773ACFDEF267}" type="presOf" srcId="{B69CC592-AFA5-6D40-A2EF-B7C7BE285D4B}" destId="{80BAB806-9F1D-0448-873B-E54CE489C956}" srcOrd="0" destOrd="2" presId="urn:microsoft.com/office/officeart/2005/8/layout/hList1"/>
    <dgm:cxn modelId="{E314443F-0269-124B-AEB3-D1CECC2D647C}" type="presOf" srcId="{B304F9EF-1F88-4F48-9C5D-BD165076B22A}" destId="{AB40C1F7-4300-A942-9E53-1FFD852F8170}" srcOrd="0" destOrd="0" presId="urn:microsoft.com/office/officeart/2005/8/layout/hList1"/>
    <dgm:cxn modelId="{BB777F45-AACF-4F85-9836-3CB7A8998E84}" srcId="{B304F9EF-1F88-4F48-9C5D-BD165076B22A}" destId="{CFA5FE6F-AAB2-4B00-AA74-191BC81B2A53}" srcOrd="1" destOrd="0" parTransId="{623EAB92-3D7C-4F5A-8797-BD0FB3CA34BB}" sibTransId="{46C27281-C7ED-4705-89C0-3FF1E609CA2E}"/>
    <dgm:cxn modelId="{256BCE67-63B1-494B-923E-9CE1D6A1D34C}" type="presOf" srcId="{533BD33E-6A8C-4B0B-8DF3-01C60F43052E}" destId="{66240091-3D29-A043-8B0C-CF82AB8ACCE6}" srcOrd="0" destOrd="0" presId="urn:microsoft.com/office/officeart/2005/8/layout/hList1"/>
    <dgm:cxn modelId="{DA851182-3989-ED40-9C67-4F9E6F34068C}" type="presOf" srcId="{376B203F-B649-B049-825B-D48826C7C00D}" destId="{80BAB806-9F1D-0448-873B-E54CE489C956}" srcOrd="0" destOrd="1" presId="urn:microsoft.com/office/officeart/2005/8/layout/hList1"/>
    <dgm:cxn modelId="{24DF13DC-C71E-7B40-8CB8-7DD628AD8069}" type="presOf" srcId="{38A53A0F-9467-4FAA-913A-6574D180DFAD}" destId="{E40D5F7E-F9F2-9142-B74C-8E4C03EF5913}" srcOrd="0" destOrd="0" presId="urn:microsoft.com/office/officeart/2005/8/layout/hList1"/>
    <dgm:cxn modelId="{7B3B91F9-1E9B-4EAD-B358-D4C9C7A92A84}" srcId="{533BD33E-6A8C-4B0B-8DF3-01C60F43052E}" destId="{BC170E05-774B-439F-9308-ED7547B4D6E1}" srcOrd="0" destOrd="0" parTransId="{03FC6CFC-1BBA-4895-A32F-29B57A049D81}" sibTransId="{F00DED18-172C-4D86-B3E9-949A002C57B3}"/>
    <dgm:cxn modelId="{E3CEECE4-EF31-244F-BE2E-97FF8BFF19D0}" type="presParOf" srcId="{AB40C1F7-4300-A942-9E53-1FFD852F8170}" destId="{38A978A1-6EC2-E54E-A212-E343A3AF0073}" srcOrd="0" destOrd="0" presId="urn:microsoft.com/office/officeart/2005/8/layout/hList1"/>
    <dgm:cxn modelId="{33D2ED34-0A3C-514B-BBDE-9BD269032AB2}" type="presParOf" srcId="{38A978A1-6EC2-E54E-A212-E343A3AF0073}" destId="{66240091-3D29-A043-8B0C-CF82AB8ACCE6}" srcOrd="0" destOrd="0" presId="urn:microsoft.com/office/officeart/2005/8/layout/hList1"/>
    <dgm:cxn modelId="{BC60AD00-E9DD-0444-A16A-D40688EC5BE9}" type="presParOf" srcId="{38A978A1-6EC2-E54E-A212-E343A3AF0073}" destId="{80BAB806-9F1D-0448-873B-E54CE489C956}" srcOrd="1" destOrd="0" presId="urn:microsoft.com/office/officeart/2005/8/layout/hList1"/>
    <dgm:cxn modelId="{C83BBCC8-EEB9-FF4C-945A-A6776CE7A198}" type="presParOf" srcId="{AB40C1F7-4300-A942-9E53-1FFD852F8170}" destId="{47E6BF6D-7202-A443-8758-D50BD2FA8F43}" srcOrd="1" destOrd="0" presId="urn:microsoft.com/office/officeart/2005/8/layout/hList1"/>
    <dgm:cxn modelId="{7BC0556B-FED2-5D4E-8307-A0B855EB1CD1}" type="presParOf" srcId="{AB40C1F7-4300-A942-9E53-1FFD852F8170}" destId="{88297056-9250-2042-9E48-8EB585CF9480}" srcOrd="2" destOrd="0" presId="urn:microsoft.com/office/officeart/2005/8/layout/hList1"/>
    <dgm:cxn modelId="{8F379B6C-696C-3D41-9ED1-D33427607D65}" type="presParOf" srcId="{88297056-9250-2042-9E48-8EB585CF9480}" destId="{314802E2-A19D-2648-A0AA-3BB6BA65CACC}" srcOrd="0" destOrd="0" presId="urn:microsoft.com/office/officeart/2005/8/layout/hList1"/>
    <dgm:cxn modelId="{008ECE69-8A3C-494A-958A-CF334DAFC2F6}" type="presParOf" srcId="{88297056-9250-2042-9E48-8EB585CF9480}" destId="{E40D5F7E-F9F2-9142-B74C-8E4C03EF591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BCB495-4998-E446-8B96-6114443C9FEE}"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5EC4A0B7-5EF0-5147-B664-0F8048951DF2}">
      <dgm:prSet phldrT="[Text]"/>
      <dgm:spPr/>
      <dgm:t>
        <a:bodyPr/>
        <a:lstStyle/>
        <a:p>
          <a:r>
            <a:rPr lang="en-US" dirty="0"/>
            <a:t>Transgender</a:t>
          </a:r>
        </a:p>
      </dgm:t>
    </dgm:pt>
    <dgm:pt modelId="{0DFCE0CA-B2C9-8244-8093-EBB3B32E51A9}" type="parTrans" cxnId="{0265782B-BED1-8A4E-8533-852B94E7B7E9}">
      <dgm:prSet/>
      <dgm:spPr/>
      <dgm:t>
        <a:bodyPr/>
        <a:lstStyle/>
        <a:p>
          <a:endParaRPr lang="en-US"/>
        </a:p>
      </dgm:t>
    </dgm:pt>
    <dgm:pt modelId="{0D32BCA4-C5C0-4A4C-BB2C-215A5504BCEA}" type="sibTrans" cxnId="{0265782B-BED1-8A4E-8533-852B94E7B7E9}">
      <dgm:prSet/>
      <dgm:spPr/>
      <dgm:t>
        <a:bodyPr/>
        <a:lstStyle/>
        <a:p>
          <a:endParaRPr lang="en-US"/>
        </a:p>
      </dgm:t>
    </dgm:pt>
    <dgm:pt modelId="{0FDACA71-BFE5-8B4E-9A71-D1FF3BAAD603}">
      <dgm:prSet phldrT="[Text]"/>
      <dgm:spPr/>
      <dgm:t>
        <a:bodyPr/>
        <a:lstStyle/>
        <a:p>
          <a:r>
            <a:rPr lang="en-US" dirty="0"/>
            <a:t>Non-Binary</a:t>
          </a:r>
        </a:p>
      </dgm:t>
    </dgm:pt>
    <dgm:pt modelId="{FD16D23B-04F4-BB4C-830F-E7B5DFE243BD}" type="parTrans" cxnId="{F57DCA0A-F8C8-B446-9FD6-37F670559C11}">
      <dgm:prSet/>
      <dgm:spPr/>
      <dgm:t>
        <a:bodyPr/>
        <a:lstStyle/>
        <a:p>
          <a:endParaRPr lang="en-US"/>
        </a:p>
      </dgm:t>
    </dgm:pt>
    <dgm:pt modelId="{76053C0E-0B8C-0745-A345-C5A14E06836D}" type="sibTrans" cxnId="{F57DCA0A-F8C8-B446-9FD6-37F670559C11}">
      <dgm:prSet/>
      <dgm:spPr/>
      <dgm:t>
        <a:bodyPr/>
        <a:lstStyle/>
        <a:p>
          <a:endParaRPr lang="en-US"/>
        </a:p>
      </dgm:t>
    </dgm:pt>
    <dgm:pt modelId="{6E56D114-2358-9544-9767-7E4337C503BB}">
      <dgm:prSet phldrT="[Text]"/>
      <dgm:spPr/>
      <dgm:t>
        <a:bodyPr/>
        <a:lstStyle/>
        <a:p>
          <a:pPr rtl="0"/>
          <a:r>
            <a:rPr lang="en-US" dirty="0"/>
            <a:t>Genderqueer, Gender Non-Conforming</a:t>
          </a:r>
        </a:p>
      </dgm:t>
    </dgm:pt>
    <dgm:pt modelId="{F3504BDD-5F4F-1345-84E4-A2EF255287E6}" type="parTrans" cxnId="{CD0765E1-3996-824D-97FF-C2F8D7E5A338}">
      <dgm:prSet/>
      <dgm:spPr/>
      <dgm:t>
        <a:bodyPr/>
        <a:lstStyle/>
        <a:p>
          <a:endParaRPr lang="en-US"/>
        </a:p>
      </dgm:t>
    </dgm:pt>
    <dgm:pt modelId="{8E3BD120-B655-4C47-AFB8-62630886D5A7}" type="sibTrans" cxnId="{CD0765E1-3996-824D-97FF-C2F8D7E5A338}">
      <dgm:prSet/>
      <dgm:spPr/>
      <dgm:t>
        <a:bodyPr/>
        <a:lstStyle/>
        <a:p>
          <a:endParaRPr lang="en-US"/>
        </a:p>
      </dgm:t>
    </dgm:pt>
    <dgm:pt modelId="{0436A892-8245-4740-B7EE-8B0E79270EF8}">
      <dgm:prSet phldrT="[Text]"/>
      <dgm:spPr/>
      <dgm:t>
        <a:bodyPr/>
        <a:lstStyle/>
        <a:p>
          <a:r>
            <a:rPr lang="en-US" dirty="0"/>
            <a:t>Gender Diverse / Gender Expansive / Gender Minority</a:t>
          </a:r>
        </a:p>
      </dgm:t>
    </dgm:pt>
    <dgm:pt modelId="{78CD3210-BA55-6D45-B87F-936C3479F82A}" type="parTrans" cxnId="{C973F182-E8A4-F543-A4FC-31E0312AB61F}">
      <dgm:prSet/>
      <dgm:spPr/>
      <dgm:t>
        <a:bodyPr/>
        <a:lstStyle/>
        <a:p>
          <a:endParaRPr lang="en-US"/>
        </a:p>
      </dgm:t>
    </dgm:pt>
    <dgm:pt modelId="{10B9A414-EB32-2E4B-A3E8-E99BC0891F41}" type="sibTrans" cxnId="{C973F182-E8A4-F543-A4FC-31E0312AB61F}">
      <dgm:prSet/>
      <dgm:spPr/>
      <dgm:t>
        <a:bodyPr/>
        <a:lstStyle/>
        <a:p>
          <a:endParaRPr lang="en-US"/>
        </a:p>
      </dgm:t>
    </dgm:pt>
    <dgm:pt modelId="{A12848CC-9957-B94C-890E-D72F911615FB}" type="pres">
      <dgm:prSet presAssocID="{A2BCB495-4998-E446-8B96-6114443C9FEE}" presName="Name0" presStyleCnt="0">
        <dgm:presLayoutVars>
          <dgm:chMax val="4"/>
          <dgm:resizeHandles val="exact"/>
        </dgm:presLayoutVars>
      </dgm:prSet>
      <dgm:spPr/>
    </dgm:pt>
    <dgm:pt modelId="{727A12CF-1AA8-3940-9CE8-687B00582E03}" type="pres">
      <dgm:prSet presAssocID="{A2BCB495-4998-E446-8B96-6114443C9FEE}" presName="ellipse" presStyleLbl="trBgShp" presStyleIdx="0" presStyleCnt="1"/>
      <dgm:spPr/>
    </dgm:pt>
    <dgm:pt modelId="{7ACB34E5-CE8F-7447-A198-E8D5DC3318C0}" type="pres">
      <dgm:prSet presAssocID="{A2BCB495-4998-E446-8B96-6114443C9FEE}" presName="arrow1" presStyleLbl="fgShp" presStyleIdx="0" presStyleCnt="1"/>
      <dgm:spPr/>
    </dgm:pt>
    <dgm:pt modelId="{E1A2C82E-DAE3-904B-A48E-2B3A5C22CCB4}" type="pres">
      <dgm:prSet presAssocID="{A2BCB495-4998-E446-8B96-6114443C9FEE}" presName="rectangle" presStyleLbl="revTx" presStyleIdx="0" presStyleCnt="1">
        <dgm:presLayoutVars>
          <dgm:bulletEnabled val="1"/>
        </dgm:presLayoutVars>
      </dgm:prSet>
      <dgm:spPr/>
    </dgm:pt>
    <dgm:pt modelId="{4979381D-F711-B648-B437-E545A57C49A6}" type="pres">
      <dgm:prSet presAssocID="{0FDACA71-BFE5-8B4E-9A71-D1FF3BAAD603}" presName="item1" presStyleLbl="node1" presStyleIdx="0" presStyleCnt="3">
        <dgm:presLayoutVars>
          <dgm:bulletEnabled val="1"/>
        </dgm:presLayoutVars>
      </dgm:prSet>
      <dgm:spPr/>
    </dgm:pt>
    <dgm:pt modelId="{69A9E87D-4013-1742-8F46-FA80B5269FAB}" type="pres">
      <dgm:prSet presAssocID="{6E56D114-2358-9544-9767-7E4337C503BB}" presName="item2" presStyleLbl="node1" presStyleIdx="1" presStyleCnt="3">
        <dgm:presLayoutVars>
          <dgm:bulletEnabled val="1"/>
        </dgm:presLayoutVars>
      </dgm:prSet>
      <dgm:spPr/>
    </dgm:pt>
    <dgm:pt modelId="{B320D3DC-C748-1C46-BC08-BD4C87E1273C}" type="pres">
      <dgm:prSet presAssocID="{0436A892-8245-4740-B7EE-8B0E79270EF8}" presName="item3" presStyleLbl="node1" presStyleIdx="2" presStyleCnt="3">
        <dgm:presLayoutVars>
          <dgm:bulletEnabled val="1"/>
        </dgm:presLayoutVars>
      </dgm:prSet>
      <dgm:spPr/>
    </dgm:pt>
    <dgm:pt modelId="{A7866C9F-C4BD-DC48-ACE7-06917072E660}" type="pres">
      <dgm:prSet presAssocID="{A2BCB495-4998-E446-8B96-6114443C9FEE}" presName="funnel" presStyleLbl="trAlignAcc1" presStyleIdx="0" presStyleCnt="1"/>
      <dgm:spPr/>
    </dgm:pt>
  </dgm:ptLst>
  <dgm:cxnLst>
    <dgm:cxn modelId="{F57DCA0A-F8C8-B446-9FD6-37F670559C11}" srcId="{A2BCB495-4998-E446-8B96-6114443C9FEE}" destId="{0FDACA71-BFE5-8B4E-9A71-D1FF3BAAD603}" srcOrd="1" destOrd="0" parTransId="{FD16D23B-04F4-BB4C-830F-E7B5DFE243BD}" sibTransId="{76053C0E-0B8C-0745-A345-C5A14E06836D}"/>
    <dgm:cxn modelId="{0265782B-BED1-8A4E-8533-852B94E7B7E9}" srcId="{A2BCB495-4998-E446-8B96-6114443C9FEE}" destId="{5EC4A0B7-5EF0-5147-B664-0F8048951DF2}" srcOrd="0" destOrd="0" parTransId="{0DFCE0CA-B2C9-8244-8093-EBB3B32E51A9}" sibTransId="{0D32BCA4-C5C0-4A4C-BB2C-215A5504BCEA}"/>
    <dgm:cxn modelId="{2C7E9357-0509-C947-9257-069A9213A818}" type="presOf" srcId="{0FDACA71-BFE5-8B4E-9A71-D1FF3BAAD603}" destId="{69A9E87D-4013-1742-8F46-FA80B5269FAB}" srcOrd="0" destOrd="0" presId="urn:microsoft.com/office/officeart/2005/8/layout/funnel1"/>
    <dgm:cxn modelId="{7A758562-4297-7143-B6CE-0D2174D328ED}" type="presOf" srcId="{0436A892-8245-4740-B7EE-8B0E79270EF8}" destId="{E1A2C82E-DAE3-904B-A48E-2B3A5C22CCB4}" srcOrd="0" destOrd="0" presId="urn:microsoft.com/office/officeart/2005/8/layout/funnel1"/>
    <dgm:cxn modelId="{C973F182-E8A4-F543-A4FC-31E0312AB61F}" srcId="{A2BCB495-4998-E446-8B96-6114443C9FEE}" destId="{0436A892-8245-4740-B7EE-8B0E79270EF8}" srcOrd="3" destOrd="0" parTransId="{78CD3210-BA55-6D45-B87F-936C3479F82A}" sibTransId="{10B9A414-EB32-2E4B-A3E8-E99BC0891F41}"/>
    <dgm:cxn modelId="{DCCD73C4-F2D9-A649-B012-A5532202CEDA}" type="presOf" srcId="{6E56D114-2358-9544-9767-7E4337C503BB}" destId="{4979381D-F711-B648-B437-E545A57C49A6}" srcOrd="0" destOrd="0" presId="urn:microsoft.com/office/officeart/2005/8/layout/funnel1"/>
    <dgm:cxn modelId="{CD0765E1-3996-824D-97FF-C2F8D7E5A338}" srcId="{A2BCB495-4998-E446-8B96-6114443C9FEE}" destId="{6E56D114-2358-9544-9767-7E4337C503BB}" srcOrd="2" destOrd="0" parTransId="{F3504BDD-5F4F-1345-84E4-A2EF255287E6}" sibTransId="{8E3BD120-B655-4C47-AFB8-62630886D5A7}"/>
    <dgm:cxn modelId="{162564E2-7208-6F4B-BC00-41146AF31861}" type="presOf" srcId="{5EC4A0B7-5EF0-5147-B664-0F8048951DF2}" destId="{B320D3DC-C748-1C46-BC08-BD4C87E1273C}" srcOrd="0" destOrd="0" presId="urn:microsoft.com/office/officeart/2005/8/layout/funnel1"/>
    <dgm:cxn modelId="{E7115DE6-DD52-5940-97E6-D32543DF60B5}" type="presOf" srcId="{A2BCB495-4998-E446-8B96-6114443C9FEE}" destId="{A12848CC-9957-B94C-890E-D72F911615FB}" srcOrd="0" destOrd="0" presId="urn:microsoft.com/office/officeart/2005/8/layout/funnel1"/>
    <dgm:cxn modelId="{77529DCB-A16C-0449-B04A-B8A7980849B7}" type="presParOf" srcId="{A12848CC-9957-B94C-890E-D72F911615FB}" destId="{727A12CF-1AA8-3940-9CE8-687B00582E03}" srcOrd="0" destOrd="0" presId="urn:microsoft.com/office/officeart/2005/8/layout/funnel1"/>
    <dgm:cxn modelId="{092D7B50-038F-7D49-87EA-31E8B0C5EF8E}" type="presParOf" srcId="{A12848CC-9957-B94C-890E-D72F911615FB}" destId="{7ACB34E5-CE8F-7447-A198-E8D5DC3318C0}" srcOrd="1" destOrd="0" presId="urn:microsoft.com/office/officeart/2005/8/layout/funnel1"/>
    <dgm:cxn modelId="{4FAEC8B5-14D1-8946-BF88-A7655D51D772}" type="presParOf" srcId="{A12848CC-9957-B94C-890E-D72F911615FB}" destId="{E1A2C82E-DAE3-904B-A48E-2B3A5C22CCB4}" srcOrd="2" destOrd="0" presId="urn:microsoft.com/office/officeart/2005/8/layout/funnel1"/>
    <dgm:cxn modelId="{21105923-A47A-9846-A9D5-8040A4F80AB2}" type="presParOf" srcId="{A12848CC-9957-B94C-890E-D72F911615FB}" destId="{4979381D-F711-B648-B437-E545A57C49A6}" srcOrd="3" destOrd="0" presId="urn:microsoft.com/office/officeart/2005/8/layout/funnel1"/>
    <dgm:cxn modelId="{DD211768-1B30-0F45-9323-32A74E8C01E3}" type="presParOf" srcId="{A12848CC-9957-B94C-890E-D72F911615FB}" destId="{69A9E87D-4013-1742-8F46-FA80B5269FAB}" srcOrd="4" destOrd="0" presId="urn:microsoft.com/office/officeart/2005/8/layout/funnel1"/>
    <dgm:cxn modelId="{FF42685B-7F6F-AE43-9B23-81E25FDA203F}" type="presParOf" srcId="{A12848CC-9957-B94C-890E-D72F911615FB}" destId="{B320D3DC-C748-1C46-BC08-BD4C87E1273C}" srcOrd="5" destOrd="0" presId="urn:microsoft.com/office/officeart/2005/8/layout/funnel1"/>
    <dgm:cxn modelId="{DBE81AB4-3A60-1747-831A-290E20C5993E}" type="presParOf" srcId="{A12848CC-9957-B94C-890E-D72F911615FB}" destId="{A7866C9F-C4BD-DC48-ACE7-06917072E66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BA8C37-F4DD-B94A-9CA0-20D3CD28B9F6}" type="doc">
      <dgm:prSet loTypeId="urn:microsoft.com/office/officeart/2005/8/layout/venn1" loCatId="" qsTypeId="urn:microsoft.com/office/officeart/2005/8/quickstyle/simple2" qsCatId="simple" csTypeId="urn:microsoft.com/office/officeart/2005/8/colors/colorful5" csCatId="colorful" phldr="1"/>
      <dgm:spPr/>
    </dgm:pt>
    <dgm:pt modelId="{5CDF94C9-BE83-DE4D-BF93-2C533C63B20C}">
      <dgm:prSet phldrT="[Text]"/>
      <dgm:spPr/>
      <dgm:t>
        <a:bodyPr/>
        <a:lstStyle/>
        <a:p>
          <a:r>
            <a:rPr lang="en-US" dirty="0">
              <a:solidFill>
                <a:srgbClr val="00B050"/>
              </a:solidFill>
            </a:rPr>
            <a:t>Identities</a:t>
          </a:r>
          <a:r>
            <a:rPr lang="en-US" dirty="0"/>
            <a:t> </a:t>
          </a:r>
        </a:p>
      </dgm:t>
    </dgm:pt>
    <dgm:pt modelId="{A58A0B21-CF1D-194A-8288-9167CBB63D1F}" type="parTrans" cxnId="{ACAB51A8-3C2A-0745-B337-F90580CE53FA}">
      <dgm:prSet/>
      <dgm:spPr/>
      <dgm:t>
        <a:bodyPr/>
        <a:lstStyle/>
        <a:p>
          <a:endParaRPr lang="en-US"/>
        </a:p>
      </dgm:t>
    </dgm:pt>
    <dgm:pt modelId="{830D9920-CD6E-0C43-AD6B-92A686BD3AB7}" type="sibTrans" cxnId="{ACAB51A8-3C2A-0745-B337-F90580CE53FA}">
      <dgm:prSet/>
      <dgm:spPr/>
      <dgm:t>
        <a:bodyPr/>
        <a:lstStyle/>
        <a:p>
          <a:endParaRPr lang="en-US"/>
        </a:p>
      </dgm:t>
    </dgm:pt>
    <dgm:pt modelId="{DE2AF0F2-56AB-0B44-AB94-2C2AFB30B6E9}">
      <dgm:prSet phldrT="[Text]"/>
      <dgm:spPr/>
      <dgm:t>
        <a:bodyPr/>
        <a:lstStyle/>
        <a:p>
          <a:r>
            <a:rPr lang="en-US" dirty="0">
              <a:solidFill>
                <a:srgbClr val="C00000"/>
              </a:solidFill>
            </a:rPr>
            <a:t>Behaviors</a:t>
          </a:r>
        </a:p>
      </dgm:t>
    </dgm:pt>
    <dgm:pt modelId="{3B0F8696-5C7B-B345-8A47-FBBCC74EC7C5}" type="parTrans" cxnId="{9DD0A022-D61C-D541-A2B4-176103BA8A58}">
      <dgm:prSet/>
      <dgm:spPr/>
      <dgm:t>
        <a:bodyPr/>
        <a:lstStyle/>
        <a:p>
          <a:endParaRPr lang="en-US"/>
        </a:p>
      </dgm:t>
    </dgm:pt>
    <dgm:pt modelId="{203C53F1-FEAF-F54C-AF55-8FC145828C4D}" type="sibTrans" cxnId="{9DD0A022-D61C-D541-A2B4-176103BA8A58}">
      <dgm:prSet/>
      <dgm:spPr/>
      <dgm:t>
        <a:bodyPr/>
        <a:lstStyle/>
        <a:p>
          <a:endParaRPr lang="en-US"/>
        </a:p>
      </dgm:t>
    </dgm:pt>
    <dgm:pt modelId="{A988500C-BBFA-3242-BEC5-6E930808D0D9}">
      <dgm:prSet phldrT="[Text]"/>
      <dgm:spPr/>
      <dgm:t>
        <a:bodyPr/>
        <a:lstStyle/>
        <a:p>
          <a:r>
            <a:rPr lang="en-US" dirty="0">
              <a:solidFill>
                <a:srgbClr val="7030A0"/>
              </a:solidFill>
            </a:rPr>
            <a:t>Bodies</a:t>
          </a:r>
        </a:p>
      </dgm:t>
    </dgm:pt>
    <dgm:pt modelId="{ECB2AF0A-9566-6B47-B2BD-AC920C044D45}" type="parTrans" cxnId="{AB172568-16B2-9549-B73B-C2A8D2F74EB2}">
      <dgm:prSet/>
      <dgm:spPr/>
      <dgm:t>
        <a:bodyPr/>
        <a:lstStyle/>
        <a:p>
          <a:endParaRPr lang="en-US"/>
        </a:p>
      </dgm:t>
    </dgm:pt>
    <dgm:pt modelId="{429C465F-FC7B-AC4F-873F-FA2AB8CD2CB9}" type="sibTrans" cxnId="{AB172568-16B2-9549-B73B-C2A8D2F74EB2}">
      <dgm:prSet/>
      <dgm:spPr/>
      <dgm:t>
        <a:bodyPr/>
        <a:lstStyle/>
        <a:p>
          <a:endParaRPr lang="en-US"/>
        </a:p>
      </dgm:t>
    </dgm:pt>
    <dgm:pt modelId="{6AD9982C-6B3A-CD4C-9AC7-709745D985A0}" type="pres">
      <dgm:prSet presAssocID="{AFBA8C37-F4DD-B94A-9CA0-20D3CD28B9F6}" presName="compositeShape" presStyleCnt="0">
        <dgm:presLayoutVars>
          <dgm:chMax val="7"/>
          <dgm:dir/>
          <dgm:resizeHandles val="exact"/>
        </dgm:presLayoutVars>
      </dgm:prSet>
      <dgm:spPr/>
    </dgm:pt>
    <dgm:pt modelId="{D56E81FE-13CB-664E-90F9-25A5E52BDB79}" type="pres">
      <dgm:prSet presAssocID="{5CDF94C9-BE83-DE4D-BF93-2C533C63B20C}" presName="circ1" presStyleLbl="vennNode1" presStyleIdx="0" presStyleCnt="3"/>
      <dgm:spPr/>
    </dgm:pt>
    <dgm:pt modelId="{232AD718-DF9D-8E42-8AFA-128358AD9381}" type="pres">
      <dgm:prSet presAssocID="{5CDF94C9-BE83-DE4D-BF93-2C533C63B20C}" presName="circ1Tx" presStyleLbl="revTx" presStyleIdx="0" presStyleCnt="0">
        <dgm:presLayoutVars>
          <dgm:chMax val="0"/>
          <dgm:chPref val="0"/>
          <dgm:bulletEnabled val="1"/>
        </dgm:presLayoutVars>
      </dgm:prSet>
      <dgm:spPr/>
    </dgm:pt>
    <dgm:pt modelId="{94E62D20-3695-424E-85C2-56D67AD1FCAF}" type="pres">
      <dgm:prSet presAssocID="{DE2AF0F2-56AB-0B44-AB94-2C2AFB30B6E9}" presName="circ2" presStyleLbl="vennNode1" presStyleIdx="1" presStyleCnt="3"/>
      <dgm:spPr/>
    </dgm:pt>
    <dgm:pt modelId="{45B1DEDF-BB31-B044-9488-A616AD126CA1}" type="pres">
      <dgm:prSet presAssocID="{DE2AF0F2-56AB-0B44-AB94-2C2AFB30B6E9}" presName="circ2Tx" presStyleLbl="revTx" presStyleIdx="0" presStyleCnt="0">
        <dgm:presLayoutVars>
          <dgm:chMax val="0"/>
          <dgm:chPref val="0"/>
          <dgm:bulletEnabled val="1"/>
        </dgm:presLayoutVars>
      </dgm:prSet>
      <dgm:spPr/>
    </dgm:pt>
    <dgm:pt modelId="{9FE510CB-484E-E241-9B82-561695EBA486}" type="pres">
      <dgm:prSet presAssocID="{A988500C-BBFA-3242-BEC5-6E930808D0D9}" presName="circ3" presStyleLbl="vennNode1" presStyleIdx="2" presStyleCnt="3"/>
      <dgm:spPr/>
    </dgm:pt>
    <dgm:pt modelId="{B557F8FA-DFA3-6643-90DB-94207864567F}" type="pres">
      <dgm:prSet presAssocID="{A988500C-BBFA-3242-BEC5-6E930808D0D9}" presName="circ3Tx" presStyleLbl="revTx" presStyleIdx="0" presStyleCnt="0">
        <dgm:presLayoutVars>
          <dgm:chMax val="0"/>
          <dgm:chPref val="0"/>
          <dgm:bulletEnabled val="1"/>
        </dgm:presLayoutVars>
      </dgm:prSet>
      <dgm:spPr/>
    </dgm:pt>
  </dgm:ptLst>
  <dgm:cxnLst>
    <dgm:cxn modelId="{9DD0A022-D61C-D541-A2B4-176103BA8A58}" srcId="{AFBA8C37-F4DD-B94A-9CA0-20D3CD28B9F6}" destId="{DE2AF0F2-56AB-0B44-AB94-2C2AFB30B6E9}" srcOrd="1" destOrd="0" parTransId="{3B0F8696-5C7B-B345-8A47-FBBCC74EC7C5}" sibTransId="{203C53F1-FEAF-F54C-AF55-8FC145828C4D}"/>
    <dgm:cxn modelId="{D4D70B2D-85D4-2E4B-9C9C-AE3133ECEE10}" type="presOf" srcId="{5CDF94C9-BE83-DE4D-BF93-2C533C63B20C}" destId="{232AD718-DF9D-8E42-8AFA-128358AD9381}" srcOrd="1" destOrd="0" presId="urn:microsoft.com/office/officeart/2005/8/layout/venn1"/>
    <dgm:cxn modelId="{A9694163-991C-1F4F-B198-69E54F94598B}" type="presOf" srcId="{5CDF94C9-BE83-DE4D-BF93-2C533C63B20C}" destId="{D56E81FE-13CB-664E-90F9-25A5E52BDB79}" srcOrd="0" destOrd="0" presId="urn:microsoft.com/office/officeart/2005/8/layout/venn1"/>
    <dgm:cxn modelId="{AB172568-16B2-9549-B73B-C2A8D2F74EB2}" srcId="{AFBA8C37-F4DD-B94A-9CA0-20D3CD28B9F6}" destId="{A988500C-BBFA-3242-BEC5-6E930808D0D9}" srcOrd="2" destOrd="0" parTransId="{ECB2AF0A-9566-6B47-B2BD-AC920C044D45}" sibTransId="{429C465F-FC7B-AC4F-873F-FA2AB8CD2CB9}"/>
    <dgm:cxn modelId="{C01DC6A6-1B4E-844D-BFC5-6830B5D2D5AE}" type="presOf" srcId="{A988500C-BBFA-3242-BEC5-6E930808D0D9}" destId="{B557F8FA-DFA3-6643-90DB-94207864567F}" srcOrd="1" destOrd="0" presId="urn:microsoft.com/office/officeart/2005/8/layout/venn1"/>
    <dgm:cxn modelId="{ACAB51A8-3C2A-0745-B337-F90580CE53FA}" srcId="{AFBA8C37-F4DD-B94A-9CA0-20D3CD28B9F6}" destId="{5CDF94C9-BE83-DE4D-BF93-2C533C63B20C}" srcOrd="0" destOrd="0" parTransId="{A58A0B21-CF1D-194A-8288-9167CBB63D1F}" sibTransId="{830D9920-CD6E-0C43-AD6B-92A686BD3AB7}"/>
    <dgm:cxn modelId="{8FDAECB3-0B21-C74F-9819-723AD4494194}" type="presOf" srcId="{DE2AF0F2-56AB-0B44-AB94-2C2AFB30B6E9}" destId="{94E62D20-3695-424E-85C2-56D67AD1FCAF}" srcOrd="0" destOrd="0" presId="urn:microsoft.com/office/officeart/2005/8/layout/venn1"/>
    <dgm:cxn modelId="{9D4B73D6-A13A-0A46-B64E-3FA4465117A9}" type="presOf" srcId="{AFBA8C37-F4DD-B94A-9CA0-20D3CD28B9F6}" destId="{6AD9982C-6B3A-CD4C-9AC7-709745D985A0}" srcOrd="0" destOrd="0" presId="urn:microsoft.com/office/officeart/2005/8/layout/venn1"/>
    <dgm:cxn modelId="{9114AEE0-1474-0D4F-9730-D80694E8BB09}" type="presOf" srcId="{DE2AF0F2-56AB-0B44-AB94-2C2AFB30B6E9}" destId="{45B1DEDF-BB31-B044-9488-A616AD126CA1}" srcOrd="1" destOrd="0" presId="urn:microsoft.com/office/officeart/2005/8/layout/venn1"/>
    <dgm:cxn modelId="{39127EED-636C-6846-BFF3-748819A38243}" type="presOf" srcId="{A988500C-BBFA-3242-BEC5-6E930808D0D9}" destId="{9FE510CB-484E-E241-9B82-561695EBA486}" srcOrd="0" destOrd="0" presId="urn:microsoft.com/office/officeart/2005/8/layout/venn1"/>
    <dgm:cxn modelId="{EBE861E8-E5C0-B946-A7C4-F18D400D8471}" type="presParOf" srcId="{6AD9982C-6B3A-CD4C-9AC7-709745D985A0}" destId="{D56E81FE-13CB-664E-90F9-25A5E52BDB79}" srcOrd="0" destOrd="0" presId="urn:microsoft.com/office/officeart/2005/8/layout/venn1"/>
    <dgm:cxn modelId="{C25D9C93-FCC3-B445-AC76-B9F81A705003}" type="presParOf" srcId="{6AD9982C-6B3A-CD4C-9AC7-709745D985A0}" destId="{232AD718-DF9D-8E42-8AFA-128358AD9381}" srcOrd="1" destOrd="0" presId="urn:microsoft.com/office/officeart/2005/8/layout/venn1"/>
    <dgm:cxn modelId="{46C96312-EE1A-AB47-93BD-D6250BE4273B}" type="presParOf" srcId="{6AD9982C-6B3A-CD4C-9AC7-709745D985A0}" destId="{94E62D20-3695-424E-85C2-56D67AD1FCAF}" srcOrd="2" destOrd="0" presId="urn:microsoft.com/office/officeart/2005/8/layout/venn1"/>
    <dgm:cxn modelId="{E2D19ACA-4582-FD43-9CCB-ADD03C555C85}" type="presParOf" srcId="{6AD9982C-6B3A-CD4C-9AC7-709745D985A0}" destId="{45B1DEDF-BB31-B044-9488-A616AD126CA1}" srcOrd="3" destOrd="0" presId="urn:microsoft.com/office/officeart/2005/8/layout/venn1"/>
    <dgm:cxn modelId="{AB2CDA7A-35E6-5A4B-B15C-3C85AD97A7C4}" type="presParOf" srcId="{6AD9982C-6B3A-CD4C-9AC7-709745D985A0}" destId="{9FE510CB-484E-E241-9B82-561695EBA486}" srcOrd="4" destOrd="0" presId="urn:microsoft.com/office/officeart/2005/8/layout/venn1"/>
    <dgm:cxn modelId="{F0D22360-1156-8C40-86BA-FB2035C03126}" type="presParOf" srcId="{6AD9982C-6B3A-CD4C-9AC7-709745D985A0}" destId="{B557F8FA-DFA3-6643-90DB-94207864567F}"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97B36F-E584-B24A-9091-A620E17C7078}" type="doc">
      <dgm:prSet loTypeId="urn:microsoft.com/office/officeart/2005/8/layout/venn3" loCatId="" qsTypeId="urn:microsoft.com/office/officeart/2005/8/quickstyle/simple1" qsCatId="simple" csTypeId="urn:microsoft.com/office/officeart/2005/8/colors/accent1_2" csCatId="accent1" phldr="1"/>
      <dgm:spPr/>
      <dgm:t>
        <a:bodyPr/>
        <a:lstStyle/>
        <a:p>
          <a:endParaRPr lang="en-US"/>
        </a:p>
      </dgm:t>
    </dgm:pt>
    <dgm:pt modelId="{BA51607C-4307-2245-B7BF-C88F78554028}">
      <dgm:prSet phldrT="[Text]"/>
      <dgm:spPr/>
      <dgm:t>
        <a:bodyPr/>
        <a:lstStyle/>
        <a:p>
          <a:r>
            <a:rPr lang="en-US" dirty="0"/>
            <a:t>Sex / Sex assigned at birth</a:t>
          </a:r>
        </a:p>
      </dgm:t>
    </dgm:pt>
    <dgm:pt modelId="{013E183B-69CA-7E41-89F0-B4F4A7BAEFA2}" type="parTrans" cxnId="{DB039EAF-4750-3142-8AE8-0FD96E232F5B}">
      <dgm:prSet/>
      <dgm:spPr/>
      <dgm:t>
        <a:bodyPr/>
        <a:lstStyle/>
        <a:p>
          <a:endParaRPr lang="en-US"/>
        </a:p>
      </dgm:t>
    </dgm:pt>
    <dgm:pt modelId="{9E0C47E5-50BF-4D44-89D3-F0EF3DD7160D}" type="sibTrans" cxnId="{DB039EAF-4750-3142-8AE8-0FD96E232F5B}">
      <dgm:prSet/>
      <dgm:spPr/>
      <dgm:t>
        <a:bodyPr/>
        <a:lstStyle/>
        <a:p>
          <a:endParaRPr lang="en-US"/>
        </a:p>
      </dgm:t>
    </dgm:pt>
    <dgm:pt modelId="{1AC5B996-63F6-3A46-8BCB-1F016C08BFD0}">
      <dgm:prSet phldrT="[Text]"/>
      <dgm:spPr/>
      <dgm:t>
        <a:bodyPr/>
        <a:lstStyle/>
        <a:p>
          <a:r>
            <a:rPr lang="en-US" dirty="0"/>
            <a:t>Gender Identity</a:t>
          </a:r>
        </a:p>
      </dgm:t>
    </dgm:pt>
    <dgm:pt modelId="{19665DE2-0761-B748-8143-E36AF656665E}" type="parTrans" cxnId="{6887E43E-39D5-904D-95C5-E1BB5AEFAD4A}">
      <dgm:prSet/>
      <dgm:spPr/>
      <dgm:t>
        <a:bodyPr/>
        <a:lstStyle/>
        <a:p>
          <a:endParaRPr lang="en-US"/>
        </a:p>
      </dgm:t>
    </dgm:pt>
    <dgm:pt modelId="{8CB1323E-87A9-A246-BA68-541A5D59066C}" type="sibTrans" cxnId="{6887E43E-39D5-904D-95C5-E1BB5AEFAD4A}">
      <dgm:prSet/>
      <dgm:spPr/>
      <dgm:t>
        <a:bodyPr/>
        <a:lstStyle/>
        <a:p>
          <a:endParaRPr lang="en-US"/>
        </a:p>
      </dgm:t>
    </dgm:pt>
    <dgm:pt modelId="{1BB4E7A6-FC57-814B-864C-DF503BF17B45}">
      <dgm:prSet phldrT="[Text]"/>
      <dgm:spPr/>
      <dgm:t>
        <a:bodyPr/>
        <a:lstStyle/>
        <a:p>
          <a:r>
            <a:rPr lang="en-US" dirty="0"/>
            <a:t>Gender Expression</a:t>
          </a:r>
        </a:p>
      </dgm:t>
    </dgm:pt>
    <dgm:pt modelId="{95E43DEF-3965-1842-B6CA-04AD60278B7D}" type="parTrans" cxnId="{BC159E62-C6C1-4048-804C-9B271A0D3F84}">
      <dgm:prSet/>
      <dgm:spPr/>
      <dgm:t>
        <a:bodyPr/>
        <a:lstStyle/>
        <a:p>
          <a:endParaRPr lang="en-US"/>
        </a:p>
      </dgm:t>
    </dgm:pt>
    <dgm:pt modelId="{DC9D4C99-208C-A646-A2E1-C8C534664E43}" type="sibTrans" cxnId="{BC159E62-C6C1-4048-804C-9B271A0D3F84}">
      <dgm:prSet/>
      <dgm:spPr/>
      <dgm:t>
        <a:bodyPr/>
        <a:lstStyle/>
        <a:p>
          <a:endParaRPr lang="en-US"/>
        </a:p>
      </dgm:t>
    </dgm:pt>
    <dgm:pt modelId="{A90664F5-96D3-A046-A2C7-C826DB2C31A7}">
      <dgm:prSet phldrT="[Text]"/>
      <dgm:spPr/>
      <dgm:t>
        <a:bodyPr/>
        <a:lstStyle/>
        <a:p>
          <a:r>
            <a:rPr lang="en-US" dirty="0"/>
            <a:t>Sexual Orientation / Attraction (Physical vs Emotional)</a:t>
          </a:r>
        </a:p>
      </dgm:t>
    </dgm:pt>
    <dgm:pt modelId="{18CCECB1-F07B-1640-A4B4-73DF536F8E21}" type="parTrans" cxnId="{AE10C496-49A5-9045-8920-6D37CAC33018}">
      <dgm:prSet/>
      <dgm:spPr/>
      <dgm:t>
        <a:bodyPr/>
        <a:lstStyle/>
        <a:p>
          <a:endParaRPr lang="en-US"/>
        </a:p>
      </dgm:t>
    </dgm:pt>
    <dgm:pt modelId="{E7922BC6-4537-154F-A266-DCC06DAC5ECA}" type="sibTrans" cxnId="{AE10C496-49A5-9045-8920-6D37CAC33018}">
      <dgm:prSet/>
      <dgm:spPr/>
      <dgm:t>
        <a:bodyPr/>
        <a:lstStyle/>
        <a:p>
          <a:endParaRPr lang="en-US"/>
        </a:p>
      </dgm:t>
    </dgm:pt>
    <dgm:pt modelId="{3FCDFAFE-3149-7045-9DE3-84AC598C0503}">
      <dgm:prSet/>
      <dgm:spPr/>
      <dgm:t>
        <a:bodyPr/>
        <a:lstStyle/>
        <a:p>
          <a:r>
            <a:rPr lang="en-US" dirty="0"/>
            <a:t>Sexual Behavior</a:t>
          </a:r>
        </a:p>
      </dgm:t>
    </dgm:pt>
    <dgm:pt modelId="{177C0A93-3842-B646-BBC4-7BC00418121A}" type="parTrans" cxnId="{FF47C69A-51F2-4140-94C5-CEB824715138}">
      <dgm:prSet/>
      <dgm:spPr/>
      <dgm:t>
        <a:bodyPr/>
        <a:lstStyle/>
        <a:p>
          <a:endParaRPr lang="en-US"/>
        </a:p>
      </dgm:t>
    </dgm:pt>
    <dgm:pt modelId="{61911E88-33D9-B74D-BF54-15AF99F03A27}" type="sibTrans" cxnId="{FF47C69A-51F2-4140-94C5-CEB824715138}">
      <dgm:prSet/>
      <dgm:spPr/>
      <dgm:t>
        <a:bodyPr/>
        <a:lstStyle/>
        <a:p>
          <a:endParaRPr lang="en-US"/>
        </a:p>
      </dgm:t>
    </dgm:pt>
    <dgm:pt modelId="{49A579F2-559B-3E4E-8EA9-B2718ECB9805}" type="pres">
      <dgm:prSet presAssocID="{4F97B36F-E584-B24A-9091-A620E17C7078}" presName="Name0" presStyleCnt="0">
        <dgm:presLayoutVars>
          <dgm:dir/>
          <dgm:resizeHandles val="exact"/>
        </dgm:presLayoutVars>
      </dgm:prSet>
      <dgm:spPr/>
    </dgm:pt>
    <dgm:pt modelId="{D452534D-61FB-A045-B141-C93871348856}" type="pres">
      <dgm:prSet presAssocID="{BA51607C-4307-2245-B7BF-C88F78554028}" presName="Name5" presStyleLbl="vennNode1" presStyleIdx="0" presStyleCnt="5">
        <dgm:presLayoutVars>
          <dgm:bulletEnabled val="1"/>
        </dgm:presLayoutVars>
      </dgm:prSet>
      <dgm:spPr/>
    </dgm:pt>
    <dgm:pt modelId="{B2FB8113-8D3C-CA45-8AB8-35F388DAF7AE}" type="pres">
      <dgm:prSet presAssocID="{9E0C47E5-50BF-4D44-89D3-F0EF3DD7160D}" presName="space" presStyleCnt="0"/>
      <dgm:spPr/>
    </dgm:pt>
    <dgm:pt modelId="{B27181A6-7FB4-4447-9F6B-3F9833E56DC8}" type="pres">
      <dgm:prSet presAssocID="{1AC5B996-63F6-3A46-8BCB-1F016C08BFD0}" presName="Name5" presStyleLbl="vennNode1" presStyleIdx="1" presStyleCnt="5">
        <dgm:presLayoutVars>
          <dgm:bulletEnabled val="1"/>
        </dgm:presLayoutVars>
      </dgm:prSet>
      <dgm:spPr/>
    </dgm:pt>
    <dgm:pt modelId="{E89E5569-1F68-0545-B71B-8792CBB669F8}" type="pres">
      <dgm:prSet presAssocID="{8CB1323E-87A9-A246-BA68-541A5D59066C}" presName="space" presStyleCnt="0"/>
      <dgm:spPr/>
    </dgm:pt>
    <dgm:pt modelId="{06F46D65-6839-034A-889C-1F421E82D75F}" type="pres">
      <dgm:prSet presAssocID="{1BB4E7A6-FC57-814B-864C-DF503BF17B45}" presName="Name5" presStyleLbl="vennNode1" presStyleIdx="2" presStyleCnt="5">
        <dgm:presLayoutVars>
          <dgm:bulletEnabled val="1"/>
        </dgm:presLayoutVars>
      </dgm:prSet>
      <dgm:spPr/>
    </dgm:pt>
    <dgm:pt modelId="{0CDCE5B9-9E29-8C4E-9664-341AD747A201}" type="pres">
      <dgm:prSet presAssocID="{DC9D4C99-208C-A646-A2E1-C8C534664E43}" presName="space" presStyleCnt="0"/>
      <dgm:spPr/>
    </dgm:pt>
    <dgm:pt modelId="{9EE07F60-6733-3A4A-B741-2BF02CAE5B04}" type="pres">
      <dgm:prSet presAssocID="{A90664F5-96D3-A046-A2C7-C826DB2C31A7}" presName="Name5" presStyleLbl="vennNode1" presStyleIdx="3" presStyleCnt="5">
        <dgm:presLayoutVars>
          <dgm:bulletEnabled val="1"/>
        </dgm:presLayoutVars>
      </dgm:prSet>
      <dgm:spPr/>
    </dgm:pt>
    <dgm:pt modelId="{08FAFC5A-5838-4640-946A-F8E5874A072E}" type="pres">
      <dgm:prSet presAssocID="{E7922BC6-4537-154F-A266-DCC06DAC5ECA}" presName="space" presStyleCnt="0"/>
      <dgm:spPr/>
    </dgm:pt>
    <dgm:pt modelId="{EE6A58A2-EECE-4E47-8205-6881158E5B7F}" type="pres">
      <dgm:prSet presAssocID="{3FCDFAFE-3149-7045-9DE3-84AC598C0503}" presName="Name5" presStyleLbl="vennNode1" presStyleIdx="4" presStyleCnt="5">
        <dgm:presLayoutVars>
          <dgm:bulletEnabled val="1"/>
        </dgm:presLayoutVars>
      </dgm:prSet>
      <dgm:spPr/>
    </dgm:pt>
  </dgm:ptLst>
  <dgm:cxnLst>
    <dgm:cxn modelId="{2D33CD16-51FE-C942-B70B-08B8BA15A3C4}" type="presOf" srcId="{4F97B36F-E584-B24A-9091-A620E17C7078}" destId="{49A579F2-559B-3E4E-8EA9-B2718ECB9805}" srcOrd="0" destOrd="0" presId="urn:microsoft.com/office/officeart/2005/8/layout/venn3"/>
    <dgm:cxn modelId="{6887E43E-39D5-904D-95C5-E1BB5AEFAD4A}" srcId="{4F97B36F-E584-B24A-9091-A620E17C7078}" destId="{1AC5B996-63F6-3A46-8BCB-1F016C08BFD0}" srcOrd="1" destOrd="0" parTransId="{19665DE2-0761-B748-8143-E36AF656665E}" sibTransId="{8CB1323E-87A9-A246-BA68-541A5D59066C}"/>
    <dgm:cxn modelId="{DA12C95C-1B78-8743-BD4B-BD3E54043F98}" type="presOf" srcId="{1AC5B996-63F6-3A46-8BCB-1F016C08BFD0}" destId="{B27181A6-7FB4-4447-9F6B-3F9833E56DC8}" srcOrd="0" destOrd="0" presId="urn:microsoft.com/office/officeart/2005/8/layout/venn3"/>
    <dgm:cxn modelId="{BC159E62-C6C1-4048-804C-9B271A0D3F84}" srcId="{4F97B36F-E584-B24A-9091-A620E17C7078}" destId="{1BB4E7A6-FC57-814B-864C-DF503BF17B45}" srcOrd="2" destOrd="0" parTransId="{95E43DEF-3965-1842-B6CA-04AD60278B7D}" sibTransId="{DC9D4C99-208C-A646-A2E1-C8C534664E43}"/>
    <dgm:cxn modelId="{96427B96-39DE-7846-A70C-3F57318278AA}" type="presOf" srcId="{BA51607C-4307-2245-B7BF-C88F78554028}" destId="{D452534D-61FB-A045-B141-C93871348856}" srcOrd="0" destOrd="0" presId="urn:microsoft.com/office/officeart/2005/8/layout/venn3"/>
    <dgm:cxn modelId="{AE10C496-49A5-9045-8920-6D37CAC33018}" srcId="{4F97B36F-E584-B24A-9091-A620E17C7078}" destId="{A90664F5-96D3-A046-A2C7-C826DB2C31A7}" srcOrd="3" destOrd="0" parTransId="{18CCECB1-F07B-1640-A4B4-73DF536F8E21}" sibTransId="{E7922BC6-4537-154F-A266-DCC06DAC5ECA}"/>
    <dgm:cxn modelId="{FF47C69A-51F2-4140-94C5-CEB824715138}" srcId="{4F97B36F-E584-B24A-9091-A620E17C7078}" destId="{3FCDFAFE-3149-7045-9DE3-84AC598C0503}" srcOrd="4" destOrd="0" parTransId="{177C0A93-3842-B646-BBC4-7BC00418121A}" sibTransId="{61911E88-33D9-B74D-BF54-15AF99F03A27}"/>
    <dgm:cxn modelId="{DB039EAF-4750-3142-8AE8-0FD96E232F5B}" srcId="{4F97B36F-E584-B24A-9091-A620E17C7078}" destId="{BA51607C-4307-2245-B7BF-C88F78554028}" srcOrd="0" destOrd="0" parTransId="{013E183B-69CA-7E41-89F0-B4F4A7BAEFA2}" sibTransId="{9E0C47E5-50BF-4D44-89D3-F0EF3DD7160D}"/>
    <dgm:cxn modelId="{920712C6-7C8C-2D44-910F-13C245522BB2}" type="presOf" srcId="{3FCDFAFE-3149-7045-9DE3-84AC598C0503}" destId="{EE6A58A2-EECE-4E47-8205-6881158E5B7F}" srcOrd="0" destOrd="0" presId="urn:microsoft.com/office/officeart/2005/8/layout/venn3"/>
    <dgm:cxn modelId="{62BCB4DD-6150-C641-AC6D-AE1EED1E60AD}" type="presOf" srcId="{A90664F5-96D3-A046-A2C7-C826DB2C31A7}" destId="{9EE07F60-6733-3A4A-B741-2BF02CAE5B04}" srcOrd="0" destOrd="0" presId="urn:microsoft.com/office/officeart/2005/8/layout/venn3"/>
    <dgm:cxn modelId="{5EC65EDF-FA0C-C54A-B594-81A7D0D19564}" type="presOf" srcId="{1BB4E7A6-FC57-814B-864C-DF503BF17B45}" destId="{06F46D65-6839-034A-889C-1F421E82D75F}" srcOrd="0" destOrd="0" presId="urn:microsoft.com/office/officeart/2005/8/layout/venn3"/>
    <dgm:cxn modelId="{CBF5D36D-20DC-AB4D-9A76-C0D40A3FB4E0}" type="presParOf" srcId="{49A579F2-559B-3E4E-8EA9-B2718ECB9805}" destId="{D452534D-61FB-A045-B141-C93871348856}" srcOrd="0" destOrd="0" presId="urn:microsoft.com/office/officeart/2005/8/layout/venn3"/>
    <dgm:cxn modelId="{441818ED-CA78-3440-A00B-19728AD82DC6}" type="presParOf" srcId="{49A579F2-559B-3E4E-8EA9-B2718ECB9805}" destId="{B2FB8113-8D3C-CA45-8AB8-35F388DAF7AE}" srcOrd="1" destOrd="0" presId="urn:microsoft.com/office/officeart/2005/8/layout/venn3"/>
    <dgm:cxn modelId="{9EE354D2-F026-344C-A57E-B4E996278B93}" type="presParOf" srcId="{49A579F2-559B-3E4E-8EA9-B2718ECB9805}" destId="{B27181A6-7FB4-4447-9F6B-3F9833E56DC8}" srcOrd="2" destOrd="0" presId="urn:microsoft.com/office/officeart/2005/8/layout/venn3"/>
    <dgm:cxn modelId="{21FB11BD-190B-1448-AFD9-81211ED82CC8}" type="presParOf" srcId="{49A579F2-559B-3E4E-8EA9-B2718ECB9805}" destId="{E89E5569-1F68-0545-B71B-8792CBB669F8}" srcOrd="3" destOrd="0" presId="urn:microsoft.com/office/officeart/2005/8/layout/venn3"/>
    <dgm:cxn modelId="{3A3CDAD9-7766-ED49-9D1F-55ADF2604949}" type="presParOf" srcId="{49A579F2-559B-3E4E-8EA9-B2718ECB9805}" destId="{06F46D65-6839-034A-889C-1F421E82D75F}" srcOrd="4" destOrd="0" presId="urn:microsoft.com/office/officeart/2005/8/layout/venn3"/>
    <dgm:cxn modelId="{6260372C-E4F7-914A-BF9F-EE42E6A7436D}" type="presParOf" srcId="{49A579F2-559B-3E4E-8EA9-B2718ECB9805}" destId="{0CDCE5B9-9E29-8C4E-9664-341AD747A201}" srcOrd="5" destOrd="0" presId="urn:microsoft.com/office/officeart/2005/8/layout/venn3"/>
    <dgm:cxn modelId="{5B8706BE-CD2D-3B46-8459-F4EB4494100D}" type="presParOf" srcId="{49A579F2-559B-3E4E-8EA9-B2718ECB9805}" destId="{9EE07F60-6733-3A4A-B741-2BF02CAE5B04}" srcOrd="6" destOrd="0" presId="urn:microsoft.com/office/officeart/2005/8/layout/venn3"/>
    <dgm:cxn modelId="{0F417C08-832C-C64A-8CF0-FE1FFA8ECA1C}" type="presParOf" srcId="{49A579F2-559B-3E4E-8EA9-B2718ECB9805}" destId="{08FAFC5A-5838-4640-946A-F8E5874A072E}" srcOrd="7" destOrd="0" presId="urn:microsoft.com/office/officeart/2005/8/layout/venn3"/>
    <dgm:cxn modelId="{B6BB73FA-0BD6-8147-9B90-22B39419F21A}" type="presParOf" srcId="{49A579F2-559B-3E4E-8EA9-B2718ECB9805}" destId="{EE6A58A2-EECE-4E47-8205-6881158E5B7F}"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E317A0-2D6E-400B-8C21-D0D9FF81716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1DC25AA-7FAC-435B-A222-ABEF0CC96C2B}">
      <dgm:prSet/>
      <dgm:spPr/>
      <dgm:t>
        <a:bodyPr/>
        <a:lstStyle/>
        <a:p>
          <a:r>
            <a:rPr lang="en-US"/>
            <a:t>Social affirmation </a:t>
          </a:r>
        </a:p>
      </dgm:t>
    </dgm:pt>
    <dgm:pt modelId="{17996C57-AD8F-4606-910C-DE2ABE83E00C}" type="parTrans" cxnId="{91846B16-2D54-439E-9D0D-20EE10E2FCD5}">
      <dgm:prSet/>
      <dgm:spPr/>
      <dgm:t>
        <a:bodyPr/>
        <a:lstStyle/>
        <a:p>
          <a:endParaRPr lang="en-US"/>
        </a:p>
      </dgm:t>
    </dgm:pt>
    <dgm:pt modelId="{438FB779-ADD6-4AE0-A3C8-A0455C98239E}" type="sibTrans" cxnId="{91846B16-2D54-439E-9D0D-20EE10E2FCD5}">
      <dgm:prSet/>
      <dgm:spPr/>
      <dgm:t>
        <a:bodyPr/>
        <a:lstStyle/>
        <a:p>
          <a:endParaRPr lang="en-US"/>
        </a:p>
      </dgm:t>
    </dgm:pt>
    <dgm:pt modelId="{5F2FFAAB-93B8-40E4-96EA-6A56157B9E40}">
      <dgm:prSet/>
      <dgm:spPr/>
      <dgm:t>
        <a:bodyPr/>
        <a:lstStyle/>
        <a:p>
          <a:r>
            <a:rPr lang="en-US" dirty="0"/>
            <a:t>Name change, pronouns, gender expression </a:t>
          </a:r>
        </a:p>
      </dgm:t>
    </dgm:pt>
    <dgm:pt modelId="{84BD631D-052B-4004-870C-DDB8BE493E9B}" type="parTrans" cxnId="{CEAC21D0-EB6D-471B-8C28-2B39B007FA0A}">
      <dgm:prSet/>
      <dgm:spPr/>
      <dgm:t>
        <a:bodyPr/>
        <a:lstStyle/>
        <a:p>
          <a:endParaRPr lang="en-US"/>
        </a:p>
      </dgm:t>
    </dgm:pt>
    <dgm:pt modelId="{33D192E3-93A2-4A4D-8916-260217F40B3A}" type="sibTrans" cxnId="{CEAC21D0-EB6D-471B-8C28-2B39B007FA0A}">
      <dgm:prSet/>
      <dgm:spPr/>
      <dgm:t>
        <a:bodyPr/>
        <a:lstStyle/>
        <a:p>
          <a:endParaRPr lang="en-US"/>
        </a:p>
      </dgm:t>
    </dgm:pt>
    <dgm:pt modelId="{D2CF0770-2D46-4C0A-84AA-A773305BE58D}">
      <dgm:prSet/>
      <dgm:spPr/>
      <dgm:t>
        <a:bodyPr/>
        <a:lstStyle/>
        <a:p>
          <a:r>
            <a:rPr lang="en-US"/>
            <a:t>Legal affirmation </a:t>
          </a:r>
        </a:p>
      </dgm:t>
    </dgm:pt>
    <dgm:pt modelId="{67892B6C-62B4-4BDB-B17A-F080BC98F12D}" type="parTrans" cxnId="{64F55B46-0312-4EA8-A281-41AE52F4902F}">
      <dgm:prSet/>
      <dgm:spPr/>
      <dgm:t>
        <a:bodyPr/>
        <a:lstStyle/>
        <a:p>
          <a:endParaRPr lang="en-US"/>
        </a:p>
      </dgm:t>
    </dgm:pt>
    <dgm:pt modelId="{9DBBDEEF-2CCA-45D2-8324-9AD1AA9F9ECB}" type="sibTrans" cxnId="{64F55B46-0312-4EA8-A281-41AE52F4902F}">
      <dgm:prSet/>
      <dgm:spPr/>
      <dgm:t>
        <a:bodyPr/>
        <a:lstStyle/>
        <a:p>
          <a:endParaRPr lang="en-US"/>
        </a:p>
      </dgm:t>
    </dgm:pt>
    <dgm:pt modelId="{E2F1125C-CD0C-4931-9B1E-AACB096F3ECF}">
      <dgm:prSet/>
      <dgm:spPr/>
      <dgm:t>
        <a:bodyPr/>
        <a:lstStyle/>
        <a:p>
          <a:r>
            <a:rPr lang="en-US"/>
            <a:t>Modifying gender markers on government documents </a:t>
          </a:r>
        </a:p>
      </dgm:t>
    </dgm:pt>
    <dgm:pt modelId="{42BFC132-54A2-442B-8946-3854A55348F2}" type="parTrans" cxnId="{DD5F4C4A-BA32-47EF-A8DF-3EFC5614EED2}">
      <dgm:prSet/>
      <dgm:spPr/>
      <dgm:t>
        <a:bodyPr/>
        <a:lstStyle/>
        <a:p>
          <a:endParaRPr lang="en-US"/>
        </a:p>
      </dgm:t>
    </dgm:pt>
    <dgm:pt modelId="{799F6857-1C79-41C9-902D-62096F1069AF}" type="sibTrans" cxnId="{DD5F4C4A-BA32-47EF-A8DF-3EFC5614EED2}">
      <dgm:prSet/>
      <dgm:spPr/>
      <dgm:t>
        <a:bodyPr/>
        <a:lstStyle/>
        <a:p>
          <a:endParaRPr lang="en-US"/>
        </a:p>
      </dgm:t>
    </dgm:pt>
    <dgm:pt modelId="{186DF9A5-3246-4D14-ADD2-6EB6CC6BB552}">
      <dgm:prSet/>
      <dgm:spPr/>
      <dgm:t>
        <a:bodyPr/>
        <a:lstStyle/>
        <a:p>
          <a:r>
            <a:rPr lang="en-US"/>
            <a:t>Medical affirmation </a:t>
          </a:r>
        </a:p>
      </dgm:t>
    </dgm:pt>
    <dgm:pt modelId="{F0EB8428-B853-436A-BF77-832A24D2FF35}" type="parTrans" cxnId="{36913872-478E-45EB-8EF1-01F3CCEA6922}">
      <dgm:prSet/>
      <dgm:spPr/>
      <dgm:t>
        <a:bodyPr/>
        <a:lstStyle/>
        <a:p>
          <a:endParaRPr lang="en-US"/>
        </a:p>
      </dgm:t>
    </dgm:pt>
    <dgm:pt modelId="{64730234-8A1D-426E-8278-75520FBED62D}" type="sibTrans" cxnId="{36913872-478E-45EB-8EF1-01F3CCEA6922}">
      <dgm:prSet/>
      <dgm:spPr/>
      <dgm:t>
        <a:bodyPr/>
        <a:lstStyle/>
        <a:p>
          <a:endParaRPr lang="en-US"/>
        </a:p>
      </dgm:t>
    </dgm:pt>
    <dgm:pt modelId="{97C35D65-006F-42F0-8CE7-46833B97376A}">
      <dgm:prSet/>
      <dgm:spPr/>
      <dgm:t>
        <a:bodyPr/>
        <a:lstStyle/>
        <a:p>
          <a:r>
            <a:rPr lang="en-US"/>
            <a:t>Gender-affirming hormone therapy or pubertal suppression </a:t>
          </a:r>
        </a:p>
      </dgm:t>
    </dgm:pt>
    <dgm:pt modelId="{D25DFC22-A75F-4B2A-A1AB-9DD9C537CCB3}" type="parTrans" cxnId="{8D84B2A4-1B83-4E54-B9A4-D5D49B81B845}">
      <dgm:prSet/>
      <dgm:spPr/>
      <dgm:t>
        <a:bodyPr/>
        <a:lstStyle/>
        <a:p>
          <a:endParaRPr lang="en-US"/>
        </a:p>
      </dgm:t>
    </dgm:pt>
    <dgm:pt modelId="{852326B1-27A2-452A-8DDB-D958C1F57008}" type="sibTrans" cxnId="{8D84B2A4-1B83-4E54-B9A4-D5D49B81B845}">
      <dgm:prSet/>
      <dgm:spPr/>
      <dgm:t>
        <a:bodyPr/>
        <a:lstStyle/>
        <a:p>
          <a:endParaRPr lang="en-US"/>
        </a:p>
      </dgm:t>
    </dgm:pt>
    <dgm:pt modelId="{3FC42605-E815-4E6C-B9D7-447CDF2EF491}">
      <dgm:prSet/>
      <dgm:spPr/>
      <dgm:t>
        <a:bodyPr/>
        <a:lstStyle/>
        <a:p>
          <a:r>
            <a:rPr lang="en-US"/>
            <a:t>Surgical affirmation </a:t>
          </a:r>
        </a:p>
      </dgm:t>
    </dgm:pt>
    <dgm:pt modelId="{B094F00F-A3CC-4FB8-BA25-4E721441000F}" type="parTrans" cxnId="{F3C58E73-1B27-42AF-A281-459492B611D3}">
      <dgm:prSet/>
      <dgm:spPr/>
      <dgm:t>
        <a:bodyPr/>
        <a:lstStyle/>
        <a:p>
          <a:endParaRPr lang="en-US"/>
        </a:p>
      </dgm:t>
    </dgm:pt>
    <dgm:pt modelId="{D40C1DC5-B03F-4276-B60D-57A3764AC9A5}" type="sibTrans" cxnId="{F3C58E73-1B27-42AF-A281-459492B611D3}">
      <dgm:prSet/>
      <dgm:spPr/>
      <dgm:t>
        <a:bodyPr/>
        <a:lstStyle/>
        <a:p>
          <a:endParaRPr lang="en-US"/>
        </a:p>
      </dgm:t>
    </dgm:pt>
    <dgm:pt modelId="{67351005-8739-4EE1-909A-9207CCAF7120}">
      <dgm:prSet/>
      <dgm:spPr/>
      <dgm:t>
        <a:bodyPr/>
        <a:lstStyle/>
        <a:p>
          <a:r>
            <a:rPr lang="en-US" dirty="0"/>
            <a:t>Vaginoplasty, facial feminization surgery, breast augmentation, phalloplasty, minimally invasive procedures, </a:t>
          </a:r>
          <a:r>
            <a:rPr lang="en-US" dirty="0" err="1"/>
            <a:t>etc</a:t>
          </a:r>
          <a:endParaRPr lang="en-US" dirty="0"/>
        </a:p>
      </dgm:t>
    </dgm:pt>
    <dgm:pt modelId="{321AAEC7-4726-46F6-BB50-147F6206805C}" type="parTrans" cxnId="{7C35DCBF-2296-45DF-B154-F006E2269722}">
      <dgm:prSet/>
      <dgm:spPr/>
      <dgm:t>
        <a:bodyPr/>
        <a:lstStyle/>
        <a:p>
          <a:endParaRPr lang="en-US"/>
        </a:p>
      </dgm:t>
    </dgm:pt>
    <dgm:pt modelId="{88E6AA31-F35F-4900-80EB-A8ED264300BB}" type="sibTrans" cxnId="{7C35DCBF-2296-45DF-B154-F006E2269722}">
      <dgm:prSet/>
      <dgm:spPr/>
      <dgm:t>
        <a:bodyPr/>
        <a:lstStyle/>
        <a:p>
          <a:endParaRPr lang="en-US"/>
        </a:p>
      </dgm:t>
    </dgm:pt>
    <dgm:pt modelId="{BD3E6E78-E7FC-A34A-937F-00174BB3E063}">
      <dgm:prSet/>
      <dgm:spPr/>
      <dgm:t>
        <a:bodyPr/>
        <a:lstStyle/>
        <a:p>
          <a:r>
            <a:rPr lang="en-US" dirty="0"/>
            <a:t>Psychological / Self-Affirmation</a:t>
          </a:r>
        </a:p>
      </dgm:t>
    </dgm:pt>
    <dgm:pt modelId="{C7DC209C-64B5-C44F-BE0E-CD678C4FE4A0}" type="parTrans" cxnId="{E047D542-5EE2-E840-BB2F-C29075E579A4}">
      <dgm:prSet/>
      <dgm:spPr/>
      <dgm:t>
        <a:bodyPr/>
        <a:lstStyle/>
        <a:p>
          <a:endParaRPr lang="en-US"/>
        </a:p>
      </dgm:t>
    </dgm:pt>
    <dgm:pt modelId="{52383DFD-1428-DB42-A977-25EB68417D60}" type="sibTrans" cxnId="{E047D542-5EE2-E840-BB2F-C29075E579A4}">
      <dgm:prSet/>
      <dgm:spPr/>
      <dgm:t>
        <a:bodyPr/>
        <a:lstStyle/>
        <a:p>
          <a:endParaRPr lang="en-US"/>
        </a:p>
      </dgm:t>
    </dgm:pt>
    <dgm:pt modelId="{F86F9FE6-1D50-3A4D-AB77-8CE8014B5084}">
      <dgm:prSet/>
      <dgm:spPr/>
      <dgm:t>
        <a:bodyPr/>
        <a:lstStyle/>
        <a:p>
          <a:r>
            <a:rPr lang="en-US" dirty="0"/>
            <a:t>Internally affirming one's own identity</a:t>
          </a:r>
        </a:p>
      </dgm:t>
    </dgm:pt>
    <dgm:pt modelId="{B501D1CB-CA32-2948-9133-88FE7EF6915C}" type="parTrans" cxnId="{7E99100E-8527-7141-970F-875444D388FD}">
      <dgm:prSet/>
      <dgm:spPr/>
      <dgm:t>
        <a:bodyPr/>
        <a:lstStyle/>
        <a:p>
          <a:endParaRPr lang="en-US"/>
        </a:p>
      </dgm:t>
    </dgm:pt>
    <dgm:pt modelId="{2A403990-B3F0-194D-A024-AF7636A7D667}" type="sibTrans" cxnId="{7E99100E-8527-7141-970F-875444D388FD}">
      <dgm:prSet/>
      <dgm:spPr/>
      <dgm:t>
        <a:bodyPr/>
        <a:lstStyle/>
        <a:p>
          <a:endParaRPr lang="en-US"/>
        </a:p>
      </dgm:t>
    </dgm:pt>
    <dgm:pt modelId="{0706B292-64D3-B143-9247-9450A21D0158}" type="pres">
      <dgm:prSet presAssocID="{57E317A0-2D6E-400B-8C21-D0D9FF817169}" presName="linear" presStyleCnt="0">
        <dgm:presLayoutVars>
          <dgm:animLvl val="lvl"/>
          <dgm:resizeHandles val="exact"/>
        </dgm:presLayoutVars>
      </dgm:prSet>
      <dgm:spPr/>
    </dgm:pt>
    <dgm:pt modelId="{6D5B5973-B358-A04D-9572-DED8472BA2DB}" type="pres">
      <dgm:prSet presAssocID="{BD3E6E78-E7FC-A34A-937F-00174BB3E063}" presName="parentText" presStyleLbl="node1" presStyleIdx="0" presStyleCnt="5">
        <dgm:presLayoutVars>
          <dgm:chMax val="0"/>
          <dgm:bulletEnabled val="1"/>
        </dgm:presLayoutVars>
      </dgm:prSet>
      <dgm:spPr/>
    </dgm:pt>
    <dgm:pt modelId="{8B9A6033-20F4-FA44-88F0-82ED6A54039F}" type="pres">
      <dgm:prSet presAssocID="{BD3E6E78-E7FC-A34A-937F-00174BB3E063}" presName="childText" presStyleLbl="revTx" presStyleIdx="0" presStyleCnt="5">
        <dgm:presLayoutVars>
          <dgm:bulletEnabled val="1"/>
        </dgm:presLayoutVars>
      </dgm:prSet>
      <dgm:spPr/>
    </dgm:pt>
    <dgm:pt modelId="{5F8E4509-70B3-5846-B9EF-2AA31EAFFDA9}" type="pres">
      <dgm:prSet presAssocID="{41DC25AA-7FAC-435B-A222-ABEF0CC96C2B}" presName="parentText" presStyleLbl="node1" presStyleIdx="1" presStyleCnt="5">
        <dgm:presLayoutVars>
          <dgm:chMax val="0"/>
          <dgm:bulletEnabled val="1"/>
        </dgm:presLayoutVars>
      </dgm:prSet>
      <dgm:spPr/>
    </dgm:pt>
    <dgm:pt modelId="{DDA283FB-7ADA-6F48-A919-B6E856CB6231}" type="pres">
      <dgm:prSet presAssocID="{41DC25AA-7FAC-435B-A222-ABEF0CC96C2B}" presName="childText" presStyleLbl="revTx" presStyleIdx="1" presStyleCnt="5">
        <dgm:presLayoutVars>
          <dgm:bulletEnabled val="1"/>
        </dgm:presLayoutVars>
      </dgm:prSet>
      <dgm:spPr/>
    </dgm:pt>
    <dgm:pt modelId="{C776956B-E58A-CB44-8886-8F98B3957E5F}" type="pres">
      <dgm:prSet presAssocID="{D2CF0770-2D46-4C0A-84AA-A773305BE58D}" presName="parentText" presStyleLbl="node1" presStyleIdx="2" presStyleCnt="5">
        <dgm:presLayoutVars>
          <dgm:chMax val="0"/>
          <dgm:bulletEnabled val="1"/>
        </dgm:presLayoutVars>
      </dgm:prSet>
      <dgm:spPr/>
    </dgm:pt>
    <dgm:pt modelId="{179887E9-183E-A34D-BA73-7CE6DE2CE8C2}" type="pres">
      <dgm:prSet presAssocID="{D2CF0770-2D46-4C0A-84AA-A773305BE58D}" presName="childText" presStyleLbl="revTx" presStyleIdx="2" presStyleCnt="5">
        <dgm:presLayoutVars>
          <dgm:bulletEnabled val="1"/>
        </dgm:presLayoutVars>
      </dgm:prSet>
      <dgm:spPr/>
    </dgm:pt>
    <dgm:pt modelId="{687AAA08-CCBD-4149-96A7-CDC75DA8B01F}" type="pres">
      <dgm:prSet presAssocID="{186DF9A5-3246-4D14-ADD2-6EB6CC6BB552}" presName="parentText" presStyleLbl="node1" presStyleIdx="3" presStyleCnt="5">
        <dgm:presLayoutVars>
          <dgm:chMax val="0"/>
          <dgm:bulletEnabled val="1"/>
        </dgm:presLayoutVars>
      </dgm:prSet>
      <dgm:spPr/>
    </dgm:pt>
    <dgm:pt modelId="{74E6F797-9A82-A640-8302-F1E38C1A0733}" type="pres">
      <dgm:prSet presAssocID="{186DF9A5-3246-4D14-ADD2-6EB6CC6BB552}" presName="childText" presStyleLbl="revTx" presStyleIdx="3" presStyleCnt="5">
        <dgm:presLayoutVars>
          <dgm:bulletEnabled val="1"/>
        </dgm:presLayoutVars>
      </dgm:prSet>
      <dgm:spPr/>
    </dgm:pt>
    <dgm:pt modelId="{5359A60C-E75D-4445-B7C7-BEE6ADFEFF03}" type="pres">
      <dgm:prSet presAssocID="{3FC42605-E815-4E6C-B9D7-447CDF2EF491}" presName="parentText" presStyleLbl="node1" presStyleIdx="4" presStyleCnt="5">
        <dgm:presLayoutVars>
          <dgm:chMax val="0"/>
          <dgm:bulletEnabled val="1"/>
        </dgm:presLayoutVars>
      </dgm:prSet>
      <dgm:spPr/>
    </dgm:pt>
    <dgm:pt modelId="{AB7F159C-1307-8049-A3A6-1AC5DE3AE7FC}" type="pres">
      <dgm:prSet presAssocID="{3FC42605-E815-4E6C-B9D7-447CDF2EF491}" presName="childText" presStyleLbl="revTx" presStyleIdx="4" presStyleCnt="5">
        <dgm:presLayoutVars>
          <dgm:bulletEnabled val="1"/>
        </dgm:presLayoutVars>
      </dgm:prSet>
      <dgm:spPr/>
    </dgm:pt>
  </dgm:ptLst>
  <dgm:cxnLst>
    <dgm:cxn modelId="{B9186F01-49BD-584C-A214-D33188CFD24B}" type="presOf" srcId="{41DC25AA-7FAC-435B-A222-ABEF0CC96C2B}" destId="{5F8E4509-70B3-5846-B9EF-2AA31EAFFDA9}" srcOrd="0" destOrd="0" presId="urn:microsoft.com/office/officeart/2005/8/layout/vList2"/>
    <dgm:cxn modelId="{9A0D6704-EF3F-D542-8FA3-1DA7758862A0}" type="presOf" srcId="{E2F1125C-CD0C-4931-9B1E-AACB096F3ECF}" destId="{179887E9-183E-A34D-BA73-7CE6DE2CE8C2}" srcOrd="0" destOrd="0" presId="urn:microsoft.com/office/officeart/2005/8/layout/vList2"/>
    <dgm:cxn modelId="{53991808-AEB8-454E-9B36-E122DDDB726E}" type="presOf" srcId="{3FC42605-E815-4E6C-B9D7-447CDF2EF491}" destId="{5359A60C-E75D-4445-B7C7-BEE6ADFEFF03}" srcOrd="0" destOrd="0" presId="urn:microsoft.com/office/officeart/2005/8/layout/vList2"/>
    <dgm:cxn modelId="{7E99100E-8527-7141-970F-875444D388FD}" srcId="{BD3E6E78-E7FC-A34A-937F-00174BB3E063}" destId="{F86F9FE6-1D50-3A4D-AB77-8CE8014B5084}" srcOrd="0" destOrd="0" parTransId="{B501D1CB-CA32-2948-9133-88FE7EF6915C}" sibTransId="{2A403990-B3F0-194D-A024-AF7636A7D667}"/>
    <dgm:cxn modelId="{0943460F-DB4D-6540-9F60-64A82D9FDA9F}" type="presOf" srcId="{BD3E6E78-E7FC-A34A-937F-00174BB3E063}" destId="{6D5B5973-B358-A04D-9572-DED8472BA2DB}" srcOrd="0" destOrd="0" presId="urn:microsoft.com/office/officeart/2005/8/layout/vList2"/>
    <dgm:cxn modelId="{91846B16-2D54-439E-9D0D-20EE10E2FCD5}" srcId="{57E317A0-2D6E-400B-8C21-D0D9FF817169}" destId="{41DC25AA-7FAC-435B-A222-ABEF0CC96C2B}" srcOrd="1" destOrd="0" parTransId="{17996C57-AD8F-4606-910C-DE2ABE83E00C}" sibTransId="{438FB779-ADD6-4AE0-A3C8-A0455C98239E}"/>
    <dgm:cxn modelId="{F480EB32-D7C6-9344-869B-A4F4F4244089}" type="presOf" srcId="{97C35D65-006F-42F0-8CE7-46833B97376A}" destId="{74E6F797-9A82-A640-8302-F1E38C1A0733}" srcOrd="0" destOrd="0" presId="urn:microsoft.com/office/officeart/2005/8/layout/vList2"/>
    <dgm:cxn modelId="{E047D542-5EE2-E840-BB2F-C29075E579A4}" srcId="{57E317A0-2D6E-400B-8C21-D0D9FF817169}" destId="{BD3E6E78-E7FC-A34A-937F-00174BB3E063}" srcOrd="0" destOrd="0" parTransId="{C7DC209C-64B5-C44F-BE0E-CD678C4FE4A0}" sibTransId="{52383DFD-1428-DB42-A977-25EB68417D60}"/>
    <dgm:cxn modelId="{64F55B46-0312-4EA8-A281-41AE52F4902F}" srcId="{57E317A0-2D6E-400B-8C21-D0D9FF817169}" destId="{D2CF0770-2D46-4C0A-84AA-A773305BE58D}" srcOrd="2" destOrd="0" parTransId="{67892B6C-62B4-4BDB-B17A-F080BC98F12D}" sibTransId="{9DBBDEEF-2CCA-45D2-8324-9AD1AA9F9ECB}"/>
    <dgm:cxn modelId="{DD5F4C4A-BA32-47EF-A8DF-3EFC5614EED2}" srcId="{D2CF0770-2D46-4C0A-84AA-A773305BE58D}" destId="{E2F1125C-CD0C-4931-9B1E-AACB096F3ECF}" srcOrd="0" destOrd="0" parTransId="{42BFC132-54A2-442B-8946-3854A55348F2}" sibTransId="{799F6857-1C79-41C9-902D-62096F1069AF}"/>
    <dgm:cxn modelId="{36913872-478E-45EB-8EF1-01F3CCEA6922}" srcId="{57E317A0-2D6E-400B-8C21-D0D9FF817169}" destId="{186DF9A5-3246-4D14-ADD2-6EB6CC6BB552}" srcOrd="3" destOrd="0" parTransId="{F0EB8428-B853-436A-BF77-832A24D2FF35}" sibTransId="{64730234-8A1D-426E-8278-75520FBED62D}"/>
    <dgm:cxn modelId="{F3C58E73-1B27-42AF-A281-459492B611D3}" srcId="{57E317A0-2D6E-400B-8C21-D0D9FF817169}" destId="{3FC42605-E815-4E6C-B9D7-447CDF2EF491}" srcOrd="4" destOrd="0" parTransId="{B094F00F-A3CC-4FB8-BA25-4E721441000F}" sibTransId="{D40C1DC5-B03F-4276-B60D-57A3764AC9A5}"/>
    <dgm:cxn modelId="{8D84B2A4-1B83-4E54-B9A4-D5D49B81B845}" srcId="{186DF9A5-3246-4D14-ADD2-6EB6CC6BB552}" destId="{97C35D65-006F-42F0-8CE7-46833B97376A}" srcOrd="0" destOrd="0" parTransId="{D25DFC22-A75F-4B2A-A1AB-9DD9C537CCB3}" sibTransId="{852326B1-27A2-452A-8DDB-D958C1F57008}"/>
    <dgm:cxn modelId="{104860A5-A65B-F847-B519-5E7880692CA5}" type="presOf" srcId="{186DF9A5-3246-4D14-ADD2-6EB6CC6BB552}" destId="{687AAA08-CCBD-4149-96A7-CDC75DA8B01F}" srcOrd="0" destOrd="0" presId="urn:microsoft.com/office/officeart/2005/8/layout/vList2"/>
    <dgm:cxn modelId="{E8185DB5-5633-EC4B-8430-9E4FB4682E65}" type="presOf" srcId="{57E317A0-2D6E-400B-8C21-D0D9FF817169}" destId="{0706B292-64D3-B143-9247-9450A21D0158}" srcOrd="0" destOrd="0" presId="urn:microsoft.com/office/officeart/2005/8/layout/vList2"/>
    <dgm:cxn modelId="{7C35DCBF-2296-45DF-B154-F006E2269722}" srcId="{3FC42605-E815-4E6C-B9D7-447CDF2EF491}" destId="{67351005-8739-4EE1-909A-9207CCAF7120}" srcOrd="0" destOrd="0" parTransId="{321AAEC7-4726-46F6-BB50-147F6206805C}" sibTransId="{88E6AA31-F35F-4900-80EB-A8ED264300BB}"/>
    <dgm:cxn modelId="{D4636EC4-E986-804D-8320-0D84C553BCAE}" type="presOf" srcId="{D2CF0770-2D46-4C0A-84AA-A773305BE58D}" destId="{C776956B-E58A-CB44-8886-8F98B3957E5F}" srcOrd="0" destOrd="0" presId="urn:microsoft.com/office/officeart/2005/8/layout/vList2"/>
    <dgm:cxn modelId="{CEAC21D0-EB6D-471B-8C28-2B39B007FA0A}" srcId="{41DC25AA-7FAC-435B-A222-ABEF0CC96C2B}" destId="{5F2FFAAB-93B8-40E4-96EA-6A56157B9E40}" srcOrd="0" destOrd="0" parTransId="{84BD631D-052B-4004-870C-DDB8BE493E9B}" sibTransId="{33D192E3-93A2-4A4D-8916-260217F40B3A}"/>
    <dgm:cxn modelId="{12A91AD4-6501-C44C-87AE-DEC2818380C7}" type="presOf" srcId="{5F2FFAAB-93B8-40E4-96EA-6A56157B9E40}" destId="{DDA283FB-7ADA-6F48-A919-B6E856CB6231}" srcOrd="0" destOrd="0" presId="urn:microsoft.com/office/officeart/2005/8/layout/vList2"/>
    <dgm:cxn modelId="{740F38D4-3E44-4F46-B6A3-EDDA1048EF1A}" type="presOf" srcId="{F86F9FE6-1D50-3A4D-AB77-8CE8014B5084}" destId="{8B9A6033-20F4-FA44-88F0-82ED6A54039F}" srcOrd="0" destOrd="0" presId="urn:microsoft.com/office/officeart/2005/8/layout/vList2"/>
    <dgm:cxn modelId="{87DC14E5-0F2C-2C44-A16F-59B4434BB22A}" type="presOf" srcId="{67351005-8739-4EE1-909A-9207CCAF7120}" destId="{AB7F159C-1307-8049-A3A6-1AC5DE3AE7FC}" srcOrd="0" destOrd="0" presId="urn:microsoft.com/office/officeart/2005/8/layout/vList2"/>
    <dgm:cxn modelId="{3064D809-D17A-474E-8377-5E2D14517334}" type="presParOf" srcId="{0706B292-64D3-B143-9247-9450A21D0158}" destId="{6D5B5973-B358-A04D-9572-DED8472BA2DB}" srcOrd="0" destOrd="0" presId="urn:microsoft.com/office/officeart/2005/8/layout/vList2"/>
    <dgm:cxn modelId="{12DEA674-FB46-5840-B0AB-63653BEF9A9E}" type="presParOf" srcId="{0706B292-64D3-B143-9247-9450A21D0158}" destId="{8B9A6033-20F4-FA44-88F0-82ED6A54039F}" srcOrd="1" destOrd="0" presId="urn:microsoft.com/office/officeart/2005/8/layout/vList2"/>
    <dgm:cxn modelId="{7710449B-0E4A-9D4B-94DA-81DB24702CEF}" type="presParOf" srcId="{0706B292-64D3-B143-9247-9450A21D0158}" destId="{5F8E4509-70B3-5846-B9EF-2AA31EAFFDA9}" srcOrd="2" destOrd="0" presId="urn:microsoft.com/office/officeart/2005/8/layout/vList2"/>
    <dgm:cxn modelId="{FCA959BF-A8A8-EE4F-8314-8B7D2F0D34AD}" type="presParOf" srcId="{0706B292-64D3-B143-9247-9450A21D0158}" destId="{DDA283FB-7ADA-6F48-A919-B6E856CB6231}" srcOrd="3" destOrd="0" presId="urn:microsoft.com/office/officeart/2005/8/layout/vList2"/>
    <dgm:cxn modelId="{5886E140-27DA-3949-8BF3-DA9E376A41AD}" type="presParOf" srcId="{0706B292-64D3-B143-9247-9450A21D0158}" destId="{C776956B-E58A-CB44-8886-8F98B3957E5F}" srcOrd="4" destOrd="0" presId="urn:microsoft.com/office/officeart/2005/8/layout/vList2"/>
    <dgm:cxn modelId="{74B8FB82-7939-F940-AE2D-2BED7FFBFC01}" type="presParOf" srcId="{0706B292-64D3-B143-9247-9450A21D0158}" destId="{179887E9-183E-A34D-BA73-7CE6DE2CE8C2}" srcOrd="5" destOrd="0" presId="urn:microsoft.com/office/officeart/2005/8/layout/vList2"/>
    <dgm:cxn modelId="{1CD374E9-DFB8-014F-B1CD-DDBB683C0861}" type="presParOf" srcId="{0706B292-64D3-B143-9247-9450A21D0158}" destId="{687AAA08-CCBD-4149-96A7-CDC75DA8B01F}" srcOrd="6" destOrd="0" presId="urn:microsoft.com/office/officeart/2005/8/layout/vList2"/>
    <dgm:cxn modelId="{1A2770FA-33B8-DD4B-9DA4-EA3C3E0E6921}" type="presParOf" srcId="{0706B292-64D3-B143-9247-9450A21D0158}" destId="{74E6F797-9A82-A640-8302-F1E38C1A0733}" srcOrd="7" destOrd="0" presId="urn:microsoft.com/office/officeart/2005/8/layout/vList2"/>
    <dgm:cxn modelId="{FD88878F-0C90-CF46-85B4-0F546D0D2C5B}" type="presParOf" srcId="{0706B292-64D3-B143-9247-9450A21D0158}" destId="{5359A60C-E75D-4445-B7C7-BEE6ADFEFF03}" srcOrd="8" destOrd="0" presId="urn:microsoft.com/office/officeart/2005/8/layout/vList2"/>
    <dgm:cxn modelId="{29CD7441-7361-8842-A5DC-F45CD5C215D2}" type="presParOf" srcId="{0706B292-64D3-B143-9247-9450A21D0158}" destId="{AB7F159C-1307-8049-A3A6-1AC5DE3AE7FC}" srcOrd="9"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27D351D-3B08-4B1A-8AEF-DE0F9457556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269E05BD-05C1-4F07-A344-C5DAB8493106}">
      <dgm:prSet/>
      <dgm:spPr/>
      <dgm:t>
        <a:bodyPr/>
        <a:lstStyle/>
        <a:p>
          <a:r>
            <a:rPr lang="en-US"/>
            <a:t>Most laws apply regardless of payor source</a:t>
          </a:r>
        </a:p>
      </dgm:t>
    </dgm:pt>
    <dgm:pt modelId="{971C1ECD-07AF-49E6-843C-3926D39E7885}" type="parTrans" cxnId="{836609C9-C465-4223-BD4A-3DD240F56F4C}">
      <dgm:prSet/>
      <dgm:spPr/>
      <dgm:t>
        <a:bodyPr/>
        <a:lstStyle/>
        <a:p>
          <a:endParaRPr lang="en-US"/>
        </a:p>
      </dgm:t>
    </dgm:pt>
    <dgm:pt modelId="{35C7381F-F07A-4609-A45A-71C6986190E3}" type="sibTrans" cxnId="{836609C9-C465-4223-BD4A-3DD240F56F4C}">
      <dgm:prSet/>
      <dgm:spPr/>
      <dgm:t>
        <a:bodyPr/>
        <a:lstStyle/>
        <a:p>
          <a:endParaRPr lang="en-US"/>
        </a:p>
      </dgm:t>
    </dgm:pt>
    <dgm:pt modelId="{1864583E-CA5B-43B5-863E-018C92850F59}">
      <dgm:prSet/>
      <dgm:spPr/>
      <dgm:t>
        <a:bodyPr/>
        <a:lstStyle/>
        <a:p>
          <a:r>
            <a:rPr lang="en-US" dirty="0"/>
            <a:t>Language is variable but broadly applies to surgery, hormone therapy, and puberty blockers (though does not explicitly exclude other treatments)</a:t>
          </a:r>
        </a:p>
      </dgm:t>
    </dgm:pt>
    <dgm:pt modelId="{754D9786-D069-4ED5-A466-FEF57344A548}" type="parTrans" cxnId="{5CCB8211-CD0D-4F55-AFF6-2376951C30C3}">
      <dgm:prSet/>
      <dgm:spPr/>
      <dgm:t>
        <a:bodyPr/>
        <a:lstStyle/>
        <a:p>
          <a:endParaRPr lang="en-US"/>
        </a:p>
      </dgm:t>
    </dgm:pt>
    <dgm:pt modelId="{9DC81727-1FB8-4182-9FC6-A38D8350F359}" type="sibTrans" cxnId="{5CCB8211-CD0D-4F55-AFF6-2376951C30C3}">
      <dgm:prSet/>
      <dgm:spPr/>
      <dgm:t>
        <a:bodyPr/>
        <a:lstStyle/>
        <a:p>
          <a:endParaRPr lang="en-US"/>
        </a:p>
      </dgm:t>
    </dgm:pt>
    <dgm:pt modelId="{F4888539-1932-40F8-9DE7-676CCC2DD1C4}">
      <dgm:prSet/>
      <dgm:spPr/>
      <dgm:t>
        <a:bodyPr/>
        <a:lstStyle/>
        <a:p>
          <a:r>
            <a:rPr lang="en-US"/>
            <a:t>Largely applies only to physicians, nurse practitioners, and physician assistants </a:t>
          </a:r>
        </a:p>
      </dgm:t>
    </dgm:pt>
    <dgm:pt modelId="{F6C29FEB-A84E-458E-8970-4AFC43E2313A}" type="parTrans" cxnId="{890DCB02-5A54-440E-B809-A7583069CE81}">
      <dgm:prSet/>
      <dgm:spPr/>
      <dgm:t>
        <a:bodyPr/>
        <a:lstStyle/>
        <a:p>
          <a:endParaRPr lang="en-US"/>
        </a:p>
      </dgm:t>
    </dgm:pt>
    <dgm:pt modelId="{F2BD221F-A806-4AC3-BDF9-74F39CE6F43B}" type="sibTrans" cxnId="{890DCB02-5A54-440E-B809-A7583069CE81}">
      <dgm:prSet/>
      <dgm:spPr/>
      <dgm:t>
        <a:bodyPr/>
        <a:lstStyle/>
        <a:p>
          <a:endParaRPr lang="en-US"/>
        </a:p>
      </dgm:t>
    </dgm:pt>
    <dgm:pt modelId="{1301647F-A976-4C2F-97B4-11D7F219C96B}">
      <dgm:prSet/>
      <dgm:spPr/>
      <dgm:t>
        <a:bodyPr/>
        <a:lstStyle/>
        <a:p>
          <a:r>
            <a:rPr lang="en-US" dirty="0"/>
            <a:t>Does not apply to intersex / DSD, simply rendering a diagnosis of gender dysphoria, or to the provision of mental health care or basic information </a:t>
          </a:r>
        </a:p>
      </dgm:t>
    </dgm:pt>
    <dgm:pt modelId="{7E1EC6A4-F7D3-4632-92A8-99EC13F75C09}" type="parTrans" cxnId="{0FA63C92-E4C7-48C9-896D-D92C5C194909}">
      <dgm:prSet/>
      <dgm:spPr/>
      <dgm:t>
        <a:bodyPr/>
        <a:lstStyle/>
        <a:p>
          <a:endParaRPr lang="en-US"/>
        </a:p>
      </dgm:t>
    </dgm:pt>
    <dgm:pt modelId="{07E9D20F-1D7A-4CF4-9267-143BAC24D567}" type="sibTrans" cxnId="{0FA63C92-E4C7-48C9-896D-D92C5C194909}">
      <dgm:prSet/>
      <dgm:spPr/>
      <dgm:t>
        <a:bodyPr/>
        <a:lstStyle/>
        <a:p>
          <a:endParaRPr lang="en-US"/>
        </a:p>
      </dgm:t>
    </dgm:pt>
    <dgm:pt modelId="{DBA0CD85-1A41-47C8-B27B-6C37F4FD873F}">
      <dgm:prSet/>
      <dgm:spPr/>
      <dgm:t>
        <a:bodyPr/>
        <a:lstStyle/>
        <a:p>
          <a:r>
            <a:rPr lang="en-US"/>
            <a:t>“Aiding or abetting,” “Referring” </a:t>
          </a:r>
        </a:p>
      </dgm:t>
    </dgm:pt>
    <dgm:pt modelId="{3D982B2E-A8A1-460F-948C-C56C61BD67EC}" type="parTrans" cxnId="{3303D6D1-D90A-4DAA-B085-8B6210F5A933}">
      <dgm:prSet/>
      <dgm:spPr/>
      <dgm:t>
        <a:bodyPr/>
        <a:lstStyle/>
        <a:p>
          <a:endParaRPr lang="en-US"/>
        </a:p>
      </dgm:t>
    </dgm:pt>
    <dgm:pt modelId="{251917EB-3EB4-4F82-A6DD-81709566C952}" type="sibTrans" cxnId="{3303D6D1-D90A-4DAA-B085-8B6210F5A933}">
      <dgm:prSet/>
      <dgm:spPr/>
      <dgm:t>
        <a:bodyPr/>
        <a:lstStyle/>
        <a:p>
          <a:endParaRPr lang="en-US"/>
        </a:p>
      </dgm:t>
    </dgm:pt>
    <dgm:pt modelId="{95F70955-46B1-4E32-ACDA-8AC287EA8A5B}">
      <dgm:prSet custT="1"/>
      <dgm:spPr/>
      <dgm:t>
        <a:bodyPr/>
        <a:lstStyle/>
        <a:p>
          <a:r>
            <a:rPr lang="en-US" sz="800" dirty="0"/>
            <a:t>Increasingly common in state language </a:t>
          </a:r>
        </a:p>
      </dgm:t>
    </dgm:pt>
    <dgm:pt modelId="{5CF0A0AE-0727-46DE-885E-B2B54E0BC5B1}" type="parTrans" cxnId="{25CCD228-4E19-4697-A246-B3B901C89C67}">
      <dgm:prSet/>
      <dgm:spPr/>
      <dgm:t>
        <a:bodyPr/>
        <a:lstStyle/>
        <a:p>
          <a:endParaRPr lang="en-US"/>
        </a:p>
      </dgm:t>
    </dgm:pt>
    <dgm:pt modelId="{C48623F2-12AA-499D-99A2-F8BCB8DEC4A2}" type="sibTrans" cxnId="{25CCD228-4E19-4697-A246-B3B901C89C67}">
      <dgm:prSet/>
      <dgm:spPr/>
      <dgm:t>
        <a:bodyPr/>
        <a:lstStyle/>
        <a:p>
          <a:endParaRPr lang="en-US"/>
        </a:p>
      </dgm:t>
    </dgm:pt>
    <dgm:pt modelId="{B81546A8-C2C4-4AEB-93BA-264B0889CFD8}">
      <dgm:prSet custT="1"/>
      <dgm:spPr/>
      <dgm:t>
        <a:bodyPr/>
        <a:lstStyle/>
        <a:p>
          <a:r>
            <a:rPr lang="en-US" sz="800" dirty="0"/>
            <a:t>Intentionally vague and may be more broadly applicable </a:t>
          </a:r>
        </a:p>
      </dgm:t>
    </dgm:pt>
    <dgm:pt modelId="{7C960A64-DBBC-47DC-8307-6C139A7E2338}" type="parTrans" cxnId="{3196EFF6-CA93-4B93-9EF7-EE34CB645C6F}">
      <dgm:prSet/>
      <dgm:spPr/>
      <dgm:t>
        <a:bodyPr/>
        <a:lstStyle/>
        <a:p>
          <a:endParaRPr lang="en-US"/>
        </a:p>
      </dgm:t>
    </dgm:pt>
    <dgm:pt modelId="{D7EB666C-7255-41E9-8DFF-D8F4BBF5F48F}" type="sibTrans" cxnId="{3196EFF6-CA93-4B93-9EF7-EE34CB645C6F}">
      <dgm:prSet/>
      <dgm:spPr/>
      <dgm:t>
        <a:bodyPr/>
        <a:lstStyle/>
        <a:p>
          <a:endParaRPr lang="en-US"/>
        </a:p>
      </dgm:t>
    </dgm:pt>
    <dgm:pt modelId="{07A70555-B97F-418A-90B7-A39D0BDA988C}">
      <dgm:prSet custT="1"/>
      <dgm:spPr/>
      <dgm:t>
        <a:bodyPr/>
        <a:lstStyle/>
        <a:p>
          <a:r>
            <a:rPr lang="en-US" sz="800" dirty="0"/>
            <a:t>Pharmacy / point-of-dispensing </a:t>
          </a:r>
        </a:p>
      </dgm:t>
    </dgm:pt>
    <dgm:pt modelId="{0BB54FF3-94A2-4CE3-ACA3-A0717620D8D0}" type="parTrans" cxnId="{F4276088-A2D0-4548-86DD-EF41AB3F45C1}">
      <dgm:prSet/>
      <dgm:spPr/>
      <dgm:t>
        <a:bodyPr/>
        <a:lstStyle/>
        <a:p>
          <a:endParaRPr lang="en-US"/>
        </a:p>
      </dgm:t>
    </dgm:pt>
    <dgm:pt modelId="{302838FE-1787-42E8-A06A-E8E80730B8C0}" type="sibTrans" cxnId="{F4276088-A2D0-4548-86DD-EF41AB3F45C1}">
      <dgm:prSet/>
      <dgm:spPr/>
      <dgm:t>
        <a:bodyPr/>
        <a:lstStyle/>
        <a:p>
          <a:endParaRPr lang="en-US"/>
        </a:p>
      </dgm:t>
    </dgm:pt>
    <dgm:pt modelId="{4E2A42D3-CFE7-43A0-BD27-124B6B9ECEBE}">
      <dgm:prSet custT="1"/>
      <dgm:spPr/>
      <dgm:t>
        <a:bodyPr/>
        <a:lstStyle/>
        <a:p>
          <a:r>
            <a:rPr lang="en-US" sz="800"/>
            <a:t>Dermatologic care (??)</a:t>
          </a:r>
        </a:p>
      </dgm:t>
    </dgm:pt>
    <dgm:pt modelId="{1DCF2B6D-026B-42A7-AA5A-FD27E14846F9}" type="parTrans" cxnId="{14420728-FEDC-47E4-B211-6056E076815D}">
      <dgm:prSet/>
      <dgm:spPr/>
      <dgm:t>
        <a:bodyPr/>
        <a:lstStyle/>
        <a:p>
          <a:endParaRPr lang="en-US"/>
        </a:p>
      </dgm:t>
    </dgm:pt>
    <dgm:pt modelId="{8AF03163-0E7B-45FA-AA65-D71917533B6C}" type="sibTrans" cxnId="{14420728-FEDC-47E4-B211-6056E076815D}">
      <dgm:prSet/>
      <dgm:spPr/>
      <dgm:t>
        <a:bodyPr/>
        <a:lstStyle/>
        <a:p>
          <a:endParaRPr lang="en-US"/>
        </a:p>
      </dgm:t>
    </dgm:pt>
    <dgm:pt modelId="{3B6CA6C8-EA76-419E-B70B-975C3E050814}" type="pres">
      <dgm:prSet presAssocID="{627D351D-3B08-4B1A-8AEF-DE0F94575567}" presName="root" presStyleCnt="0">
        <dgm:presLayoutVars>
          <dgm:dir/>
          <dgm:resizeHandles val="exact"/>
        </dgm:presLayoutVars>
      </dgm:prSet>
      <dgm:spPr/>
    </dgm:pt>
    <dgm:pt modelId="{9F33529F-48E5-4DA5-83DE-952E22F06781}" type="pres">
      <dgm:prSet presAssocID="{269E05BD-05C1-4F07-A344-C5DAB8493106}" presName="compNode" presStyleCnt="0"/>
      <dgm:spPr/>
    </dgm:pt>
    <dgm:pt modelId="{82A3938E-1936-4147-A32B-998C0D8DDC0D}" type="pres">
      <dgm:prSet presAssocID="{269E05BD-05C1-4F07-A344-C5DAB8493106}" presName="bgRect" presStyleLbl="bgShp" presStyleIdx="0" presStyleCnt="5"/>
      <dgm:spPr/>
    </dgm:pt>
    <dgm:pt modelId="{EA64AAEF-4AE9-4EE9-9FF7-B14DB0A14B1F}" type="pres">
      <dgm:prSet presAssocID="{269E05BD-05C1-4F07-A344-C5DAB84931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250A5C41-71AA-48A5-ADF0-C8BA3DBD24CD}" type="pres">
      <dgm:prSet presAssocID="{269E05BD-05C1-4F07-A344-C5DAB8493106}" presName="spaceRect" presStyleCnt="0"/>
      <dgm:spPr/>
    </dgm:pt>
    <dgm:pt modelId="{DC151902-50EC-4FD3-9474-AECDBB463370}" type="pres">
      <dgm:prSet presAssocID="{269E05BD-05C1-4F07-A344-C5DAB8493106}" presName="parTx" presStyleLbl="revTx" presStyleIdx="0" presStyleCnt="6">
        <dgm:presLayoutVars>
          <dgm:chMax val="0"/>
          <dgm:chPref val="0"/>
        </dgm:presLayoutVars>
      </dgm:prSet>
      <dgm:spPr/>
    </dgm:pt>
    <dgm:pt modelId="{A7D788EC-EAC2-4974-B19C-71149FD3E03C}" type="pres">
      <dgm:prSet presAssocID="{35C7381F-F07A-4609-A45A-71C6986190E3}" presName="sibTrans" presStyleCnt="0"/>
      <dgm:spPr/>
    </dgm:pt>
    <dgm:pt modelId="{3278CC71-22AA-43EA-8A6F-66AD842018E3}" type="pres">
      <dgm:prSet presAssocID="{1864583E-CA5B-43B5-863E-018C92850F59}" presName="compNode" presStyleCnt="0"/>
      <dgm:spPr/>
    </dgm:pt>
    <dgm:pt modelId="{69447865-7A34-4EF8-AB8C-75FAA01F01B5}" type="pres">
      <dgm:prSet presAssocID="{1864583E-CA5B-43B5-863E-018C92850F59}" presName="bgRect" presStyleLbl="bgShp" presStyleIdx="1" presStyleCnt="5"/>
      <dgm:spPr/>
    </dgm:pt>
    <dgm:pt modelId="{CBCBF1A9-FF93-49D6-869F-26F1BDECD435}" type="pres">
      <dgm:prSet presAssocID="{1864583E-CA5B-43B5-863E-018C92850F5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NA"/>
        </a:ext>
      </dgm:extLst>
    </dgm:pt>
    <dgm:pt modelId="{C66E41FF-D8BA-4FE5-98D2-FB5D148A9FDC}" type="pres">
      <dgm:prSet presAssocID="{1864583E-CA5B-43B5-863E-018C92850F59}" presName="spaceRect" presStyleCnt="0"/>
      <dgm:spPr/>
    </dgm:pt>
    <dgm:pt modelId="{3799A1D9-301C-46B9-B022-3CA8F1BB55AC}" type="pres">
      <dgm:prSet presAssocID="{1864583E-CA5B-43B5-863E-018C92850F59}" presName="parTx" presStyleLbl="revTx" presStyleIdx="1" presStyleCnt="6">
        <dgm:presLayoutVars>
          <dgm:chMax val="0"/>
          <dgm:chPref val="0"/>
        </dgm:presLayoutVars>
      </dgm:prSet>
      <dgm:spPr/>
    </dgm:pt>
    <dgm:pt modelId="{DC526342-4D61-4CC6-9B52-3EC31DDDA30E}" type="pres">
      <dgm:prSet presAssocID="{9DC81727-1FB8-4182-9FC6-A38D8350F359}" presName="sibTrans" presStyleCnt="0"/>
      <dgm:spPr/>
    </dgm:pt>
    <dgm:pt modelId="{9CBA96A0-F862-4E8B-861B-282920B42486}" type="pres">
      <dgm:prSet presAssocID="{F4888539-1932-40F8-9DE7-676CCC2DD1C4}" presName="compNode" presStyleCnt="0"/>
      <dgm:spPr/>
    </dgm:pt>
    <dgm:pt modelId="{1D0871CB-7324-4BBC-9492-C92198685739}" type="pres">
      <dgm:prSet presAssocID="{F4888539-1932-40F8-9DE7-676CCC2DD1C4}" presName="bgRect" presStyleLbl="bgShp" presStyleIdx="2" presStyleCnt="5"/>
      <dgm:spPr/>
    </dgm:pt>
    <dgm:pt modelId="{47439A6F-3B69-4A52-A57B-5C15FB29F155}" type="pres">
      <dgm:prSet presAssocID="{F4888539-1932-40F8-9DE7-676CCC2DD1C4}"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F065FC7B-6577-41A7-A80F-4AA4E115D464}" type="pres">
      <dgm:prSet presAssocID="{F4888539-1932-40F8-9DE7-676CCC2DD1C4}" presName="spaceRect" presStyleCnt="0"/>
      <dgm:spPr/>
    </dgm:pt>
    <dgm:pt modelId="{41ABF5FC-754B-4923-837B-7874B4872A52}" type="pres">
      <dgm:prSet presAssocID="{F4888539-1932-40F8-9DE7-676CCC2DD1C4}" presName="parTx" presStyleLbl="revTx" presStyleIdx="2" presStyleCnt="6">
        <dgm:presLayoutVars>
          <dgm:chMax val="0"/>
          <dgm:chPref val="0"/>
        </dgm:presLayoutVars>
      </dgm:prSet>
      <dgm:spPr/>
    </dgm:pt>
    <dgm:pt modelId="{96098526-68F7-4193-82E8-F8FD9424E403}" type="pres">
      <dgm:prSet presAssocID="{F2BD221F-A806-4AC3-BDF9-74F39CE6F43B}" presName="sibTrans" presStyleCnt="0"/>
      <dgm:spPr/>
    </dgm:pt>
    <dgm:pt modelId="{C43D8781-0058-43E8-AAB4-2375AFB5C2E6}" type="pres">
      <dgm:prSet presAssocID="{1301647F-A976-4C2F-97B4-11D7F219C96B}" presName="compNode" presStyleCnt="0"/>
      <dgm:spPr/>
    </dgm:pt>
    <dgm:pt modelId="{183F5F06-9702-4C23-A498-5A8629E7DCD2}" type="pres">
      <dgm:prSet presAssocID="{1301647F-A976-4C2F-97B4-11D7F219C96B}" presName="bgRect" presStyleLbl="bgShp" presStyleIdx="3" presStyleCnt="5"/>
      <dgm:spPr/>
    </dgm:pt>
    <dgm:pt modelId="{C655FA1D-7992-4137-8144-0AD3E7E27BFC}" type="pres">
      <dgm:prSet presAssocID="{1301647F-A976-4C2F-97B4-11D7F219C96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6787AEA1-F30B-40C2-819D-CAF06A212344}" type="pres">
      <dgm:prSet presAssocID="{1301647F-A976-4C2F-97B4-11D7F219C96B}" presName="spaceRect" presStyleCnt="0"/>
      <dgm:spPr/>
    </dgm:pt>
    <dgm:pt modelId="{96D1C7F2-7F86-435F-A29C-8A95D34E1227}" type="pres">
      <dgm:prSet presAssocID="{1301647F-A976-4C2F-97B4-11D7F219C96B}" presName="parTx" presStyleLbl="revTx" presStyleIdx="3" presStyleCnt="6">
        <dgm:presLayoutVars>
          <dgm:chMax val="0"/>
          <dgm:chPref val="0"/>
        </dgm:presLayoutVars>
      </dgm:prSet>
      <dgm:spPr/>
    </dgm:pt>
    <dgm:pt modelId="{6689069F-2AC8-4AC9-ACFF-C0B0655EC8E3}" type="pres">
      <dgm:prSet presAssocID="{07E9D20F-1D7A-4CF4-9267-143BAC24D567}" presName="sibTrans" presStyleCnt="0"/>
      <dgm:spPr/>
    </dgm:pt>
    <dgm:pt modelId="{D7D912D1-6495-4CEC-87FF-954D18B0DFD1}" type="pres">
      <dgm:prSet presAssocID="{DBA0CD85-1A41-47C8-B27B-6C37F4FD873F}" presName="compNode" presStyleCnt="0"/>
      <dgm:spPr/>
    </dgm:pt>
    <dgm:pt modelId="{9AF72EDB-B20F-4C01-B827-F266BCEC64B8}" type="pres">
      <dgm:prSet presAssocID="{DBA0CD85-1A41-47C8-B27B-6C37F4FD873F}" presName="bgRect" presStyleLbl="bgShp" presStyleIdx="4" presStyleCnt="5"/>
      <dgm:spPr/>
    </dgm:pt>
    <dgm:pt modelId="{5C2A0DE9-A1FC-4B75-8D56-AB62FE5B0E9F}" type="pres">
      <dgm:prSet presAssocID="{DBA0CD85-1A41-47C8-B27B-6C37F4FD873F}"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rritant"/>
        </a:ext>
      </dgm:extLst>
    </dgm:pt>
    <dgm:pt modelId="{F49E5908-5A90-40EF-A124-7852A1491BD3}" type="pres">
      <dgm:prSet presAssocID="{DBA0CD85-1A41-47C8-B27B-6C37F4FD873F}" presName="spaceRect" presStyleCnt="0"/>
      <dgm:spPr/>
    </dgm:pt>
    <dgm:pt modelId="{3DEC05D0-8D59-4668-8224-22ECE4F5CC92}" type="pres">
      <dgm:prSet presAssocID="{DBA0CD85-1A41-47C8-B27B-6C37F4FD873F}" presName="parTx" presStyleLbl="revTx" presStyleIdx="4" presStyleCnt="6">
        <dgm:presLayoutVars>
          <dgm:chMax val="0"/>
          <dgm:chPref val="0"/>
        </dgm:presLayoutVars>
      </dgm:prSet>
      <dgm:spPr/>
    </dgm:pt>
    <dgm:pt modelId="{B1314FA1-4655-446D-9BD2-680E5B3103A8}" type="pres">
      <dgm:prSet presAssocID="{DBA0CD85-1A41-47C8-B27B-6C37F4FD873F}" presName="desTx" presStyleLbl="revTx" presStyleIdx="5" presStyleCnt="6">
        <dgm:presLayoutVars/>
      </dgm:prSet>
      <dgm:spPr/>
    </dgm:pt>
  </dgm:ptLst>
  <dgm:cxnLst>
    <dgm:cxn modelId="{890DCB02-5A54-440E-B809-A7583069CE81}" srcId="{627D351D-3B08-4B1A-8AEF-DE0F94575567}" destId="{F4888539-1932-40F8-9DE7-676CCC2DD1C4}" srcOrd="2" destOrd="0" parTransId="{F6C29FEB-A84E-458E-8970-4AFC43E2313A}" sibTransId="{F2BD221F-A806-4AC3-BDF9-74F39CE6F43B}"/>
    <dgm:cxn modelId="{20F1F805-AAF7-4247-A072-7690B8C95059}" type="presOf" srcId="{4E2A42D3-CFE7-43A0-BD27-124B6B9ECEBE}" destId="{B1314FA1-4655-446D-9BD2-680E5B3103A8}" srcOrd="0" destOrd="3" presId="urn:microsoft.com/office/officeart/2018/2/layout/IconVerticalSolidList"/>
    <dgm:cxn modelId="{5CCB8211-CD0D-4F55-AFF6-2376951C30C3}" srcId="{627D351D-3B08-4B1A-8AEF-DE0F94575567}" destId="{1864583E-CA5B-43B5-863E-018C92850F59}" srcOrd="1" destOrd="0" parTransId="{754D9786-D069-4ED5-A466-FEF57344A548}" sibTransId="{9DC81727-1FB8-4182-9FC6-A38D8350F359}"/>
    <dgm:cxn modelId="{69F3D91A-D4EC-4B0F-86CA-16855FF7978E}" type="presOf" srcId="{07A70555-B97F-418A-90B7-A39D0BDA988C}" destId="{B1314FA1-4655-446D-9BD2-680E5B3103A8}" srcOrd="0" destOrd="2" presId="urn:microsoft.com/office/officeart/2018/2/layout/IconVerticalSolidList"/>
    <dgm:cxn modelId="{14420728-FEDC-47E4-B211-6056E076815D}" srcId="{DBA0CD85-1A41-47C8-B27B-6C37F4FD873F}" destId="{4E2A42D3-CFE7-43A0-BD27-124B6B9ECEBE}" srcOrd="3" destOrd="0" parTransId="{1DCF2B6D-026B-42A7-AA5A-FD27E14846F9}" sibTransId="{8AF03163-0E7B-45FA-AA65-D71917533B6C}"/>
    <dgm:cxn modelId="{25CCD228-4E19-4697-A246-B3B901C89C67}" srcId="{DBA0CD85-1A41-47C8-B27B-6C37F4FD873F}" destId="{95F70955-46B1-4E32-ACDA-8AC287EA8A5B}" srcOrd="0" destOrd="0" parTransId="{5CF0A0AE-0727-46DE-885E-B2B54E0BC5B1}" sibTransId="{C48623F2-12AA-499D-99A2-F8BCB8DEC4A2}"/>
    <dgm:cxn modelId="{CF6EF044-009B-4969-B790-332833C7687F}" type="presOf" srcId="{DBA0CD85-1A41-47C8-B27B-6C37F4FD873F}" destId="{3DEC05D0-8D59-4668-8224-22ECE4F5CC92}" srcOrd="0" destOrd="0" presId="urn:microsoft.com/office/officeart/2018/2/layout/IconVerticalSolidList"/>
    <dgm:cxn modelId="{C84E164A-67FC-4AEC-94F4-FFF3AC69C484}" type="presOf" srcId="{95F70955-46B1-4E32-ACDA-8AC287EA8A5B}" destId="{B1314FA1-4655-446D-9BD2-680E5B3103A8}" srcOrd="0" destOrd="0" presId="urn:microsoft.com/office/officeart/2018/2/layout/IconVerticalSolidList"/>
    <dgm:cxn modelId="{5770656C-62CD-4FC5-84C4-EC8C9DE94C73}" type="presOf" srcId="{269E05BD-05C1-4F07-A344-C5DAB8493106}" destId="{DC151902-50EC-4FD3-9474-AECDBB463370}" srcOrd="0" destOrd="0" presId="urn:microsoft.com/office/officeart/2018/2/layout/IconVerticalSolidList"/>
    <dgm:cxn modelId="{F4276088-A2D0-4548-86DD-EF41AB3F45C1}" srcId="{DBA0CD85-1A41-47C8-B27B-6C37F4FD873F}" destId="{07A70555-B97F-418A-90B7-A39D0BDA988C}" srcOrd="2" destOrd="0" parTransId="{0BB54FF3-94A2-4CE3-ACA3-A0717620D8D0}" sibTransId="{302838FE-1787-42E8-A06A-E8E80730B8C0}"/>
    <dgm:cxn modelId="{0FA63C92-E4C7-48C9-896D-D92C5C194909}" srcId="{627D351D-3B08-4B1A-8AEF-DE0F94575567}" destId="{1301647F-A976-4C2F-97B4-11D7F219C96B}" srcOrd="3" destOrd="0" parTransId="{7E1EC6A4-F7D3-4632-92A8-99EC13F75C09}" sibTransId="{07E9D20F-1D7A-4CF4-9267-143BAC24D567}"/>
    <dgm:cxn modelId="{AC4161A1-E5C0-4C72-8F6E-9C2C8EF2D92E}" type="presOf" srcId="{F4888539-1932-40F8-9DE7-676CCC2DD1C4}" destId="{41ABF5FC-754B-4923-837B-7874B4872A52}" srcOrd="0" destOrd="0" presId="urn:microsoft.com/office/officeart/2018/2/layout/IconVerticalSolidList"/>
    <dgm:cxn modelId="{836609C9-C465-4223-BD4A-3DD240F56F4C}" srcId="{627D351D-3B08-4B1A-8AEF-DE0F94575567}" destId="{269E05BD-05C1-4F07-A344-C5DAB8493106}" srcOrd="0" destOrd="0" parTransId="{971C1ECD-07AF-49E6-843C-3926D39E7885}" sibTransId="{35C7381F-F07A-4609-A45A-71C6986190E3}"/>
    <dgm:cxn modelId="{3303D6D1-D90A-4DAA-B085-8B6210F5A933}" srcId="{627D351D-3B08-4B1A-8AEF-DE0F94575567}" destId="{DBA0CD85-1A41-47C8-B27B-6C37F4FD873F}" srcOrd="4" destOrd="0" parTransId="{3D982B2E-A8A1-460F-948C-C56C61BD67EC}" sibTransId="{251917EB-3EB4-4F82-A6DD-81709566C952}"/>
    <dgm:cxn modelId="{2F02AAD7-894A-4B3C-9307-81C5AB62566F}" type="presOf" srcId="{1864583E-CA5B-43B5-863E-018C92850F59}" destId="{3799A1D9-301C-46B9-B022-3CA8F1BB55AC}" srcOrd="0" destOrd="0" presId="urn:microsoft.com/office/officeart/2018/2/layout/IconVerticalSolidList"/>
    <dgm:cxn modelId="{A62683DD-15C4-46BD-A2C9-B6CD858422D7}" type="presOf" srcId="{1301647F-A976-4C2F-97B4-11D7F219C96B}" destId="{96D1C7F2-7F86-435F-A29C-8A95D34E1227}" srcOrd="0" destOrd="0" presId="urn:microsoft.com/office/officeart/2018/2/layout/IconVerticalSolidList"/>
    <dgm:cxn modelId="{B6B2D5E4-6DEF-4112-AC00-9A4C901FC0F5}" type="presOf" srcId="{B81546A8-C2C4-4AEB-93BA-264B0889CFD8}" destId="{B1314FA1-4655-446D-9BD2-680E5B3103A8}" srcOrd="0" destOrd="1" presId="urn:microsoft.com/office/officeart/2018/2/layout/IconVerticalSolidList"/>
    <dgm:cxn modelId="{80CFF2F2-F765-4344-85A7-9D40AFF053AA}" type="presOf" srcId="{627D351D-3B08-4B1A-8AEF-DE0F94575567}" destId="{3B6CA6C8-EA76-419E-B70B-975C3E050814}" srcOrd="0" destOrd="0" presId="urn:microsoft.com/office/officeart/2018/2/layout/IconVerticalSolidList"/>
    <dgm:cxn modelId="{3196EFF6-CA93-4B93-9EF7-EE34CB645C6F}" srcId="{DBA0CD85-1A41-47C8-B27B-6C37F4FD873F}" destId="{B81546A8-C2C4-4AEB-93BA-264B0889CFD8}" srcOrd="1" destOrd="0" parTransId="{7C960A64-DBBC-47DC-8307-6C139A7E2338}" sibTransId="{D7EB666C-7255-41E9-8DFF-D8F4BBF5F48F}"/>
    <dgm:cxn modelId="{0A9D4375-1DC8-48D8-814E-A9D2450B90C2}" type="presParOf" srcId="{3B6CA6C8-EA76-419E-B70B-975C3E050814}" destId="{9F33529F-48E5-4DA5-83DE-952E22F06781}" srcOrd="0" destOrd="0" presId="urn:microsoft.com/office/officeart/2018/2/layout/IconVerticalSolidList"/>
    <dgm:cxn modelId="{F851A81A-A9C1-4C35-8C9D-C9C692CAE4F8}" type="presParOf" srcId="{9F33529F-48E5-4DA5-83DE-952E22F06781}" destId="{82A3938E-1936-4147-A32B-998C0D8DDC0D}" srcOrd="0" destOrd="0" presId="urn:microsoft.com/office/officeart/2018/2/layout/IconVerticalSolidList"/>
    <dgm:cxn modelId="{38376942-F354-43A2-9CBF-9741469C4C75}" type="presParOf" srcId="{9F33529F-48E5-4DA5-83DE-952E22F06781}" destId="{EA64AAEF-4AE9-4EE9-9FF7-B14DB0A14B1F}" srcOrd="1" destOrd="0" presId="urn:microsoft.com/office/officeart/2018/2/layout/IconVerticalSolidList"/>
    <dgm:cxn modelId="{C088D445-B100-43FC-987C-D88A3C933D17}" type="presParOf" srcId="{9F33529F-48E5-4DA5-83DE-952E22F06781}" destId="{250A5C41-71AA-48A5-ADF0-C8BA3DBD24CD}" srcOrd="2" destOrd="0" presId="urn:microsoft.com/office/officeart/2018/2/layout/IconVerticalSolidList"/>
    <dgm:cxn modelId="{E1753517-8C97-4785-AA4D-5B45D8E7CE73}" type="presParOf" srcId="{9F33529F-48E5-4DA5-83DE-952E22F06781}" destId="{DC151902-50EC-4FD3-9474-AECDBB463370}" srcOrd="3" destOrd="0" presId="urn:microsoft.com/office/officeart/2018/2/layout/IconVerticalSolidList"/>
    <dgm:cxn modelId="{945B34FB-A630-40A7-A581-119A37FA56DE}" type="presParOf" srcId="{3B6CA6C8-EA76-419E-B70B-975C3E050814}" destId="{A7D788EC-EAC2-4974-B19C-71149FD3E03C}" srcOrd="1" destOrd="0" presId="urn:microsoft.com/office/officeart/2018/2/layout/IconVerticalSolidList"/>
    <dgm:cxn modelId="{31780963-B8A0-4146-B58B-40664EB18D1E}" type="presParOf" srcId="{3B6CA6C8-EA76-419E-B70B-975C3E050814}" destId="{3278CC71-22AA-43EA-8A6F-66AD842018E3}" srcOrd="2" destOrd="0" presId="urn:microsoft.com/office/officeart/2018/2/layout/IconVerticalSolidList"/>
    <dgm:cxn modelId="{E2C72180-6F63-4DA4-84AA-45BC6A39CE68}" type="presParOf" srcId="{3278CC71-22AA-43EA-8A6F-66AD842018E3}" destId="{69447865-7A34-4EF8-AB8C-75FAA01F01B5}" srcOrd="0" destOrd="0" presId="urn:microsoft.com/office/officeart/2018/2/layout/IconVerticalSolidList"/>
    <dgm:cxn modelId="{BED85F47-D885-4CF0-9D2C-D7989ED02136}" type="presParOf" srcId="{3278CC71-22AA-43EA-8A6F-66AD842018E3}" destId="{CBCBF1A9-FF93-49D6-869F-26F1BDECD435}" srcOrd="1" destOrd="0" presId="urn:microsoft.com/office/officeart/2018/2/layout/IconVerticalSolidList"/>
    <dgm:cxn modelId="{9FFD616E-37D8-48C5-B4ED-A537FF6C2E66}" type="presParOf" srcId="{3278CC71-22AA-43EA-8A6F-66AD842018E3}" destId="{C66E41FF-D8BA-4FE5-98D2-FB5D148A9FDC}" srcOrd="2" destOrd="0" presId="urn:microsoft.com/office/officeart/2018/2/layout/IconVerticalSolidList"/>
    <dgm:cxn modelId="{08751479-DEB6-49BA-AACC-22547D7B5AC1}" type="presParOf" srcId="{3278CC71-22AA-43EA-8A6F-66AD842018E3}" destId="{3799A1D9-301C-46B9-B022-3CA8F1BB55AC}" srcOrd="3" destOrd="0" presId="urn:microsoft.com/office/officeart/2018/2/layout/IconVerticalSolidList"/>
    <dgm:cxn modelId="{0A7C9E14-756D-4E0C-8DB5-B272FD10850B}" type="presParOf" srcId="{3B6CA6C8-EA76-419E-B70B-975C3E050814}" destId="{DC526342-4D61-4CC6-9B52-3EC31DDDA30E}" srcOrd="3" destOrd="0" presId="urn:microsoft.com/office/officeart/2018/2/layout/IconVerticalSolidList"/>
    <dgm:cxn modelId="{6A75FC1D-AD16-4A68-8CCF-748E8D9B0D0A}" type="presParOf" srcId="{3B6CA6C8-EA76-419E-B70B-975C3E050814}" destId="{9CBA96A0-F862-4E8B-861B-282920B42486}" srcOrd="4" destOrd="0" presId="urn:microsoft.com/office/officeart/2018/2/layout/IconVerticalSolidList"/>
    <dgm:cxn modelId="{2182AF48-0215-42C6-B2FB-53C6FD03A99E}" type="presParOf" srcId="{9CBA96A0-F862-4E8B-861B-282920B42486}" destId="{1D0871CB-7324-4BBC-9492-C92198685739}" srcOrd="0" destOrd="0" presId="urn:microsoft.com/office/officeart/2018/2/layout/IconVerticalSolidList"/>
    <dgm:cxn modelId="{C5AC133B-7881-4C35-8D1A-25A40EE36F59}" type="presParOf" srcId="{9CBA96A0-F862-4E8B-861B-282920B42486}" destId="{47439A6F-3B69-4A52-A57B-5C15FB29F155}" srcOrd="1" destOrd="0" presId="urn:microsoft.com/office/officeart/2018/2/layout/IconVerticalSolidList"/>
    <dgm:cxn modelId="{F618DD60-D7E9-4BD6-AC10-D41FB7E22700}" type="presParOf" srcId="{9CBA96A0-F862-4E8B-861B-282920B42486}" destId="{F065FC7B-6577-41A7-A80F-4AA4E115D464}" srcOrd="2" destOrd="0" presId="urn:microsoft.com/office/officeart/2018/2/layout/IconVerticalSolidList"/>
    <dgm:cxn modelId="{1B96C790-E2F0-4357-A36C-419F72C1AC6E}" type="presParOf" srcId="{9CBA96A0-F862-4E8B-861B-282920B42486}" destId="{41ABF5FC-754B-4923-837B-7874B4872A52}" srcOrd="3" destOrd="0" presId="urn:microsoft.com/office/officeart/2018/2/layout/IconVerticalSolidList"/>
    <dgm:cxn modelId="{49CA656E-F9ED-410E-A2A4-AA33E2345B2C}" type="presParOf" srcId="{3B6CA6C8-EA76-419E-B70B-975C3E050814}" destId="{96098526-68F7-4193-82E8-F8FD9424E403}" srcOrd="5" destOrd="0" presId="urn:microsoft.com/office/officeart/2018/2/layout/IconVerticalSolidList"/>
    <dgm:cxn modelId="{0D678C51-8598-4D4E-AE61-5D4A0C52534F}" type="presParOf" srcId="{3B6CA6C8-EA76-419E-B70B-975C3E050814}" destId="{C43D8781-0058-43E8-AAB4-2375AFB5C2E6}" srcOrd="6" destOrd="0" presId="urn:microsoft.com/office/officeart/2018/2/layout/IconVerticalSolidList"/>
    <dgm:cxn modelId="{44A9C0DD-FF10-4904-8998-CA0C93CA0A11}" type="presParOf" srcId="{C43D8781-0058-43E8-AAB4-2375AFB5C2E6}" destId="{183F5F06-9702-4C23-A498-5A8629E7DCD2}" srcOrd="0" destOrd="0" presId="urn:microsoft.com/office/officeart/2018/2/layout/IconVerticalSolidList"/>
    <dgm:cxn modelId="{E8F4FF77-9F77-4A37-B537-134A04EC9420}" type="presParOf" srcId="{C43D8781-0058-43E8-AAB4-2375AFB5C2E6}" destId="{C655FA1D-7992-4137-8144-0AD3E7E27BFC}" srcOrd="1" destOrd="0" presId="urn:microsoft.com/office/officeart/2018/2/layout/IconVerticalSolidList"/>
    <dgm:cxn modelId="{44D4A0BA-910E-4B82-8EA3-79E6D9B05C42}" type="presParOf" srcId="{C43D8781-0058-43E8-AAB4-2375AFB5C2E6}" destId="{6787AEA1-F30B-40C2-819D-CAF06A212344}" srcOrd="2" destOrd="0" presId="urn:microsoft.com/office/officeart/2018/2/layout/IconVerticalSolidList"/>
    <dgm:cxn modelId="{0EDEB6F2-456E-4271-A3A5-70CA96EF0E25}" type="presParOf" srcId="{C43D8781-0058-43E8-AAB4-2375AFB5C2E6}" destId="{96D1C7F2-7F86-435F-A29C-8A95D34E1227}" srcOrd="3" destOrd="0" presId="urn:microsoft.com/office/officeart/2018/2/layout/IconVerticalSolidList"/>
    <dgm:cxn modelId="{BB580B19-2EF7-4D73-A1C6-A04E3837FA9A}" type="presParOf" srcId="{3B6CA6C8-EA76-419E-B70B-975C3E050814}" destId="{6689069F-2AC8-4AC9-ACFF-C0B0655EC8E3}" srcOrd="7" destOrd="0" presId="urn:microsoft.com/office/officeart/2018/2/layout/IconVerticalSolidList"/>
    <dgm:cxn modelId="{A2782FD6-E1F7-4A99-8DDA-C6C8EF469DC7}" type="presParOf" srcId="{3B6CA6C8-EA76-419E-B70B-975C3E050814}" destId="{D7D912D1-6495-4CEC-87FF-954D18B0DFD1}" srcOrd="8" destOrd="0" presId="urn:microsoft.com/office/officeart/2018/2/layout/IconVerticalSolidList"/>
    <dgm:cxn modelId="{D003F47B-6006-4672-B64D-4A6FDD9E98F3}" type="presParOf" srcId="{D7D912D1-6495-4CEC-87FF-954D18B0DFD1}" destId="{9AF72EDB-B20F-4C01-B827-F266BCEC64B8}" srcOrd="0" destOrd="0" presId="urn:microsoft.com/office/officeart/2018/2/layout/IconVerticalSolidList"/>
    <dgm:cxn modelId="{0114CEF7-53B9-42B6-A7E9-0F502A7B83A8}" type="presParOf" srcId="{D7D912D1-6495-4CEC-87FF-954D18B0DFD1}" destId="{5C2A0DE9-A1FC-4B75-8D56-AB62FE5B0E9F}" srcOrd="1" destOrd="0" presId="urn:microsoft.com/office/officeart/2018/2/layout/IconVerticalSolidList"/>
    <dgm:cxn modelId="{0DBB7D29-78D7-451F-A0D5-44ABAFEB6729}" type="presParOf" srcId="{D7D912D1-6495-4CEC-87FF-954D18B0DFD1}" destId="{F49E5908-5A90-40EF-A124-7852A1491BD3}" srcOrd="2" destOrd="0" presId="urn:microsoft.com/office/officeart/2018/2/layout/IconVerticalSolidList"/>
    <dgm:cxn modelId="{70B07F98-BF8C-4FFA-825C-E572EDE183D6}" type="presParOf" srcId="{D7D912D1-6495-4CEC-87FF-954D18B0DFD1}" destId="{3DEC05D0-8D59-4668-8224-22ECE4F5CC92}" srcOrd="3" destOrd="0" presId="urn:microsoft.com/office/officeart/2018/2/layout/IconVerticalSolidList"/>
    <dgm:cxn modelId="{CE8444D3-A614-461B-986B-C0A9781EE386}" type="presParOf" srcId="{D7D912D1-6495-4CEC-87FF-954D18B0DFD1}" destId="{B1314FA1-4655-446D-9BD2-680E5B3103A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F108FA7-5C13-43FA-95FD-1BA0BC93F4B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C1409C2-EDB1-479D-AE4B-2D15F7EAD43B}">
      <dgm:prSet/>
      <dgm:spPr/>
      <dgm:t>
        <a:bodyPr/>
        <a:lstStyle/>
        <a:p>
          <a:r>
            <a:rPr lang="en-US"/>
            <a:t>Cultivate an Affirmative Treatment Approach</a:t>
          </a:r>
        </a:p>
      </dgm:t>
    </dgm:pt>
    <dgm:pt modelId="{423FD4EE-F304-4F8E-BF80-69E72BDB99DA}" type="parTrans" cxnId="{357130E3-9CB9-417B-9417-94AD05BC93FB}">
      <dgm:prSet/>
      <dgm:spPr/>
      <dgm:t>
        <a:bodyPr/>
        <a:lstStyle/>
        <a:p>
          <a:endParaRPr lang="en-US"/>
        </a:p>
      </dgm:t>
    </dgm:pt>
    <dgm:pt modelId="{FD357BED-F4A7-405C-948E-5D1DDA8135E8}" type="sibTrans" cxnId="{357130E3-9CB9-417B-9417-94AD05BC93FB}">
      <dgm:prSet/>
      <dgm:spPr/>
      <dgm:t>
        <a:bodyPr/>
        <a:lstStyle/>
        <a:p>
          <a:endParaRPr lang="en-US"/>
        </a:p>
      </dgm:t>
    </dgm:pt>
    <dgm:pt modelId="{9D21424C-E8CB-4470-BF0D-90384439A11B}">
      <dgm:prSet/>
      <dgm:spPr/>
      <dgm:t>
        <a:bodyPr/>
        <a:lstStyle/>
        <a:p>
          <a:r>
            <a:rPr lang="en-US"/>
            <a:t>Elicit the Patient’s Story </a:t>
          </a:r>
        </a:p>
      </dgm:t>
    </dgm:pt>
    <dgm:pt modelId="{836BD9CC-90CB-40A0-ADF7-3BB1B250B942}" type="parTrans" cxnId="{4338A8F7-A4CE-4243-867F-8C7A90750129}">
      <dgm:prSet/>
      <dgm:spPr/>
      <dgm:t>
        <a:bodyPr/>
        <a:lstStyle/>
        <a:p>
          <a:endParaRPr lang="en-US"/>
        </a:p>
      </dgm:t>
    </dgm:pt>
    <dgm:pt modelId="{6834269D-C843-49E5-B5E8-3456F22DC5E5}" type="sibTrans" cxnId="{4338A8F7-A4CE-4243-867F-8C7A90750129}">
      <dgm:prSet/>
      <dgm:spPr/>
      <dgm:t>
        <a:bodyPr/>
        <a:lstStyle/>
        <a:p>
          <a:endParaRPr lang="en-US"/>
        </a:p>
      </dgm:t>
    </dgm:pt>
    <dgm:pt modelId="{1D12CD3C-3980-419A-B395-1F8560CE86E4}">
      <dgm:prSet/>
      <dgm:spPr/>
      <dgm:t>
        <a:bodyPr/>
        <a:lstStyle/>
        <a:p>
          <a:r>
            <a:rPr lang="en-US"/>
            <a:t>Use the Right Language </a:t>
          </a:r>
        </a:p>
      </dgm:t>
    </dgm:pt>
    <dgm:pt modelId="{4697427E-6F23-4A04-9CA2-F16C3D287AB8}" type="parTrans" cxnId="{88321D5D-B2BC-4AAF-A658-7337BB77F561}">
      <dgm:prSet/>
      <dgm:spPr/>
      <dgm:t>
        <a:bodyPr/>
        <a:lstStyle/>
        <a:p>
          <a:endParaRPr lang="en-US"/>
        </a:p>
      </dgm:t>
    </dgm:pt>
    <dgm:pt modelId="{37CBA103-72A5-45B1-89B3-375700B9D0AA}" type="sibTrans" cxnId="{88321D5D-B2BC-4AAF-A658-7337BB77F561}">
      <dgm:prSet/>
      <dgm:spPr/>
      <dgm:t>
        <a:bodyPr/>
        <a:lstStyle/>
        <a:p>
          <a:endParaRPr lang="en-US"/>
        </a:p>
      </dgm:t>
    </dgm:pt>
    <dgm:pt modelId="{ED5CA50A-33F6-4BF6-B375-8764A356DDB9}">
      <dgm:prSet/>
      <dgm:spPr/>
      <dgm:t>
        <a:bodyPr/>
        <a:lstStyle/>
        <a:p>
          <a:r>
            <a:rPr lang="en-US"/>
            <a:t>Avoid Missteps </a:t>
          </a:r>
        </a:p>
      </dgm:t>
    </dgm:pt>
    <dgm:pt modelId="{02F17C46-6895-4A62-BDE7-787DAD2D8F6F}" type="parTrans" cxnId="{31594600-3F04-4B88-A947-DDE8600B997E}">
      <dgm:prSet/>
      <dgm:spPr/>
      <dgm:t>
        <a:bodyPr/>
        <a:lstStyle/>
        <a:p>
          <a:endParaRPr lang="en-US"/>
        </a:p>
      </dgm:t>
    </dgm:pt>
    <dgm:pt modelId="{952CFEB6-598D-4587-BF2D-5A7052151362}" type="sibTrans" cxnId="{31594600-3F04-4B88-A947-DDE8600B997E}">
      <dgm:prSet/>
      <dgm:spPr/>
      <dgm:t>
        <a:bodyPr/>
        <a:lstStyle/>
        <a:p>
          <a:endParaRPr lang="en-US"/>
        </a:p>
      </dgm:t>
    </dgm:pt>
    <dgm:pt modelId="{3617071E-7C24-4D09-8209-5D0F1D77400B}">
      <dgm:prSet/>
      <dgm:spPr/>
      <dgm:t>
        <a:bodyPr/>
        <a:lstStyle/>
        <a:p>
          <a:r>
            <a:rPr lang="en-US"/>
            <a:t>The Art of the Apology</a:t>
          </a:r>
        </a:p>
      </dgm:t>
    </dgm:pt>
    <dgm:pt modelId="{CABE0E2D-6867-46D4-AA62-1C5534E3E038}" type="parTrans" cxnId="{AF1A32E2-22C1-45D7-99B5-1544E950918E}">
      <dgm:prSet/>
      <dgm:spPr/>
      <dgm:t>
        <a:bodyPr/>
        <a:lstStyle/>
        <a:p>
          <a:endParaRPr lang="en-US"/>
        </a:p>
      </dgm:t>
    </dgm:pt>
    <dgm:pt modelId="{BD137739-AA1B-4517-822A-E5A0C235FFF8}" type="sibTrans" cxnId="{AF1A32E2-22C1-45D7-99B5-1544E950918E}">
      <dgm:prSet/>
      <dgm:spPr/>
      <dgm:t>
        <a:bodyPr/>
        <a:lstStyle/>
        <a:p>
          <a:endParaRPr lang="en-US"/>
        </a:p>
      </dgm:t>
    </dgm:pt>
    <dgm:pt modelId="{F4C40996-1DB0-4880-A55A-5C8D42726AB1}">
      <dgm:prSet/>
      <dgm:spPr/>
      <dgm:t>
        <a:bodyPr/>
        <a:lstStyle/>
        <a:p>
          <a:r>
            <a:rPr lang="en-US"/>
            <a:t>Autonomy </a:t>
          </a:r>
        </a:p>
      </dgm:t>
    </dgm:pt>
    <dgm:pt modelId="{CCF79D12-2A7C-44BD-BCBC-A18796BFFA92}" type="parTrans" cxnId="{02C048DC-F241-4551-A22C-270593B73A54}">
      <dgm:prSet/>
      <dgm:spPr/>
      <dgm:t>
        <a:bodyPr/>
        <a:lstStyle/>
        <a:p>
          <a:endParaRPr lang="en-US"/>
        </a:p>
      </dgm:t>
    </dgm:pt>
    <dgm:pt modelId="{CF29FEDB-0164-4887-9D0A-834F5B711325}" type="sibTrans" cxnId="{02C048DC-F241-4551-A22C-270593B73A54}">
      <dgm:prSet/>
      <dgm:spPr/>
      <dgm:t>
        <a:bodyPr/>
        <a:lstStyle/>
        <a:p>
          <a:endParaRPr lang="en-US"/>
        </a:p>
      </dgm:t>
    </dgm:pt>
    <dgm:pt modelId="{1FC0C4BE-FC31-BA49-B9E5-A61777A69209}" type="pres">
      <dgm:prSet presAssocID="{6F108FA7-5C13-43FA-95FD-1BA0BC93F4B1}" presName="diagram" presStyleCnt="0">
        <dgm:presLayoutVars>
          <dgm:dir/>
          <dgm:resizeHandles val="exact"/>
        </dgm:presLayoutVars>
      </dgm:prSet>
      <dgm:spPr/>
    </dgm:pt>
    <dgm:pt modelId="{428510AD-8E6A-1B4B-B7FB-E0A8830E19CA}" type="pres">
      <dgm:prSet presAssocID="{0C1409C2-EDB1-479D-AE4B-2D15F7EAD43B}" presName="node" presStyleLbl="node1" presStyleIdx="0" presStyleCnt="6">
        <dgm:presLayoutVars>
          <dgm:bulletEnabled val="1"/>
        </dgm:presLayoutVars>
      </dgm:prSet>
      <dgm:spPr/>
    </dgm:pt>
    <dgm:pt modelId="{AFA5A463-99AC-2248-92E0-DD040C3816D7}" type="pres">
      <dgm:prSet presAssocID="{FD357BED-F4A7-405C-948E-5D1DDA8135E8}" presName="sibTrans" presStyleCnt="0"/>
      <dgm:spPr/>
    </dgm:pt>
    <dgm:pt modelId="{E346402A-3FCE-D447-ABA6-2CCC92982155}" type="pres">
      <dgm:prSet presAssocID="{9D21424C-E8CB-4470-BF0D-90384439A11B}" presName="node" presStyleLbl="node1" presStyleIdx="1" presStyleCnt="6">
        <dgm:presLayoutVars>
          <dgm:bulletEnabled val="1"/>
        </dgm:presLayoutVars>
      </dgm:prSet>
      <dgm:spPr/>
    </dgm:pt>
    <dgm:pt modelId="{E43399AB-A42B-F44B-BA7E-B83E289DE9B4}" type="pres">
      <dgm:prSet presAssocID="{6834269D-C843-49E5-B5E8-3456F22DC5E5}" presName="sibTrans" presStyleCnt="0"/>
      <dgm:spPr/>
    </dgm:pt>
    <dgm:pt modelId="{F1C1DC9F-C37B-F64A-B89A-E40E13038FFE}" type="pres">
      <dgm:prSet presAssocID="{1D12CD3C-3980-419A-B395-1F8560CE86E4}" presName="node" presStyleLbl="node1" presStyleIdx="2" presStyleCnt="6">
        <dgm:presLayoutVars>
          <dgm:bulletEnabled val="1"/>
        </dgm:presLayoutVars>
      </dgm:prSet>
      <dgm:spPr/>
    </dgm:pt>
    <dgm:pt modelId="{85970329-BFCE-BB49-AB7E-F90FE9B6B7DA}" type="pres">
      <dgm:prSet presAssocID="{37CBA103-72A5-45B1-89B3-375700B9D0AA}" presName="sibTrans" presStyleCnt="0"/>
      <dgm:spPr/>
    </dgm:pt>
    <dgm:pt modelId="{F5A537F0-E9E4-F74A-A896-8413932833E6}" type="pres">
      <dgm:prSet presAssocID="{ED5CA50A-33F6-4BF6-B375-8764A356DDB9}" presName="node" presStyleLbl="node1" presStyleIdx="3" presStyleCnt="6">
        <dgm:presLayoutVars>
          <dgm:bulletEnabled val="1"/>
        </dgm:presLayoutVars>
      </dgm:prSet>
      <dgm:spPr/>
    </dgm:pt>
    <dgm:pt modelId="{A6CB0102-0B39-6947-9EFA-4244700C2647}" type="pres">
      <dgm:prSet presAssocID="{952CFEB6-598D-4587-BF2D-5A7052151362}" presName="sibTrans" presStyleCnt="0"/>
      <dgm:spPr/>
    </dgm:pt>
    <dgm:pt modelId="{1F4B8435-EEA1-4C42-A499-85CBD594E674}" type="pres">
      <dgm:prSet presAssocID="{3617071E-7C24-4D09-8209-5D0F1D77400B}" presName="node" presStyleLbl="node1" presStyleIdx="4" presStyleCnt="6">
        <dgm:presLayoutVars>
          <dgm:bulletEnabled val="1"/>
        </dgm:presLayoutVars>
      </dgm:prSet>
      <dgm:spPr/>
    </dgm:pt>
    <dgm:pt modelId="{908F83FA-A9B3-9348-BFF9-10044AEC27C1}" type="pres">
      <dgm:prSet presAssocID="{BD137739-AA1B-4517-822A-E5A0C235FFF8}" presName="sibTrans" presStyleCnt="0"/>
      <dgm:spPr/>
    </dgm:pt>
    <dgm:pt modelId="{5E213620-F156-7C4C-8714-FCA6E3E1C379}" type="pres">
      <dgm:prSet presAssocID="{F4C40996-1DB0-4880-A55A-5C8D42726AB1}" presName="node" presStyleLbl="node1" presStyleIdx="5" presStyleCnt="6">
        <dgm:presLayoutVars>
          <dgm:bulletEnabled val="1"/>
        </dgm:presLayoutVars>
      </dgm:prSet>
      <dgm:spPr/>
    </dgm:pt>
  </dgm:ptLst>
  <dgm:cxnLst>
    <dgm:cxn modelId="{31594600-3F04-4B88-A947-DDE8600B997E}" srcId="{6F108FA7-5C13-43FA-95FD-1BA0BC93F4B1}" destId="{ED5CA50A-33F6-4BF6-B375-8764A356DDB9}" srcOrd="3" destOrd="0" parTransId="{02F17C46-6895-4A62-BDE7-787DAD2D8F6F}" sibTransId="{952CFEB6-598D-4587-BF2D-5A7052151362}"/>
    <dgm:cxn modelId="{9290C21E-4278-CA4F-80F3-9EF30D4BB8F8}" type="presOf" srcId="{F4C40996-1DB0-4880-A55A-5C8D42726AB1}" destId="{5E213620-F156-7C4C-8714-FCA6E3E1C379}" srcOrd="0" destOrd="0" presId="urn:microsoft.com/office/officeart/2005/8/layout/default"/>
    <dgm:cxn modelId="{430B6134-D6C7-354D-84E6-6C39D7279BC3}" type="presOf" srcId="{3617071E-7C24-4D09-8209-5D0F1D77400B}" destId="{1F4B8435-EEA1-4C42-A499-85CBD594E674}" srcOrd="0" destOrd="0" presId="urn:microsoft.com/office/officeart/2005/8/layout/default"/>
    <dgm:cxn modelId="{603D4B38-0DF7-1E48-9233-D219AF0C9687}" type="presOf" srcId="{9D21424C-E8CB-4470-BF0D-90384439A11B}" destId="{E346402A-3FCE-D447-ABA6-2CCC92982155}" srcOrd="0" destOrd="0" presId="urn:microsoft.com/office/officeart/2005/8/layout/default"/>
    <dgm:cxn modelId="{88321D5D-B2BC-4AAF-A658-7337BB77F561}" srcId="{6F108FA7-5C13-43FA-95FD-1BA0BC93F4B1}" destId="{1D12CD3C-3980-419A-B395-1F8560CE86E4}" srcOrd="2" destOrd="0" parTransId="{4697427E-6F23-4A04-9CA2-F16C3D287AB8}" sibTransId="{37CBA103-72A5-45B1-89B3-375700B9D0AA}"/>
    <dgm:cxn modelId="{D9A8AD70-D191-1748-ACC5-A50A18628AC6}" type="presOf" srcId="{ED5CA50A-33F6-4BF6-B375-8764A356DDB9}" destId="{F5A537F0-E9E4-F74A-A896-8413932833E6}" srcOrd="0" destOrd="0" presId="urn:microsoft.com/office/officeart/2005/8/layout/default"/>
    <dgm:cxn modelId="{4FBFE3BA-98A2-6841-B098-A363F801A6A9}" type="presOf" srcId="{0C1409C2-EDB1-479D-AE4B-2D15F7EAD43B}" destId="{428510AD-8E6A-1B4B-B7FB-E0A8830E19CA}" srcOrd="0" destOrd="0" presId="urn:microsoft.com/office/officeart/2005/8/layout/default"/>
    <dgm:cxn modelId="{02C048DC-F241-4551-A22C-270593B73A54}" srcId="{6F108FA7-5C13-43FA-95FD-1BA0BC93F4B1}" destId="{F4C40996-1DB0-4880-A55A-5C8D42726AB1}" srcOrd="5" destOrd="0" parTransId="{CCF79D12-2A7C-44BD-BCBC-A18796BFFA92}" sibTransId="{CF29FEDB-0164-4887-9D0A-834F5B711325}"/>
    <dgm:cxn modelId="{DAC4DDDD-EAD4-7C43-AB05-6F76AB57DB2E}" type="presOf" srcId="{1D12CD3C-3980-419A-B395-1F8560CE86E4}" destId="{F1C1DC9F-C37B-F64A-B89A-E40E13038FFE}" srcOrd="0" destOrd="0" presId="urn:microsoft.com/office/officeart/2005/8/layout/default"/>
    <dgm:cxn modelId="{AF1A32E2-22C1-45D7-99B5-1544E950918E}" srcId="{6F108FA7-5C13-43FA-95FD-1BA0BC93F4B1}" destId="{3617071E-7C24-4D09-8209-5D0F1D77400B}" srcOrd="4" destOrd="0" parTransId="{CABE0E2D-6867-46D4-AA62-1C5534E3E038}" sibTransId="{BD137739-AA1B-4517-822A-E5A0C235FFF8}"/>
    <dgm:cxn modelId="{357130E3-9CB9-417B-9417-94AD05BC93FB}" srcId="{6F108FA7-5C13-43FA-95FD-1BA0BC93F4B1}" destId="{0C1409C2-EDB1-479D-AE4B-2D15F7EAD43B}" srcOrd="0" destOrd="0" parTransId="{423FD4EE-F304-4F8E-BF80-69E72BDB99DA}" sibTransId="{FD357BED-F4A7-405C-948E-5D1DDA8135E8}"/>
    <dgm:cxn modelId="{4338A8F7-A4CE-4243-867F-8C7A90750129}" srcId="{6F108FA7-5C13-43FA-95FD-1BA0BC93F4B1}" destId="{9D21424C-E8CB-4470-BF0D-90384439A11B}" srcOrd="1" destOrd="0" parTransId="{836BD9CC-90CB-40A0-ADF7-3BB1B250B942}" sibTransId="{6834269D-C843-49E5-B5E8-3456F22DC5E5}"/>
    <dgm:cxn modelId="{89DEF6FE-6F48-D642-AE09-30E31C7D6E85}" type="presOf" srcId="{6F108FA7-5C13-43FA-95FD-1BA0BC93F4B1}" destId="{1FC0C4BE-FC31-BA49-B9E5-A61777A69209}" srcOrd="0" destOrd="0" presId="urn:microsoft.com/office/officeart/2005/8/layout/default"/>
    <dgm:cxn modelId="{A0C1E8C6-ADC0-D14A-A315-9648032FB1BA}" type="presParOf" srcId="{1FC0C4BE-FC31-BA49-B9E5-A61777A69209}" destId="{428510AD-8E6A-1B4B-B7FB-E0A8830E19CA}" srcOrd="0" destOrd="0" presId="urn:microsoft.com/office/officeart/2005/8/layout/default"/>
    <dgm:cxn modelId="{B9A7FF5D-4726-A345-A05B-A049D9A68E33}" type="presParOf" srcId="{1FC0C4BE-FC31-BA49-B9E5-A61777A69209}" destId="{AFA5A463-99AC-2248-92E0-DD040C3816D7}" srcOrd="1" destOrd="0" presId="urn:microsoft.com/office/officeart/2005/8/layout/default"/>
    <dgm:cxn modelId="{2BAEB52B-1C12-F94B-A8EA-D33BDA0CD909}" type="presParOf" srcId="{1FC0C4BE-FC31-BA49-B9E5-A61777A69209}" destId="{E346402A-3FCE-D447-ABA6-2CCC92982155}" srcOrd="2" destOrd="0" presId="urn:microsoft.com/office/officeart/2005/8/layout/default"/>
    <dgm:cxn modelId="{E863B05C-7343-6F40-BDE8-252CBBFFD384}" type="presParOf" srcId="{1FC0C4BE-FC31-BA49-B9E5-A61777A69209}" destId="{E43399AB-A42B-F44B-BA7E-B83E289DE9B4}" srcOrd="3" destOrd="0" presId="urn:microsoft.com/office/officeart/2005/8/layout/default"/>
    <dgm:cxn modelId="{25AEA009-5ACB-BA48-84FB-86D7D3ED8008}" type="presParOf" srcId="{1FC0C4BE-FC31-BA49-B9E5-A61777A69209}" destId="{F1C1DC9F-C37B-F64A-B89A-E40E13038FFE}" srcOrd="4" destOrd="0" presId="urn:microsoft.com/office/officeart/2005/8/layout/default"/>
    <dgm:cxn modelId="{A13D7CD3-1475-6942-9F69-2C65CB954804}" type="presParOf" srcId="{1FC0C4BE-FC31-BA49-B9E5-A61777A69209}" destId="{85970329-BFCE-BB49-AB7E-F90FE9B6B7DA}" srcOrd="5" destOrd="0" presId="urn:microsoft.com/office/officeart/2005/8/layout/default"/>
    <dgm:cxn modelId="{261440DB-8704-8F41-8227-782535F3012B}" type="presParOf" srcId="{1FC0C4BE-FC31-BA49-B9E5-A61777A69209}" destId="{F5A537F0-E9E4-F74A-A896-8413932833E6}" srcOrd="6" destOrd="0" presId="urn:microsoft.com/office/officeart/2005/8/layout/default"/>
    <dgm:cxn modelId="{8E8E3F93-6C48-1D41-A309-0E758D5DFBFF}" type="presParOf" srcId="{1FC0C4BE-FC31-BA49-B9E5-A61777A69209}" destId="{A6CB0102-0B39-6947-9EFA-4244700C2647}" srcOrd="7" destOrd="0" presId="urn:microsoft.com/office/officeart/2005/8/layout/default"/>
    <dgm:cxn modelId="{E210E15F-D9AC-6242-A6F3-40B5B920EB3D}" type="presParOf" srcId="{1FC0C4BE-FC31-BA49-B9E5-A61777A69209}" destId="{1F4B8435-EEA1-4C42-A499-85CBD594E674}" srcOrd="8" destOrd="0" presId="urn:microsoft.com/office/officeart/2005/8/layout/default"/>
    <dgm:cxn modelId="{2D2125CF-FDDB-ED42-97F0-5CB2F96FB827}" type="presParOf" srcId="{1FC0C4BE-FC31-BA49-B9E5-A61777A69209}" destId="{908F83FA-A9B3-9348-BFF9-10044AEC27C1}" srcOrd="9" destOrd="0" presId="urn:microsoft.com/office/officeart/2005/8/layout/default"/>
    <dgm:cxn modelId="{681CCF59-E9DA-1F44-92D0-3E497862A2B7}" type="presParOf" srcId="{1FC0C4BE-FC31-BA49-B9E5-A61777A69209}" destId="{5E213620-F156-7C4C-8714-FCA6E3E1C37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371F23-27AC-5C48-99AB-94AC47A8DBBD}"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234D288D-9900-5249-8B49-783D247D44AA}">
      <dgm:prSet phldrT="[Text]"/>
      <dgm:spPr/>
      <dgm:t>
        <a:bodyPr anchor="ctr"/>
        <a:lstStyle/>
        <a:p>
          <a:pPr algn="ctr"/>
          <a:r>
            <a:rPr lang="en-US" dirty="0"/>
            <a:t>Staff &amp; Personnel Training</a:t>
          </a:r>
        </a:p>
      </dgm:t>
    </dgm:pt>
    <dgm:pt modelId="{FA3C3149-70AE-7941-B78E-2D2BEA6CCF5E}" type="parTrans" cxnId="{7329BE69-5921-2D41-B3FB-9D0AC1DAF284}">
      <dgm:prSet/>
      <dgm:spPr/>
      <dgm:t>
        <a:bodyPr/>
        <a:lstStyle/>
        <a:p>
          <a:pPr algn="ctr"/>
          <a:endParaRPr lang="en-US"/>
        </a:p>
      </dgm:t>
    </dgm:pt>
    <dgm:pt modelId="{F5E65F25-D373-5F41-BAB9-1C04078D842C}" type="sibTrans" cxnId="{7329BE69-5921-2D41-B3FB-9D0AC1DAF284}">
      <dgm:prSet/>
      <dgm:spPr/>
      <dgm:t>
        <a:bodyPr/>
        <a:lstStyle/>
        <a:p>
          <a:pPr algn="ctr"/>
          <a:endParaRPr lang="en-US"/>
        </a:p>
      </dgm:t>
    </dgm:pt>
    <dgm:pt modelId="{736663CA-5C4B-204F-B46F-8468C7FC1695}">
      <dgm:prSet phldrT="[Text]"/>
      <dgm:spPr/>
      <dgm:t>
        <a:bodyPr anchor="ctr"/>
        <a:lstStyle/>
        <a:p>
          <a:pPr algn="ctr"/>
          <a:r>
            <a:rPr lang="en-US" dirty="0"/>
            <a:t>Gender Neutral Restrooms &amp; Facilities</a:t>
          </a:r>
        </a:p>
      </dgm:t>
    </dgm:pt>
    <dgm:pt modelId="{2C1DA31C-C196-3D46-84F3-C759F8C749A7}" type="parTrans" cxnId="{65836948-DCB7-9642-A86F-7D2D505CBA8A}">
      <dgm:prSet/>
      <dgm:spPr/>
      <dgm:t>
        <a:bodyPr/>
        <a:lstStyle/>
        <a:p>
          <a:pPr algn="ctr"/>
          <a:endParaRPr lang="en-US"/>
        </a:p>
      </dgm:t>
    </dgm:pt>
    <dgm:pt modelId="{A8E94CD4-E5DA-DF46-AE96-60E099DF20DC}" type="sibTrans" cxnId="{65836948-DCB7-9642-A86F-7D2D505CBA8A}">
      <dgm:prSet/>
      <dgm:spPr/>
      <dgm:t>
        <a:bodyPr/>
        <a:lstStyle/>
        <a:p>
          <a:pPr algn="ctr"/>
          <a:endParaRPr lang="en-US"/>
        </a:p>
      </dgm:t>
    </dgm:pt>
    <dgm:pt modelId="{3BD32F88-BBED-0840-87CF-4195A903A02C}">
      <dgm:prSet phldrT="[Text]"/>
      <dgm:spPr/>
      <dgm:t>
        <a:bodyPr anchor="ctr"/>
        <a:lstStyle/>
        <a:p>
          <a:pPr algn="ctr"/>
          <a:r>
            <a:rPr lang="en-US" dirty="0"/>
            <a:t>Medical Records &amp; Data Collection</a:t>
          </a:r>
        </a:p>
      </dgm:t>
    </dgm:pt>
    <dgm:pt modelId="{22D2D93C-5361-5F41-AA6A-68C181D07B8E}" type="parTrans" cxnId="{DBD55D7C-E514-B04E-81F7-A36A7474B730}">
      <dgm:prSet/>
      <dgm:spPr/>
      <dgm:t>
        <a:bodyPr/>
        <a:lstStyle/>
        <a:p>
          <a:pPr algn="ctr"/>
          <a:endParaRPr lang="en-US"/>
        </a:p>
      </dgm:t>
    </dgm:pt>
    <dgm:pt modelId="{90D8870F-7367-C04B-A77F-6CCA66D26CFC}" type="sibTrans" cxnId="{DBD55D7C-E514-B04E-81F7-A36A7474B730}">
      <dgm:prSet/>
      <dgm:spPr/>
      <dgm:t>
        <a:bodyPr/>
        <a:lstStyle/>
        <a:p>
          <a:pPr algn="ctr"/>
          <a:endParaRPr lang="en-US"/>
        </a:p>
      </dgm:t>
    </dgm:pt>
    <dgm:pt modelId="{BEF94124-8BFB-4D4F-B0A4-E65E079816C1}">
      <dgm:prSet phldrT="[Text]"/>
      <dgm:spPr/>
      <dgm:t>
        <a:bodyPr anchor="ctr"/>
        <a:lstStyle/>
        <a:p>
          <a:pPr algn="ctr"/>
          <a:r>
            <a:rPr lang="en-US" dirty="0"/>
            <a:t>Ensure Privacy</a:t>
          </a:r>
        </a:p>
      </dgm:t>
    </dgm:pt>
    <dgm:pt modelId="{6A566222-691E-C04D-894D-1362CCA3DB60}" type="parTrans" cxnId="{48D31723-2C62-EC45-85BA-9556C714C6FB}">
      <dgm:prSet/>
      <dgm:spPr/>
      <dgm:t>
        <a:bodyPr/>
        <a:lstStyle/>
        <a:p>
          <a:pPr algn="ctr"/>
          <a:endParaRPr lang="en-US"/>
        </a:p>
      </dgm:t>
    </dgm:pt>
    <dgm:pt modelId="{25A68F96-FD27-4D41-A034-AA1AEF582339}" type="sibTrans" cxnId="{48D31723-2C62-EC45-85BA-9556C714C6FB}">
      <dgm:prSet/>
      <dgm:spPr/>
      <dgm:t>
        <a:bodyPr/>
        <a:lstStyle/>
        <a:p>
          <a:pPr algn="ctr"/>
          <a:endParaRPr lang="en-US"/>
        </a:p>
      </dgm:t>
    </dgm:pt>
    <dgm:pt modelId="{EF9505A1-1A76-CA4C-A25F-0127A341D301}">
      <dgm:prSet phldrT="[Text]"/>
      <dgm:spPr/>
      <dgm:t>
        <a:bodyPr anchor="ctr"/>
        <a:lstStyle/>
        <a:p>
          <a:pPr algn="ctr"/>
          <a:r>
            <a:rPr lang="en-US" dirty="0"/>
            <a:t>Affirming and Non-stigmatizing Artwork, Periodicals, &amp; Media</a:t>
          </a:r>
        </a:p>
      </dgm:t>
    </dgm:pt>
    <dgm:pt modelId="{7E041C91-4D6D-E740-BEAF-928E3FE5E52E}" type="parTrans" cxnId="{B8FFB604-2F7F-B841-8D66-73CBA6F8A774}">
      <dgm:prSet/>
      <dgm:spPr/>
      <dgm:t>
        <a:bodyPr/>
        <a:lstStyle/>
        <a:p>
          <a:pPr algn="ctr"/>
          <a:endParaRPr lang="en-US"/>
        </a:p>
      </dgm:t>
    </dgm:pt>
    <dgm:pt modelId="{5580A6B2-AFD8-C741-B451-186602DAD1F7}" type="sibTrans" cxnId="{B8FFB604-2F7F-B841-8D66-73CBA6F8A774}">
      <dgm:prSet/>
      <dgm:spPr/>
      <dgm:t>
        <a:bodyPr/>
        <a:lstStyle/>
        <a:p>
          <a:pPr algn="ctr"/>
          <a:endParaRPr lang="en-US"/>
        </a:p>
      </dgm:t>
    </dgm:pt>
    <dgm:pt modelId="{840351DF-1964-3042-B99F-F319EA025614}">
      <dgm:prSet/>
      <dgm:spPr/>
      <dgm:t>
        <a:bodyPr anchor="ctr"/>
        <a:lstStyle/>
        <a:p>
          <a:pPr algn="ctr"/>
          <a:r>
            <a:rPr lang="en-US" dirty="0"/>
            <a:t>After-Visit Summaries and Follow-Up Messaging </a:t>
          </a:r>
        </a:p>
      </dgm:t>
    </dgm:pt>
    <dgm:pt modelId="{4BC8E5A6-0344-FB45-BBBA-350BA89DCCF9}" type="parTrans" cxnId="{8333D9D6-16FA-1147-A936-E734BD02B84C}">
      <dgm:prSet/>
      <dgm:spPr/>
      <dgm:t>
        <a:bodyPr/>
        <a:lstStyle/>
        <a:p>
          <a:endParaRPr lang="en-US"/>
        </a:p>
      </dgm:t>
    </dgm:pt>
    <dgm:pt modelId="{E3D39730-EC6A-3D44-A517-55FEEBC35F3B}" type="sibTrans" cxnId="{8333D9D6-16FA-1147-A936-E734BD02B84C}">
      <dgm:prSet/>
      <dgm:spPr/>
      <dgm:t>
        <a:bodyPr/>
        <a:lstStyle/>
        <a:p>
          <a:endParaRPr lang="en-US"/>
        </a:p>
      </dgm:t>
    </dgm:pt>
    <dgm:pt modelId="{3F5C24DD-15AA-1347-84DD-687A1F68F2B9}" type="pres">
      <dgm:prSet presAssocID="{41371F23-27AC-5C48-99AB-94AC47A8DBBD}" presName="vert0" presStyleCnt="0">
        <dgm:presLayoutVars>
          <dgm:dir/>
          <dgm:animOne val="branch"/>
          <dgm:animLvl val="lvl"/>
        </dgm:presLayoutVars>
      </dgm:prSet>
      <dgm:spPr/>
    </dgm:pt>
    <dgm:pt modelId="{44719406-DA8B-EF40-B1DC-3B0C1B0263E1}" type="pres">
      <dgm:prSet presAssocID="{234D288D-9900-5249-8B49-783D247D44AA}" presName="thickLine" presStyleLbl="alignNode1" presStyleIdx="0" presStyleCnt="6"/>
      <dgm:spPr/>
    </dgm:pt>
    <dgm:pt modelId="{27DFD6A4-1D90-B54F-A08E-8609FF605E64}" type="pres">
      <dgm:prSet presAssocID="{234D288D-9900-5249-8B49-783D247D44AA}" presName="horz1" presStyleCnt="0"/>
      <dgm:spPr/>
    </dgm:pt>
    <dgm:pt modelId="{C8A0A261-2F4A-3E48-9F3C-32327DF2AEB6}" type="pres">
      <dgm:prSet presAssocID="{234D288D-9900-5249-8B49-783D247D44AA}" presName="tx1" presStyleLbl="revTx" presStyleIdx="0" presStyleCnt="6"/>
      <dgm:spPr/>
    </dgm:pt>
    <dgm:pt modelId="{59E173EC-AF2D-5343-B163-DF0573B0A03A}" type="pres">
      <dgm:prSet presAssocID="{234D288D-9900-5249-8B49-783D247D44AA}" presName="vert1" presStyleCnt="0"/>
      <dgm:spPr/>
    </dgm:pt>
    <dgm:pt modelId="{80D62876-8630-054B-BFED-ED1A00C815E0}" type="pres">
      <dgm:prSet presAssocID="{736663CA-5C4B-204F-B46F-8468C7FC1695}" presName="thickLine" presStyleLbl="alignNode1" presStyleIdx="1" presStyleCnt="6"/>
      <dgm:spPr/>
    </dgm:pt>
    <dgm:pt modelId="{E6ABBDE9-F6E6-A84E-85EA-5E2BB1ED0489}" type="pres">
      <dgm:prSet presAssocID="{736663CA-5C4B-204F-B46F-8468C7FC1695}" presName="horz1" presStyleCnt="0"/>
      <dgm:spPr/>
    </dgm:pt>
    <dgm:pt modelId="{34A3E83A-99BC-F44E-A2A0-878C8EF31752}" type="pres">
      <dgm:prSet presAssocID="{736663CA-5C4B-204F-B46F-8468C7FC1695}" presName="tx1" presStyleLbl="revTx" presStyleIdx="1" presStyleCnt="6"/>
      <dgm:spPr/>
    </dgm:pt>
    <dgm:pt modelId="{7E61A43B-4A98-3D47-9FD3-3004559A9EF5}" type="pres">
      <dgm:prSet presAssocID="{736663CA-5C4B-204F-B46F-8468C7FC1695}" presName="vert1" presStyleCnt="0"/>
      <dgm:spPr/>
    </dgm:pt>
    <dgm:pt modelId="{F250C582-9F5E-CD4E-95BF-82E159692798}" type="pres">
      <dgm:prSet presAssocID="{3BD32F88-BBED-0840-87CF-4195A903A02C}" presName="thickLine" presStyleLbl="alignNode1" presStyleIdx="2" presStyleCnt="6"/>
      <dgm:spPr/>
    </dgm:pt>
    <dgm:pt modelId="{877D9D4B-3D41-864A-B574-4FA2A00762CE}" type="pres">
      <dgm:prSet presAssocID="{3BD32F88-BBED-0840-87CF-4195A903A02C}" presName="horz1" presStyleCnt="0"/>
      <dgm:spPr/>
    </dgm:pt>
    <dgm:pt modelId="{7EA79D26-C412-3A42-84D2-71C404A3A6F5}" type="pres">
      <dgm:prSet presAssocID="{3BD32F88-BBED-0840-87CF-4195A903A02C}" presName="tx1" presStyleLbl="revTx" presStyleIdx="2" presStyleCnt="6"/>
      <dgm:spPr/>
    </dgm:pt>
    <dgm:pt modelId="{701395F9-2D8A-914F-948B-71EB7B2BD401}" type="pres">
      <dgm:prSet presAssocID="{3BD32F88-BBED-0840-87CF-4195A903A02C}" presName="vert1" presStyleCnt="0"/>
      <dgm:spPr/>
    </dgm:pt>
    <dgm:pt modelId="{F915B4F0-654B-9E43-8163-3944A6740470}" type="pres">
      <dgm:prSet presAssocID="{BEF94124-8BFB-4D4F-B0A4-E65E079816C1}" presName="thickLine" presStyleLbl="alignNode1" presStyleIdx="3" presStyleCnt="6"/>
      <dgm:spPr/>
    </dgm:pt>
    <dgm:pt modelId="{7F8BDD13-C99F-EB47-A0E8-425F7E3150E4}" type="pres">
      <dgm:prSet presAssocID="{BEF94124-8BFB-4D4F-B0A4-E65E079816C1}" presName="horz1" presStyleCnt="0"/>
      <dgm:spPr/>
    </dgm:pt>
    <dgm:pt modelId="{ACDD1A33-04DB-544F-B7A3-9F962C9765BF}" type="pres">
      <dgm:prSet presAssocID="{BEF94124-8BFB-4D4F-B0A4-E65E079816C1}" presName="tx1" presStyleLbl="revTx" presStyleIdx="3" presStyleCnt="6"/>
      <dgm:spPr/>
    </dgm:pt>
    <dgm:pt modelId="{02E33542-EF62-DD4D-ACF1-8A8763EF86EB}" type="pres">
      <dgm:prSet presAssocID="{BEF94124-8BFB-4D4F-B0A4-E65E079816C1}" presName="vert1" presStyleCnt="0"/>
      <dgm:spPr/>
    </dgm:pt>
    <dgm:pt modelId="{96C2D916-C6BF-3C4D-8ECF-914CD03B30DF}" type="pres">
      <dgm:prSet presAssocID="{EF9505A1-1A76-CA4C-A25F-0127A341D301}" presName="thickLine" presStyleLbl="alignNode1" presStyleIdx="4" presStyleCnt="6"/>
      <dgm:spPr/>
    </dgm:pt>
    <dgm:pt modelId="{4134DA0A-6A1B-A140-9BCE-0DF317F20C5C}" type="pres">
      <dgm:prSet presAssocID="{EF9505A1-1A76-CA4C-A25F-0127A341D301}" presName="horz1" presStyleCnt="0"/>
      <dgm:spPr/>
    </dgm:pt>
    <dgm:pt modelId="{3F9F1770-E696-1445-9525-CE7AB824E472}" type="pres">
      <dgm:prSet presAssocID="{EF9505A1-1A76-CA4C-A25F-0127A341D301}" presName="tx1" presStyleLbl="revTx" presStyleIdx="4" presStyleCnt="6"/>
      <dgm:spPr/>
    </dgm:pt>
    <dgm:pt modelId="{38ED4702-C978-4641-8C47-FD5FB517E8C5}" type="pres">
      <dgm:prSet presAssocID="{EF9505A1-1A76-CA4C-A25F-0127A341D301}" presName="vert1" presStyleCnt="0"/>
      <dgm:spPr/>
    </dgm:pt>
    <dgm:pt modelId="{B1EA6F40-7A6E-B14B-B768-03C0AB643D04}" type="pres">
      <dgm:prSet presAssocID="{840351DF-1964-3042-B99F-F319EA025614}" presName="thickLine" presStyleLbl="alignNode1" presStyleIdx="5" presStyleCnt="6"/>
      <dgm:spPr/>
    </dgm:pt>
    <dgm:pt modelId="{297F0223-D629-D14C-91D8-C9934EFB6BDE}" type="pres">
      <dgm:prSet presAssocID="{840351DF-1964-3042-B99F-F319EA025614}" presName="horz1" presStyleCnt="0"/>
      <dgm:spPr/>
    </dgm:pt>
    <dgm:pt modelId="{74C6744B-E041-264F-ADBB-37B0CEFA2572}" type="pres">
      <dgm:prSet presAssocID="{840351DF-1964-3042-B99F-F319EA025614}" presName="tx1" presStyleLbl="revTx" presStyleIdx="5" presStyleCnt="6"/>
      <dgm:spPr/>
    </dgm:pt>
    <dgm:pt modelId="{CCE262D1-CC46-DD47-8E14-72BF1953A179}" type="pres">
      <dgm:prSet presAssocID="{840351DF-1964-3042-B99F-F319EA025614}" presName="vert1" presStyleCnt="0"/>
      <dgm:spPr/>
    </dgm:pt>
  </dgm:ptLst>
  <dgm:cxnLst>
    <dgm:cxn modelId="{B8FFB604-2F7F-B841-8D66-73CBA6F8A774}" srcId="{41371F23-27AC-5C48-99AB-94AC47A8DBBD}" destId="{EF9505A1-1A76-CA4C-A25F-0127A341D301}" srcOrd="4" destOrd="0" parTransId="{7E041C91-4D6D-E740-BEAF-928E3FE5E52E}" sibTransId="{5580A6B2-AFD8-C741-B451-186602DAD1F7}"/>
    <dgm:cxn modelId="{48D31723-2C62-EC45-85BA-9556C714C6FB}" srcId="{41371F23-27AC-5C48-99AB-94AC47A8DBBD}" destId="{BEF94124-8BFB-4D4F-B0A4-E65E079816C1}" srcOrd="3" destOrd="0" parTransId="{6A566222-691E-C04D-894D-1362CCA3DB60}" sibTransId="{25A68F96-FD27-4D41-A034-AA1AEF582339}"/>
    <dgm:cxn modelId="{52B86826-097D-F14E-9CDC-AC1AC5B991BD}" type="presOf" srcId="{736663CA-5C4B-204F-B46F-8468C7FC1695}" destId="{34A3E83A-99BC-F44E-A2A0-878C8EF31752}" srcOrd="0" destOrd="0" presId="urn:microsoft.com/office/officeart/2008/layout/LinedList"/>
    <dgm:cxn modelId="{65836948-DCB7-9642-A86F-7D2D505CBA8A}" srcId="{41371F23-27AC-5C48-99AB-94AC47A8DBBD}" destId="{736663CA-5C4B-204F-B46F-8468C7FC1695}" srcOrd="1" destOrd="0" parTransId="{2C1DA31C-C196-3D46-84F3-C759F8C749A7}" sibTransId="{A8E94CD4-E5DA-DF46-AE96-60E099DF20DC}"/>
    <dgm:cxn modelId="{01781C5E-02F1-C348-BE0D-5F0BB2D0DC37}" type="presOf" srcId="{41371F23-27AC-5C48-99AB-94AC47A8DBBD}" destId="{3F5C24DD-15AA-1347-84DD-687A1F68F2B9}" srcOrd="0" destOrd="0" presId="urn:microsoft.com/office/officeart/2008/layout/LinedList"/>
    <dgm:cxn modelId="{3706D964-A955-2547-994C-00A7143274E8}" type="presOf" srcId="{840351DF-1964-3042-B99F-F319EA025614}" destId="{74C6744B-E041-264F-ADBB-37B0CEFA2572}" srcOrd="0" destOrd="0" presId="urn:microsoft.com/office/officeart/2008/layout/LinedList"/>
    <dgm:cxn modelId="{7329BE69-5921-2D41-B3FB-9D0AC1DAF284}" srcId="{41371F23-27AC-5C48-99AB-94AC47A8DBBD}" destId="{234D288D-9900-5249-8B49-783D247D44AA}" srcOrd="0" destOrd="0" parTransId="{FA3C3149-70AE-7941-B78E-2D2BEA6CCF5E}" sibTransId="{F5E65F25-D373-5F41-BAB9-1C04078D842C}"/>
    <dgm:cxn modelId="{DBD55D7C-E514-B04E-81F7-A36A7474B730}" srcId="{41371F23-27AC-5C48-99AB-94AC47A8DBBD}" destId="{3BD32F88-BBED-0840-87CF-4195A903A02C}" srcOrd="2" destOrd="0" parTransId="{22D2D93C-5361-5F41-AA6A-68C181D07B8E}" sibTransId="{90D8870F-7367-C04B-A77F-6CCA66D26CFC}"/>
    <dgm:cxn modelId="{7C7FBB81-6645-7944-83B0-7D7B710DE216}" type="presOf" srcId="{BEF94124-8BFB-4D4F-B0A4-E65E079816C1}" destId="{ACDD1A33-04DB-544F-B7A3-9F962C9765BF}" srcOrd="0" destOrd="0" presId="urn:microsoft.com/office/officeart/2008/layout/LinedList"/>
    <dgm:cxn modelId="{DD43FB92-0363-1744-A13E-316931E1FA34}" type="presOf" srcId="{3BD32F88-BBED-0840-87CF-4195A903A02C}" destId="{7EA79D26-C412-3A42-84D2-71C404A3A6F5}" srcOrd="0" destOrd="0" presId="urn:microsoft.com/office/officeart/2008/layout/LinedList"/>
    <dgm:cxn modelId="{8333D9D6-16FA-1147-A936-E734BD02B84C}" srcId="{41371F23-27AC-5C48-99AB-94AC47A8DBBD}" destId="{840351DF-1964-3042-B99F-F319EA025614}" srcOrd="5" destOrd="0" parTransId="{4BC8E5A6-0344-FB45-BBBA-350BA89DCCF9}" sibTransId="{E3D39730-EC6A-3D44-A517-55FEEBC35F3B}"/>
    <dgm:cxn modelId="{DCB034E9-EBDF-DA47-AF24-FC5083AE0C1E}" type="presOf" srcId="{234D288D-9900-5249-8B49-783D247D44AA}" destId="{C8A0A261-2F4A-3E48-9F3C-32327DF2AEB6}" srcOrd="0" destOrd="0" presId="urn:microsoft.com/office/officeart/2008/layout/LinedList"/>
    <dgm:cxn modelId="{5CA078F7-C4F3-4246-892A-C853FD89CA24}" type="presOf" srcId="{EF9505A1-1A76-CA4C-A25F-0127A341D301}" destId="{3F9F1770-E696-1445-9525-CE7AB824E472}" srcOrd="0" destOrd="0" presId="urn:microsoft.com/office/officeart/2008/layout/LinedList"/>
    <dgm:cxn modelId="{23D5E8FA-A790-6741-A674-66CC3025FF72}" type="presParOf" srcId="{3F5C24DD-15AA-1347-84DD-687A1F68F2B9}" destId="{44719406-DA8B-EF40-B1DC-3B0C1B0263E1}" srcOrd="0" destOrd="0" presId="urn:microsoft.com/office/officeart/2008/layout/LinedList"/>
    <dgm:cxn modelId="{CF68DF13-8B13-4B4A-A333-AF4B8C4263BE}" type="presParOf" srcId="{3F5C24DD-15AA-1347-84DD-687A1F68F2B9}" destId="{27DFD6A4-1D90-B54F-A08E-8609FF605E64}" srcOrd="1" destOrd="0" presId="urn:microsoft.com/office/officeart/2008/layout/LinedList"/>
    <dgm:cxn modelId="{ACB865C1-471E-0140-948E-B8813EE1D217}" type="presParOf" srcId="{27DFD6A4-1D90-B54F-A08E-8609FF605E64}" destId="{C8A0A261-2F4A-3E48-9F3C-32327DF2AEB6}" srcOrd="0" destOrd="0" presId="urn:microsoft.com/office/officeart/2008/layout/LinedList"/>
    <dgm:cxn modelId="{24532B92-8E35-4748-81C1-7971A5A0B9D0}" type="presParOf" srcId="{27DFD6A4-1D90-B54F-A08E-8609FF605E64}" destId="{59E173EC-AF2D-5343-B163-DF0573B0A03A}" srcOrd="1" destOrd="0" presId="urn:microsoft.com/office/officeart/2008/layout/LinedList"/>
    <dgm:cxn modelId="{CECC5E6F-3103-8C41-BFD6-8CE257C9B523}" type="presParOf" srcId="{3F5C24DD-15AA-1347-84DD-687A1F68F2B9}" destId="{80D62876-8630-054B-BFED-ED1A00C815E0}" srcOrd="2" destOrd="0" presId="urn:microsoft.com/office/officeart/2008/layout/LinedList"/>
    <dgm:cxn modelId="{C4925620-5FA6-2B4E-87D5-B124D30BC3CD}" type="presParOf" srcId="{3F5C24DD-15AA-1347-84DD-687A1F68F2B9}" destId="{E6ABBDE9-F6E6-A84E-85EA-5E2BB1ED0489}" srcOrd="3" destOrd="0" presId="urn:microsoft.com/office/officeart/2008/layout/LinedList"/>
    <dgm:cxn modelId="{C9A364A2-B0A2-B24D-B035-EFF8013043B5}" type="presParOf" srcId="{E6ABBDE9-F6E6-A84E-85EA-5E2BB1ED0489}" destId="{34A3E83A-99BC-F44E-A2A0-878C8EF31752}" srcOrd="0" destOrd="0" presId="urn:microsoft.com/office/officeart/2008/layout/LinedList"/>
    <dgm:cxn modelId="{7FBE2695-CD11-CD43-9CC9-458F64951A10}" type="presParOf" srcId="{E6ABBDE9-F6E6-A84E-85EA-5E2BB1ED0489}" destId="{7E61A43B-4A98-3D47-9FD3-3004559A9EF5}" srcOrd="1" destOrd="0" presId="urn:microsoft.com/office/officeart/2008/layout/LinedList"/>
    <dgm:cxn modelId="{141FBE4E-59B6-D744-B6BE-50713177526A}" type="presParOf" srcId="{3F5C24DD-15AA-1347-84DD-687A1F68F2B9}" destId="{F250C582-9F5E-CD4E-95BF-82E159692798}" srcOrd="4" destOrd="0" presId="urn:microsoft.com/office/officeart/2008/layout/LinedList"/>
    <dgm:cxn modelId="{80D05259-16A5-D344-B9B2-C0F78BA7781C}" type="presParOf" srcId="{3F5C24DD-15AA-1347-84DD-687A1F68F2B9}" destId="{877D9D4B-3D41-864A-B574-4FA2A00762CE}" srcOrd="5" destOrd="0" presId="urn:microsoft.com/office/officeart/2008/layout/LinedList"/>
    <dgm:cxn modelId="{C85A17C9-54E0-694B-AC8B-FD32CEB34476}" type="presParOf" srcId="{877D9D4B-3D41-864A-B574-4FA2A00762CE}" destId="{7EA79D26-C412-3A42-84D2-71C404A3A6F5}" srcOrd="0" destOrd="0" presId="urn:microsoft.com/office/officeart/2008/layout/LinedList"/>
    <dgm:cxn modelId="{14B5381A-9574-234A-8AE0-F160366547BE}" type="presParOf" srcId="{877D9D4B-3D41-864A-B574-4FA2A00762CE}" destId="{701395F9-2D8A-914F-948B-71EB7B2BD401}" srcOrd="1" destOrd="0" presId="urn:microsoft.com/office/officeart/2008/layout/LinedList"/>
    <dgm:cxn modelId="{C13DDA85-8002-1F44-A700-3473ACCB222C}" type="presParOf" srcId="{3F5C24DD-15AA-1347-84DD-687A1F68F2B9}" destId="{F915B4F0-654B-9E43-8163-3944A6740470}" srcOrd="6" destOrd="0" presId="urn:microsoft.com/office/officeart/2008/layout/LinedList"/>
    <dgm:cxn modelId="{22FA757F-262F-BB4B-A759-C2050F073D90}" type="presParOf" srcId="{3F5C24DD-15AA-1347-84DD-687A1F68F2B9}" destId="{7F8BDD13-C99F-EB47-A0E8-425F7E3150E4}" srcOrd="7" destOrd="0" presId="urn:microsoft.com/office/officeart/2008/layout/LinedList"/>
    <dgm:cxn modelId="{18846B73-6917-A14C-8B4C-0AC374D170DD}" type="presParOf" srcId="{7F8BDD13-C99F-EB47-A0E8-425F7E3150E4}" destId="{ACDD1A33-04DB-544F-B7A3-9F962C9765BF}" srcOrd="0" destOrd="0" presId="urn:microsoft.com/office/officeart/2008/layout/LinedList"/>
    <dgm:cxn modelId="{7E9DD6FB-8534-1D4B-84F5-91EA0ED5690B}" type="presParOf" srcId="{7F8BDD13-C99F-EB47-A0E8-425F7E3150E4}" destId="{02E33542-EF62-DD4D-ACF1-8A8763EF86EB}" srcOrd="1" destOrd="0" presId="urn:microsoft.com/office/officeart/2008/layout/LinedList"/>
    <dgm:cxn modelId="{2D7DFC0A-186A-9B41-BD0E-35BD1FB136E2}" type="presParOf" srcId="{3F5C24DD-15AA-1347-84DD-687A1F68F2B9}" destId="{96C2D916-C6BF-3C4D-8ECF-914CD03B30DF}" srcOrd="8" destOrd="0" presId="urn:microsoft.com/office/officeart/2008/layout/LinedList"/>
    <dgm:cxn modelId="{C7BB778B-29EB-F646-8A26-4BC2C1DC9EB6}" type="presParOf" srcId="{3F5C24DD-15AA-1347-84DD-687A1F68F2B9}" destId="{4134DA0A-6A1B-A140-9BCE-0DF317F20C5C}" srcOrd="9" destOrd="0" presId="urn:microsoft.com/office/officeart/2008/layout/LinedList"/>
    <dgm:cxn modelId="{73A370C3-66E2-594C-8ED3-AC291AED45DF}" type="presParOf" srcId="{4134DA0A-6A1B-A140-9BCE-0DF317F20C5C}" destId="{3F9F1770-E696-1445-9525-CE7AB824E472}" srcOrd="0" destOrd="0" presId="urn:microsoft.com/office/officeart/2008/layout/LinedList"/>
    <dgm:cxn modelId="{510D81FF-28DE-1F44-9F60-1DFA66B3D99E}" type="presParOf" srcId="{4134DA0A-6A1B-A140-9BCE-0DF317F20C5C}" destId="{38ED4702-C978-4641-8C47-FD5FB517E8C5}" srcOrd="1" destOrd="0" presId="urn:microsoft.com/office/officeart/2008/layout/LinedList"/>
    <dgm:cxn modelId="{B8670E97-96D6-D644-A669-580CE02CB8AB}" type="presParOf" srcId="{3F5C24DD-15AA-1347-84DD-687A1F68F2B9}" destId="{B1EA6F40-7A6E-B14B-B768-03C0AB643D04}" srcOrd="10" destOrd="0" presId="urn:microsoft.com/office/officeart/2008/layout/LinedList"/>
    <dgm:cxn modelId="{2D3953B6-911E-644A-84F0-04F2ACB3F49F}" type="presParOf" srcId="{3F5C24DD-15AA-1347-84DD-687A1F68F2B9}" destId="{297F0223-D629-D14C-91D8-C9934EFB6BDE}" srcOrd="11" destOrd="0" presId="urn:microsoft.com/office/officeart/2008/layout/LinedList"/>
    <dgm:cxn modelId="{40106A8A-AB24-C140-A522-A45EBA9D652A}" type="presParOf" srcId="{297F0223-D629-D14C-91D8-C9934EFB6BDE}" destId="{74C6744B-E041-264F-ADBB-37B0CEFA2572}" srcOrd="0" destOrd="0" presId="urn:microsoft.com/office/officeart/2008/layout/LinedList"/>
    <dgm:cxn modelId="{E6182BF5-9720-1D48-B85D-659D744C16D7}" type="presParOf" srcId="{297F0223-D629-D14C-91D8-C9934EFB6BDE}" destId="{CCE262D1-CC46-DD47-8E14-72BF1953A179}"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FF70E-2DAA-F448-AE75-3713E8C84E37}">
      <dsp:nvSpPr>
        <dsp:cNvPr id="0" name=""/>
        <dsp:cNvSpPr/>
      </dsp:nvSpPr>
      <dsp:spPr>
        <a:xfrm>
          <a:off x="2304" y="304780"/>
          <a:ext cx="1645568" cy="1044936"/>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A605B5-4DAD-AE48-9C28-C74E8D30D8C1}">
      <dsp:nvSpPr>
        <dsp:cNvPr id="0" name=""/>
        <dsp:cNvSpPr/>
      </dsp:nvSpPr>
      <dsp:spPr>
        <a:xfrm>
          <a:off x="185145" y="478479"/>
          <a:ext cx="1645568" cy="10449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kumimoji="0" lang="en-US" sz="1300" b="0" i="0" u="none" strike="noStrike" kern="1200" cap="none" spc="0" normalizeH="0" baseline="0" noProof="0" dirty="0">
              <a:ln>
                <a:noFill/>
              </a:ln>
              <a:solidFill>
                <a:srgbClr val="000000"/>
              </a:solidFill>
              <a:effectLst/>
              <a:uLnTx/>
              <a:uFillTx/>
              <a:latin typeface="Gill Sans MT" panose="020B0502020104020203"/>
              <a:ea typeface="+mn-ea"/>
              <a:cs typeface="+mn-cs"/>
            </a:rPr>
            <a:t>&gt;1.6 million people ages 13+ identify as transgender in the US</a:t>
          </a:r>
          <a:r>
            <a:rPr lang="en-US" sz="1300" kern="1200" dirty="0">
              <a:solidFill>
                <a:srgbClr val="000000"/>
              </a:solidFill>
              <a:latin typeface="Gill Sans MT" panose="020B0502020104020203"/>
            </a:rPr>
            <a:t> (</a:t>
          </a:r>
          <a:r>
            <a:rPr kumimoji="0" lang="en-US" sz="1300" b="0" i="0" u="none" strike="noStrike" kern="1200" cap="none" spc="0" normalizeH="0" baseline="0" noProof="0" dirty="0">
              <a:ln>
                <a:noFill/>
              </a:ln>
              <a:solidFill>
                <a:srgbClr val="000000"/>
              </a:solidFill>
              <a:effectLst/>
              <a:uLnTx/>
              <a:uFillTx/>
              <a:latin typeface="Gill Sans MT" panose="020B0502020104020203"/>
              <a:ea typeface="+mn-ea"/>
              <a:cs typeface="+mn-cs"/>
            </a:rPr>
            <a:t>at least 0.6-0.9%) </a:t>
          </a:r>
          <a:endParaRPr lang="en-US" sz="1300" kern="1200" dirty="0"/>
        </a:p>
      </dsp:txBody>
      <dsp:txXfrm>
        <a:off x="215750" y="509084"/>
        <a:ext cx="1584358" cy="983726"/>
      </dsp:txXfrm>
    </dsp:sp>
    <dsp:sp modelId="{184646AA-9D27-9A45-951C-A584DA34DAD4}">
      <dsp:nvSpPr>
        <dsp:cNvPr id="0" name=""/>
        <dsp:cNvSpPr/>
      </dsp:nvSpPr>
      <dsp:spPr>
        <a:xfrm>
          <a:off x="2013555" y="304780"/>
          <a:ext cx="1645568" cy="1044936"/>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12641DD-7CF5-DB4F-8E2B-B57249917184}">
      <dsp:nvSpPr>
        <dsp:cNvPr id="0" name=""/>
        <dsp:cNvSpPr/>
      </dsp:nvSpPr>
      <dsp:spPr>
        <a:xfrm>
          <a:off x="2196396" y="478479"/>
          <a:ext cx="1645568" cy="10449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Gender expansive identities are more frequent among younger people </a:t>
          </a:r>
        </a:p>
      </dsp:txBody>
      <dsp:txXfrm>
        <a:off x="2227001" y="509084"/>
        <a:ext cx="1584358" cy="983726"/>
      </dsp:txXfrm>
    </dsp:sp>
    <dsp:sp modelId="{C1BDA94C-5409-354A-BC17-DA5B0B61ADC9}">
      <dsp:nvSpPr>
        <dsp:cNvPr id="0" name=""/>
        <dsp:cNvSpPr/>
      </dsp:nvSpPr>
      <dsp:spPr>
        <a:xfrm>
          <a:off x="4024805" y="304780"/>
          <a:ext cx="1645568" cy="1044936"/>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9AB505A-A38E-CB4D-85B8-49D6A1E487B6}">
      <dsp:nvSpPr>
        <dsp:cNvPr id="0" name=""/>
        <dsp:cNvSpPr/>
      </dsp:nvSpPr>
      <dsp:spPr>
        <a:xfrm>
          <a:off x="4207646" y="478479"/>
          <a:ext cx="1645568" cy="10449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1.8% of American high school students identify as transgender</a:t>
          </a:r>
        </a:p>
      </dsp:txBody>
      <dsp:txXfrm>
        <a:off x="4238251" y="509084"/>
        <a:ext cx="1584358" cy="983726"/>
      </dsp:txXfrm>
    </dsp:sp>
    <dsp:sp modelId="{D7959B72-053F-9A4A-AF90-26034FF1C400}">
      <dsp:nvSpPr>
        <dsp:cNvPr id="0" name=""/>
        <dsp:cNvSpPr/>
      </dsp:nvSpPr>
      <dsp:spPr>
        <a:xfrm>
          <a:off x="6036056" y="304780"/>
          <a:ext cx="1645568" cy="1044936"/>
        </a:xfrm>
        <a:prstGeom prst="roundRect">
          <a:avLst>
            <a:gd name="adj" fmla="val 10000"/>
          </a:avLst>
        </a:prstGeom>
        <a:gradFill rotWithShape="0">
          <a:gsLst>
            <a:gs pos="0">
              <a:schemeClr val="accent1">
                <a:hueOff val="0"/>
                <a:satOff val="0"/>
                <a:lumOff val="0"/>
                <a:alphaOff val="0"/>
                <a:tint val="97000"/>
                <a:satMod val="100000"/>
                <a:lumMod val="102000"/>
              </a:schemeClr>
            </a:gs>
            <a:gs pos="50000">
              <a:schemeClr val="accent1">
                <a:hueOff val="0"/>
                <a:satOff val="0"/>
                <a:lumOff val="0"/>
                <a:alphaOff val="0"/>
                <a:shade val="100000"/>
                <a:satMod val="103000"/>
                <a:lumMod val="100000"/>
              </a:schemeClr>
            </a:gs>
            <a:gs pos="100000">
              <a:schemeClr val="accent1">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E0CC749-F38B-A94C-80A6-2028BC7FE9F5}">
      <dsp:nvSpPr>
        <dsp:cNvPr id="0" name=""/>
        <dsp:cNvSpPr/>
      </dsp:nvSpPr>
      <dsp:spPr>
        <a:xfrm>
          <a:off x="6218897" y="478479"/>
          <a:ext cx="1645568" cy="104493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Up to almost 3% of high school students identify as gender diverse in some communities</a:t>
          </a:r>
        </a:p>
      </dsp:txBody>
      <dsp:txXfrm>
        <a:off x="6249502" y="509084"/>
        <a:ext cx="1584358" cy="9837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5400C2-4994-EE40-BC62-088DC83EFB5C}">
      <dsp:nvSpPr>
        <dsp:cNvPr id="0" name=""/>
        <dsp:cNvSpPr/>
      </dsp:nvSpPr>
      <dsp:spPr>
        <a:xfrm rot="5400000">
          <a:off x="5319292" y="-2321405"/>
          <a:ext cx="463927" cy="52247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Bound by local/state laws and institutional policy</a:t>
          </a:r>
        </a:p>
        <a:p>
          <a:pPr marL="114300" lvl="1" indent="-114300" algn="l" defTabSz="533400">
            <a:lnSpc>
              <a:spcPct val="90000"/>
            </a:lnSpc>
            <a:spcBef>
              <a:spcPct val="0"/>
            </a:spcBef>
            <a:spcAft>
              <a:spcPct val="15000"/>
            </a:spcAft>
            <a:buChar char="•"/>
          </a:pPr>
          <a:r>
            <a:rPr lang="en-US" sz="1200" kern="1200"/>
            <a:t>Transparency regarding what is and is not documented in the EHR</a:t>
          </a:r>
        </a:p>
      </dsp:txBody>
      <dsp:txXfrm rot="-5400000">
        <a:off x="2938900" y="81634"/>
        <a:ext cx="5202065" cy="418633"/>
      </dsp:txXfrm>
    </dsp:sp>
    <dsp:sp modelId="{C4352625-AD58-6D4B-8931-55F7C6CD2A31}">
      <dsp:nvSpPr>
        <dsp:cNvPr id="0" name=""/>
        <dsp:cNvSpPr/>
      </dsp:nvSpPr>
      <dsp:spPr>
        <a:xfrm>
          <a:off x="0" y="996"/>
          <a:ext cx="2938900" cy="57990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Confidentiality is one of the most important considerations </a:t>
          </a:r>
        </a:p>
      </dsp:txBody>
      <dsp:txXfrm>
        <a:off x="28309" y="29305"/>
        <a:ext cx="2882282" cy="523291"/>
      </dsp:txXfrm>
    </dsp:sp>
    <dsp:sp modelId="{98D3E789-358C-4F4A-96C9-1616091BC27E}">
      <dsp:nvSpPr>
        <dsp:cNvPr id="0" name=""/>
        <dsp:cNvSpPr/>
      </dsp:nvSpPr>
      <dsp:spPr>
        <a:xfrm rot="5400000">
          <a:off x="5319292" y="-1712500"/>
          <a:ext cx="463927" cy="52247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Safe space for questions, builds trust, facilitates ownership over the adolescent’s health and active participation </a:t>
          </a:r>
        </a:p>
      </dsp:txBody>
      <dsp:txXfrm rot="-5400000">
        <a:off x="2938900" y="690539"/>
        <a:ext cx="5202065" cy="418633"/>
      </dsp:txXfrm>
    </dsp:sp>
    <dsp:sp modelId="{29BA9DE9-5253-824F-925B-655D205D1180}">
      <dsp:nvSpPr>
        <dsp:cNvPr id="0" name=""/>
        <dsp:cNvSpPr/>
      </dsp:nvSpPr>
      <dsp:spPr>
        <a:xfrm>
          <a:off x="0" y="609901"/>
          <a:ext cx="2938900" cy="57990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Time alone with the adolescent is critical </a:t>
          </a:r>
        </a:p>
      </dsp:txBody>
      <dsp:txXfrm>
        <a:off x="28309" y="638210"/>
        <a:ext cx="2882282" cy="523291"/>
      </dsp:txXfrm>
    </dsp:sp>
    <dsp:sp modelId="{0278391B-DE38-6E49-AF86-B0822FDB09F0}">
      <dsp:nvSpPr>
        <dsp:cNvPr id="0" name=""/>
        <dsp:cNvSpPr/>
      </dsp:nvSpPr>
      <dsp:spPr>
        <a:xfrm rot="5400000">
          <a:off x="5319292" y="-1103594"/>
          <a:ext cx="463927" cy="52247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a:t>There is no such thing as a “good” assumption </a:t>
          </a:r>
        </a:p>
      </dsp:txBody>
      <dsp:txXfrm rot="-5400000">
        <a:off x="2938900" y="1299445"/>
        <a:ext cx="5202065" cy="418633"/>
      </dsp:txXfrm>
    </dsp:sp>
    <dsp:sp modelId="{7D247F94-4374-7244-AB28-608AC9EAF8A2}">
      <dsp:nvSpPr>
        <dsp:cNvPr id="0" name=""/>
        <dsp:cNvSpPr/>
      </dsp:nvSpPr>
      <dsp:spPr>
        <a:xfrm>
          <a:off x="0" y="1218806"/>
          <a:ext cx="2938900" cy="57990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Confirm name and pronouns at each visit</a:t>
          </a:r>
        </a:p>
      </dsp:txBody>
      <dsp:txXfrm>
        <a:off x="28309" y="1247115"/>
        <a:ext cx="2882282" cy="523291"/>
      </dsp:txXfrm>
    </dsp:sp>
    <dsp:sp modelId="{E612C04A-E6EC-A84E-A643-A0F28C2BC44E}">
      <dsp:nvSpPr>
        <dsp:cNvPr id="0" name=""/>
        <dsp:cNvSpPr/>
      </dsp:nvSpPr>
      <dsp:spPr>
        <a:xfrm rot="5400000">
          <a:off x="5319292" y="-494689"/>
          <a:ext cx="463927" cy="52247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Labels don’t necessarily align with behaviors; “What do you consider ‘having sex’?” “What are the genders and bodies of your partner(s)?”</a:t>
          </a:r>
        </a:p>
      </dsp:txBody>
      <dsp:txXfrm rot="-5400000">
        <a:off x="2938900" y="1908350"/>
        <a:ext cx="5202065" cy="418633"/>
      </dsp:txXfrm>
    </dsp:sp>
    <dsp:sp modelId="{36573CAC-F222-644B-8AE2-2E34901BA169}">
      <dsp:nvSpPr>
        <dsp:cNvPr id="0" name=""/>
        <dsp:cNvSpPr/>
      </dsp:nvSpPr>
      <dsp:spPr>
        <a:xfrm>
          <a:off x="0" y="1827711"/>
          <a:ext cx="2938900" cy="57990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Open-ended questions</a:t>
          </a:r>
        </a:p>
      </dsp:txBody>
      <dsp:txXfrm>
        <a:off x="28309" y="1856020"/>
        <a:ext cx="2882282" cy="523291"/>
      </dsp:txXfrm>
    </dsp:sp>
    <dsp:sp modelId="{971331B3-48B3-4C44-AC5E-9EE0DCE8E901}">
      <dsp:nvSpPr>
        <dsp:cNvPr id="0" name=""/>
        <dsp:cNvSpPr/>
      </dsp:nvSpPr>
      <dsp:spPr>
        <a:xfrm rot="5400000">
          <a:off x="5319292" y="114215"/>
          <a:ext cx="463927" cy="52247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Maintain gender neutrality in communication but echo the patient’s language and preferred terms once those are clear</a:t>
          </a:r>
        </a:p>
      </dsp:txBody>
      <dsp:txXfrm rot="-5400000">
        <a:off x="2938900" y="2517255"/>
        <a:ext cx="5202065" cy="418633"/>
      </dsp:txXfrm>
    </dsp:sp>
    <dsp:sp modelId="{115D9241-F15B-A447-83D9-6EDDBCB01869}">
      <dsp:nvSpPr>
        <dsp:cNvPr id="0" name=""/>
        <dsp:cNvSpPr/>
      </dsp:nvSpPr>
      <dsp:spPr>
        <a:xfrm>
          <a:off x="0" y="2436616"/>
          <a:ext cx="2938900" cy="57990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a:t>Gender neutrality (both patient and peers)</a:t>
          </a:r>
        </a:p>
      </dsp:txBody>
      <dsp:txXfrm>
        <a:off x="28309" y="2464925"/>
        <a:ext cx="2882282" cy="523291"/>
      </dsp:txXfrm>
    </dsp:sp>
    <dsp:sp modelId="{397A7375-3A47-A743-9557-778CA0A9016F}">
      <dsp:nvSpPr>
        <dsp:cNvPr id="0" name=""/>
        <dsp:cNvSpPr/>
      </dsp:nvSpPr>
      <dsp:spPr>
        <a:xfrm rot="5400000">
          <a:off x="5319292" y="723120"/>
          <a:ext cx="463927" cy="5224712"/>
        </a:xfrm>
        <a:prstGeom prst="round2Same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“Are any of your friends having sex?” </a:t>
          </a:r>
        </a:p>
      </dsp:txBody>
      <dsp:txXfrm rot="-5400000">
        <a:off x="2938900" y="3126160"/>
        <a:ext cx="5202065" cy="418633"/>
      </dsp:txXfrm>
    </dsp:sp>
    <dsp:sp modelId="{0BF0A2D6-445C-6F4A-A2C9-30092B3E5C21}">
      <dsp:nvSpPr>
        <dsp:cNvPr id="0" name=""/>
        <dsp:cNvSpPr/>
      </dsp:nvSpPr>
      <dsp:spPr>
        <a:xfrm>
          <a:off x="0" y="3045522"/>
          <a:ext cx="2938900" cy="57990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t>3</a:t>
          </a:r>
          <a:r>
            <a:rPr lang="en-US" sz="1600" kern="1200" baseline="30000" dirty="0"/>
            <a:t>rd</a:t>
          </a:r>
          <a:r>
            <a:rPr lang="en-US" sz="1600" kern="1200" dirty="0"/>
            <a:t> person and peer-focused language </a:t>
          </a:r>
        </a:p>
      </dsp:txBody>
      <dsp:txXfrm>
        <a:off x="28309" y="3073831"/>
        <a:ext cx="2882282" cy="5232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E4466-AC18-D24B-BB01-44B0D6B41195}">
      <dsp:nvSpPr>
        <dsp:cNvPr id="0" name=""/>
        <dsp:cNvSpPr/>
      </dsp:nvSpPr>
      <dsp:spPr>
        <a:xfrm>
          <a:off x="2589" y="280544"/>
          <a:ext cx="1849112" cy="1174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A2323B-1168-EF40-BCE1-C368BE28806B}">
      <dsp:nvSpPr>
        <dsp:cNvPr id="0" name=""/>
        <dsp:cNvSpPr/>
      </dsp:nvSpPr>
      <dsp:spPr>
        <a:xfrm>
          <a:off x="208046" y="475728"/>
          <a:ext cx="1849112" cy="11741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As many as half to &gt;90% of patients on T develop acne on the face, back, and/or chest within 4 months </a:t>
          </a:r>
        </a:p>
      </dsp:txBody>
      <dsp:txXfrm>
        <a:off x="242437" y="510119"/>
        <a:ext cx="1780330" cy="1105404"/>
      </dsp:txXfrm>
    </dsp:sp>
    <dsp:sp modelId="{907B5640-6042-3847-83C5-96D777F5B354}">
      <dsp:nvSpPr>
        <dsp:cNvPr id="0" name=""/>
        <dsp:cNvSpPr/>
      </dsp:nvSpPr>
      <dsp:spPr>
        <a:xfrm>
          <a:off x="2262616" y="280544"/>
          <a:ext cx="1849112" cy="1174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BB822-929A-D545-B8B3-19CD63018CD6}">
      <dsp:nvSpPr>
        <dsp:cNvPr id="0" name=""/>
        <dsp:cNvSpPr/>
      </dsp:nvSpPr>
      <dsp:spPr>
        <a:xfrm>
          <a:off x="2468073" y="475728"/>
          <a:ext cx="1849112" cy="11741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Gradual increase in cumulative incidence over 24 months</a:t>
          </a:r>
        </a:p>
      </dsp:txBody>
      <dsp:txXfrm>
        <a:off x="2502464" y="510119"/>
        <a:ext cx="1780330" cy="1105404"/>
      </dsp:txXfrm>
    </dsp:sp>
    <dsp:sp modelId="{A8F4011D-84C7-A042-AD7F-574C2349BAA4}">
      <dsp:nvSpPr>
        <dsp:cNvPr id="0" name=""/>
        <dsp:cNvSpPr/>
      </dsp:nvSpPr>
      <dsp:spPr>
        <a:xfrm>
          <a:off x="4522642" y="280544"/>
          <a:ext cx="1849112" cy="1174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9669EE-C7A0-474A-86CF-81615CAE911A}">
      <dsp:nvSpPr>
        <dsp:cNvPr id="0" name=""/>
        <dsp:cNvSpPr/>
      </dsp:nvSpPr>
      <dsp:spPr>
        <a:xfrm>
          <a:off x="4728099" y="475728"/>
          <a:ext cx="1849112" cy="11741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Risk factors: Higher BMI, high serum T levels (&gt;630 ng/dL), current smoking, younger age, history of acne prior to initiating MHT</a:t>
          </a:r>
        </a:p>
      </dsp:txBody>
      <dsp:txXfrm>
        <a:off x="4762490" y="510119"/>
        <a:ext cx="1780330" cy="1105404"/>
      </dsp:txXfrm>
    </dsp:sp>
    <dsp:sp modelId="{7FD6DCF3-0880-FC4C-9A85-58168CC9A41D}">
      <dsp:nvSpPr>
        <dsp:cNvPr id="0" name=""/>
        <dsp:cNvSpPr/>
      </dsp:nvSpPr>
      <dsp:spPr>
        <a:xfrm>
          <a:off x="6782668" y="280544"/>
          <a:ext cx="1849112" cy="11741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C9D2EF-4820-1B44-9A8A-50C97052178D}">
      <dsp:nvSpPr>
        <dsp:cNvPr id="0" name=""/>
        <dsp:cNvSpPr/>
      </dsp:nvSpPr>
      <dsp:spPr>
        <a:xfrm>
          <a:off x="6988125" y="475728"/>
          <a:ext cx="1849112" cy="11741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Persists! Small European survey study: </a:t>
          </a:r>
          <a:r>
            <a:rPr lang="en-US" sz="1200" b="1" kern="1200" dirty="0"/>
            <a:t>Almost 70% of patients reported mild-moderate acne after an average of 10 years of testosterone </a:t>
          </a:r>
          <a:endParaRPr lang="en-US" sz="1200" kern="1200" dirty="0"/>
        </a:p>
      </dsp:txBody>
      <dsp:txXfrm>
        <a:off x="7022516" y="510119"/>
        <a:ext cx="1780330" cy="110540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BAEF7A-40E6-0348-9301-9B5F0733B0D7}">
      <dsp:nvSpPr>
        <dsp:cNvPr id="0" name=""/>
        <dsp:cNvSpPr/>
      </dsp:nvSpPr>
      <dsp:spPr>
        <a:xfrm>
          <a:off x="0" y="272145"/>
          <a:ext cx="8705461" cy="92137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5641" tIns="270764" rIns="67564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Any penile-vaginal intercourse with individuals who produce sperm? If not, abstinence is an option. </a:t>
          </a:r>
        </a:p>
        <a:p>
          <a:pPr marL="114300" lvl="1" indent="-114300" algn="l" defTabSz="577850">
            <a:lnSpc>
              <a:spcPct val="90000"/>
            </a:lnSpc>
            <a:spcBef>
              <a:spcPct val="0"/>
            </a:spcBef>
            <a:spcAft>
              <a:spcPct val="15000"/>
            </a:spcAft>
            <a:buChar char="•"/>
          </a:pPr>
          <a:r>
            <a:rPr lang="en-US" sz="1300" kern="1200" dirty="0"/>
            <a:t>Recognize that sexual partners may also be gender diverse – be conscious of terminology and clarify behaviors </a:t>
          </a:r>
        </a:p>
      </dsp:txBody>
      <dsp:txXfrm>
        <a:off x="0" y="272145"/>
        <a:ext cx="8705461" cy="921374"/>
      </dsp:txXfrm>
    </dsp:sp>
    <dsp:sp modelId="{FE2E9162-1CC5-7644-B1BF-F13670806A5C}">
      <dsp:nvSpPr>
        <dsp:cNvPr id="0" name=""/>
        <dsp:cNvSpPr/>
      </dsp:nvSpPr>
      <dsp:spPr>
        <a:xfrm>
          <a:off x="435273" y="80265"/>
          <a:ext cx="609382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332" tIns="0" rIns="230332" bIns="0" numCol="1" spcCol="1270" anchor="ctr" anchorCtr="0">
          <a:noAutofit/>
        </a:bodyPr>
        <a:lstStyle/>
        <a:p>
          <a:pPr marL="0" lvl="0" indent="0" algn="l" defTabSz="577850">
            <a:lnSpc>
              <a:spcPct val="90000"/>
            </a:lnSpc>
            <a:spcBef>
              <a:spcPct val="0"/>
            </a:spcBef>
            <a:spcAft>
              <a:spcPct val="35000"/>
            </a:spcAft>
            <a:buNone/>
          </a:pPr>
          <a:r>
            <a:rPr lang="en-US" sz="1300" kern="1200"/>
            <a:t>Take a comprehensive, sensitive, and inclusive sexual history</a:t>
          </a:r>
        </a:p>
      </dsp:txBody>
      <dsp:txXfrm>
        <a:off x="454007" y="98999"/>
        <a:ext cx="6056354" cy="346292"/>
      </dsp:txXfrm>
    </dsp:sp>
    <dsp:sp modelId="{39AB9228-A2A8-B741-B395-2D8134AD9CC2}">
      <dsp:nvSpPr>
        <dsp:cNvPr id="0" name=""/>
        <dsp:cNvSpPr/>
      </dsp:nvSpPr>
      <dsp:spPr>
        <a:xfrm>
          <a:off x="0" y="1455600"/>
          <a:ext cx="8705461"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878E13-A92F-E944-A8D5-7B6192904B37}">
      <dsp:nvSpPr>
        <dsp:cNvPr id="0" name=""/>
        <dsp:cNvSpPr/>
      </dsp:nvSpPr>
      <dsp:spPr>
        <a:xfrm>
          <a:off x="435273" y="1263720"/>
          <a:ext cx="609382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332" tIns="0" rIns="230332" bIns="0" numCol="1" spcCol="1270" anchor="ctr" anchorCtr="0">
          <a:noAutofit/>
        </a:bodyPr>
        <a:lstStyle/>
        <a:p>
          <a:pPr marL="0" lvl="0" indent="0" algn="l" defTabSz="577850">
            <a:lnSpc>
              <a:spcPct val="90000"/>
            </a:lnSpc>
            <a:spcBef>
              <a:spcPct val="0"/>
            </a:spcBef>
            <a:spcAft>
              <a:spcPct val="35000"/>
            </a:spcAft>
            <a:buNone/>
          </a:pPr>
          <a:r>
            <a:rPr lang="en-US" sz="1300" kern="1200"/>
            <a:t>More than half of trans men engage in sexual practices with pregnancy potential</a:t>
          </a:r>
        </a:p>
      </dsp:txBody>
      <dsp:txXfrm>
        <a:off x="454007" y="1282454"/>
        <a:ext cx="6056354" cy="346292"/>
      </dsp:txXfrm>
    </dsp:sp>
    <dsp:sp modelId="{E3E7FD8D-B79C-984A-B624-50CD93E7776D}">
      <dsp:nvSpPr>
        <dsp:cNvPr id="0" name=""/>
        <dsp:cNvSpPr/>
      </dsp:nvSpPr>
      <dsp:spPr>
        <a:xfrm>
          <a:off x="0" y="2045280"/>
          <a:ext cx="8705461" cy="327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1DB9C6-959A-4943-A736-380989DBF3DD}">
      <dsp:nvSpPr>
        <dsp:cNvPr id="0" name=""/>
        <dsp:cNvSpPr/>
      </dsp:nvSpPr>
      <dsp:spPr>
        <a:xfrm>
          <a:off x="435273" y="1853400"/>
          <a:ext cx="609382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332" tIns="0" rIns="230332" bIns="0" numCol="1" spcCol="1270" anchor="ctr" anchorCtr="0">
          <a:noAutofit/>
        </a:bodyPr>
        <a:lstStyle/>
        <a:p>
          <a:pPr marL="0" lvl="0" indent="0" algn="l" defTabSz="577850">
            <a:lnSpc>
              <a:spcPct val="90000"/>
            </a:lnSpc>
            <a:spcBef>
              <a:spcPct val="0"/>
            </a:spcBef>
            <a:spcAft>
              <a:spcPct val="35000"/>
            </a:spcAft>
            <a:buNone/>
          </a:pPr>
          <a:r>
            <a:rPr lang="en-US" sz="1300" kern="1200" dirty="0"/>
            <a:t>25-50% of trans people want to use their natal reproductive capacity </a:t>
          </a:r>
        </a:p>
      </dsp:txBody>
      <dsp:txXfrm>
        <a:off x="454007" y="1872134"/>
        <a:ext cx="6056354" cy="346292"/>
      </dsp:txXfrm>
    </dsp:sp>
    <dsp:sp modelId="{2B190E1A-38C3-A247-AE64-69718033A095}">
      <dsp:nvSpPr>
        <dsp:cNvPr id="0" name=""/>
        <dsp:cNvSpPr/>
      </dsp:nvSpPr>
      <dsp:spPr>
        <a:xfrm>
          <a:off x="0" y="2634960"/>
          <a:ext cx="8705461" cy="73709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5641" tIns="270764" rIns="675641"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Testosterone is NOT contraception</a:t>
          </a:r>
        </a:p>
        <a:p>
          <a:pPr marL="114300" lvl="1" indent="-114300" algn="l" defTabSz="577850">
            <a:lnSpc>
              <a:spcPct val="90000"/>
            </a:lnSpc>
            <a:spcBef>
              <a:spcPct val="0"/>
            </a:spcBef>
            <a:spcAft>
              <a:spcPct val="15000"/>
            </a:spcAft>
            <a:buChar char="•"/>
          </a:pPr>
          <a:r>
            <a:rPr lang="en-US" sz="1300" kern="1200" dirty="0"/>
            <a:t>Testosterone is not a contraindication to any form of hormonal or non-hormonal contraception </a:t>
          </a:r>
        </a:p>
      </dsp:txBody>
      <dsp:txXfrm>
        <a:off x="0" y="2634960"/>
        <a:ext cx="8705461" cy="737099"/>
      </dsp:txXfrm>
    </dsp:sp>
    <dsp:sp modelId="{2A6757C3-3E91-F546-908F-E1DA0686850B}">
      <dsp:nvSpPr>
        <dsp:cNvPr id="0" name=""/>
        <dsp:cNvSpPr/>
      </dsp:nvSpPr>
      <dsp:spPr>
        <a:xfrm>
          <a:off x="435273" y="2443080"/>
          <a:ext cx="6093822" cy="383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332" tIns="0" rIns="230332" bIns="0" numCol="1" spcCol="1270" anchor="ctr" anchorCtr="0">
          <a:noAutofit/>
        </a:bodyPr>
        <a:lstStyle/>
        <a:p>
          <a:pPr marL="0" lvl="0" indent="0" algn="l" defTabSz="577850">
            <a:lnSpc>
              <a:spcPct val="90000"/>
            </a:lnSpc>
            <a:spcBef>
              <a:spcPct val="0"/>
            </a:spcBef>
            <a:spcAft>
              <a:spcPct val="35000"/>
            </a:spcAft>
            <a:buNone/>
          </a:pPr>
          <a:r>
            <a:rPr lang="en-US" sz="1300" kern="1200" dirty="0"/>
            <a:t>If contraception is needed, the same options applicable to cisgender people are still available depending on the context of affirmation therapy, timeline, and goals </a:t>
          </a:r>
        </a:p>
      </dsp:txBody>
      <dsp:txXfrm>
        <a:off x="454007" y="2461814"/>
        <a:ext cx="6056354" cy="34629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1C693-1D2B-994E-8C8E-8A6AB0333DA0}">
      <dsp:nvSpPr>
        <dsp:cNvPr id="0" name=""/>
        <dsp:cNvSpPr/>
      </dsp:nvSpPr>
      <dsp:spPr>
        <a:xfrm>
          <a:off x="0" y="313380"/>
          <a:ext cx="7555230"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A83B6C-942B-FE4C-8B19-A19762278EE2}">
      <dsp:nvSpPr>
        <dsp:cNvPr id="0" name=""/>
        <dsp:cNvSpPr/>
      </dsp:nvSpPr>
      <dsp:spPr>
        <a:xfrm>
          <a:off x="377761" y="18180"/>
          <a:ext cx="5288661"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99" tIns="0" rIns="199899" bIns="0" numCol="1" spcCol="1270" anchor="ctr" anchorCtr="0">
          <a:noAutofit/>
        </a:bodyPr>
        <a:lstStyle/>
        <a:p>
          <a:pPr marL="0" lvl="0" indent="0" algn="l" defTabSz="889000">
            <a:lnSpc>
              <a:spcPct val="90000"/>
            </a:lnSpc>
            <a:spcBef>
              <a:spcPct val="0"/>
            </a:spcBef>
            <a:spcAft>
              <a:spcPct val="35000"/>
            </a:spcAft>
            <a:buNone/>
          </a:pPr>
          <a:r>
            <a:rPr lang="en-US" sz="2000" kern="1200"/>
            <a:t>Testosterone is not contraception</a:t>
          </a:r>
        </a:p>
      </dsp:txBody>
      <dsp:txXfrm>
        <a:off x="406582" y="47001"/>
        <a:ext cx="5231019" cy="532757"/>
      </dsp:txXfrm>
    </dsp:sp>
    <dsp:sp modelId="{E91E4D46-416D-C849-BC6F-A96BCAA43947}">
      <dsp:nvSpPr>
        <dsp:cNvPr id="0" name=""/>
        <dsp:cNvSpPr/>
      </dsp:nvSpPr>
      <dsp:spPr>
        <a:xfrm>
          <a:off x="0" y="1220579"/>
          <a:ext cx="7555230" cy="1984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6370" tIns="416560" rIns="58637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25 (61%) of transgender men reported using testosterone before pregnancy </a:t>
          </a:r>
        </a:p>
        <a:p>
          <a:pPr marL="228600" lvl="1" indent="-228600" algn="l" defTabSz="889000">
            <a:lnSpc>
              <a:spcPct val="90000"/>
            </a:lnSpc>
            <a:spcBef>
              <a:spcPct val="0"/>
            </a:spcBef>
            <a:spcAft>
              <a:spcPct val="15000"/>
            </a:spcAft>
            <a:buChar char="•"/>
          </a:pPr>
          <a:r>
            <a:rPr lang="en-US" sz="2000" kern="1200"/>
            <a:t>5 of these 25 participants (20%) conceived while still amenorrheic from testosterone use</a:t>
          </a:r>
        </a:p>
        <a:p>
          <a:pPr marL="228600" lvl="1" indent="-228600" algn="l" defTabSz="889000">
            <a:lnSpc>
              <a:spcPct val="90000"/>
            </a:lnSpc>
            <a:spcBef>
              <a:spcPct val="0"/>
            </a:spcBef>
            <a:spcAft>
              <a:spcPct val="15000"/>
            </a:spcAft>
            <a:buChar char="•"/>
          </a:pPr>
          <a:r>
            <a:rPr lang="en-US" sz="2000" kern="1200"/>
            <a:t>A third of pregnancies were unplanned </a:t>
          </a:r>
        </a:p>
      </dsp:txBody>
      <dsp:txXfrm>
        <a:off x="0" y="1220579"/>
        <a:ext cx="7555230" cy="1984500"/>
      </dsp:txXfrm>
    </dsp:sp>
    <dsp:sp modelId="{974B3C9D-8807-3C40-964C-B9841A0BFBAA}">
      <dsp:nvSpPr>
        <dsp:cNvPr id="0" name=""/>
        <dsp:cNvSpPr/>
      </dsp:nvSpPr>
      <dsp:spPr>
        <a:xfrm>
          <a:off x="377761" y="925380"/>
          <a:ext cx="5288661" cy="590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899" tIns="0" rIns="199899" bIns="0" numCol="1" spcCol="1270" anchor="ctr" anchorCtr="0">
          <a:noAutofit/>
        </a:bodyPr>
        <a:lstStyle/>
        <a:p>
          <a:pPr marL="0" lvl="0" indent="0" algn="l" defTabSz="889000">
            <a:lnSpc>
              <a:spcPct val="90000"/>
            </a:lnSpc>
            <a:spcBef>
              <a:spcPct val="0"/>
            </a:spcBef>
            <a:spcAft>
              <a:spcPct val="35000"/>
            </a:spcAft>
            <a:buNone/>
          </a:pPr>
          <a:r>
            <a:rPr lang="en-US" sz="2000" kern="1200" dirty="0"/>
            <a:t>Cross-sectional survey of 41 transgender men who had been pregnant: </a:t>
          </a:r>
        </a:p>
      </dsp:txBody>
      <dsp:txXfrm>
        <a:off x="406582" y="954201"/>
        <a:ext cx="5231019" cy="53275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D475D6-1330-3742-9CC9-1FB89344AEE6}">
      <dsp:nvSpPr>
        <dsp:cNvPr id="0" name=""/>
        <dsp:cNvSpPr/>
      </dsp:nvSpPr>
      <dsp:spPr>
        <a:xfrm rot="5400000">
          <a:off x="5341201" y="-2268975"/>
          <a:ext cx="622906" cy="532014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ctr" defTabSz="577850">
            <a:lnSpc>
              <a:spcPct val="90000"/>
            </a:lnSpc>
            <a:spcBef>
              <a:spcPct val="0"/>
            </a:spcBef>
            <a:spcAft>
              <a:spcPct val="15000"/>
            </a:spcAft>
            <a:buChar char="•"/>
          </a:pPr>
          <a:r>
            <a:rPr lang="en-US" sz="1300" kern="1200"/>
            <a:t>E.g. Receptive penile-vaginal intercourse with an individual who produces sperm </a:t>
          </a:r>
        </a:p>
      </dsp:txBody>
      <dsp:txXfrm rot="-5400000">
        <a:off x="2992582" y="110052"/>
        <a:ext cx="5289737" cy="562090"/>
      </dsp:txXfrm>
    </dsp:sp>
    <dsp:sp modelId="{3E1807FE-DB4C-1843-A6D0-E2565A69124D}">
      <dsp:nvSpPr>
        <dsp:cNvPr id="0" name=""/>
        <dsp:cNvSpPr/>
      </dsp:nvSpPr>
      <dsp:spPr>
        <a:xfrm>
          <a:off x="0" y="1780"/>
          <a:ext cx="2992581" cy="7786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Comprehensive and confidential pregnancy potential and sexual behavioral history (must know genders and bodies of partner(s) as well as specific behaviors)</a:t>
          </a:r>
        </a:p>
      </dsp:txBody>
      <dsp:txXfrm>
        <a:off x="38010" y="39790"/>
        <a:ext cx="2916561" cy="702612"/>
      </dsp:txXfrm>
    </dsp:sp>
    <dsp:sp modelId="{495EDAA9-6144-CA43-AB56-5C6876D355E0}">
      <dsp:nvSpPr>
        <dsp:cNvPr id="0" name=""/>
        <dsp:cNvSpPr/>
      </dsp:nvSpPr>
      <dsp:spPr>
        <a:xfrm rot="5400000">
          <a:off x="5341201" y="-1451410"/>
          <a:ext cx="622906" cy="532014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a:t>Normalize that pregnancy risk is assessed for everyone with capacity for pregnancy regardless of sexual activity (or the lack thereof)</a:t>
          </a:r>
        </a:p>
      </dsp:txBody>
      <dsp:txXfrm rot="-5400000">
        <a:off x="2992582" y="927617"/>
        <a:ext cx="5289737" cy="562090"/>
      </dsp:txXfrm>
    </dsp:sp>
    <dsp:sp modelId="{83A917FE-AACC-4643-B815-67A9C298B0D2}">
      <dsp:nvSpPr>
        <dsp:cNvPr id="0" name=""/>
        <dsp:cNvSpPr/>
      </dsp:nvSpPr>
      <dsp:spPr>
        <a:xfrm>
          <a:off x="0" y="819345"/>
          <a:ext cx="2992581" cy="7786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err="1"/>
            <a:t>iPLEDGE</a:t>
          </a:r>
          <a:r>
            <a:rPr lang="en-US" sz="1200" kern="1200" dirty="0"/>
            <a:t> no longer conflates gender identity with pregnancy potential </a:t>
          </a:r>
        </a:p>
      </dsp:txBody>
      <dsp:txXfrm>
        <a:off x="38010" y="857355"/>
        <a:ext cx="2916561" cy="702612"/>
      </dsp:txXfrm>
    </dsp:sp>
    <dsp:sp modelId="{8AFE161B-95E7-264B-98AF-D6E0D8815132}">
      <dsp:nvSpPr>
        <dsp:cNvPr id="0" name=""/>
        <dsp:cNvSpPr/>
      </dsp:nvSpPr>
      <dsp:spPr>
        <a:xfrm rot="5400000">
          <a:off x="5341201" y="-633846"/>
          <a:ext cx="622906" cy="532014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ctr" defTabSz="577850" rtl="0">
            <a:lnSpc>
              <a:spcPct val="90000"/>
            </a:lnSpc>
            <a:spcBef>
              <a:spcPct val="0"/>
            </a:spcBef>
            <a:spcAft>
              <a:spcPct val="15000"/>
            </a:spcAft>
            <a:buChar char="•"/>
          </a:pPr>
          <a:r>
            <a:rPr lang="en-US" sz="1300" kern="1200" dirty="0"/>
            <a:t>Independent increased risk of depression in those identifying as SGD and those with acne; substantially increased risk in SGD people with acne </a:t>
          </a:r>
        </a:p>
      </dsp:txBody>
      <dsp:txXfrm rot="-5400000">
        <a:off x="2992582" y="1745181"/>
        <a:ext cx="5289737" cy="562090"/>
      </dsp:txXfrm>
    </dsp:sp>
    <dsp:sp modelId="{165DCDE2-224D-EB49-8BD5-DEEBDB059A22}">
      <dsp:nvSpPr>
        <dsp:cNvPr id="0" name=""/>
        <dsp:cNvSpPr/>
      </dsp:nvSpPr>
      <dsp:spPr>
        <a:xfrm>
          <a:off x="0" y="1636910"/>
          <a:ext cx="2992581" cy="7786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Acknowledge and discuss mental health intersections </a:t>
          </a:r>
        </a:p>
      </dsp:txBody>
      <dsp:txXfrm>
        <a:off x="38010" y="1674920"/>
        <a:ext cx="2916561" cy="702612"/>
      </dsp:txXfrm>
    </dsp:sp>
    <dsp:sp modelId="{3A41E613-54EE-9E48-A96F-5BFDF1A770A6}">
      <dsp:nvSpPr>
        <dsp:cNvPr id="0" name=""/>
        <dsp:cNvSpPr/>
      </dsp:nvSpPr>
      <dsp:spPr>
        <a:xfrm rot="5400000">
          <a:off x="5341201" y="183718"/>
          <a:ext cx="622906" cy="532014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a:t>Mastectomy may be offered during adolescence (though very uncommon)</a:t>
          </a:r>
        </a:p>
      </dsp:txBody>
      <dsp:txXfrm rot="-5400000">
        <a:off x="2992582" y="2562745"/>
        <a:ext cx="5289737" cy="562090"/>
      </dsp:txXfrm>
    </dsp:sp>
    <dsp:sp modelId="{50669549-C1DB-6342-9154-12198CDF6007}">
      <dsp:nvSpPr>
        <dsp:cNvPr id="0" name=""/>
        <dsp:cNvSpPr/>
      </dsp:nvSpPr>
      <dsp:spPr>
        <a:xfrm>
          <a:off x="0" y="2454474"/>
          <a:ext cx="2992581" cy="7786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a:t>Discuss any planning for invasive affirmation procedures </a:t>
          </a:r>
        </a:p>
      </dsp:txBody>
      <dsp:txXfrm>
        <a:off x="38010" y="2492484"/>
        <a:ext cx="2916561" cy="702612"/>
      </dsp:txXfrm>
    </dsp:sp>
    <dsp:sp modelId="{B609D19E-CCC0-AD4F-86CE-2C7E2E208B3D}">
      <dsp:nvSpPr>
        <dsp:cNvPr id="0" name=""/>
        <dsp:cNvSpPr/>
      </dsp:nvSpPr>
      <dsp:spPr>
        <a:xfrm rot="5400000">
          <a:off x="5341201" y="1001283"/>
          <a:ext cx="622906" cy="532014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ctr" defTabSz="577850">
            <a:lnSpc>
              <a:spcPct val="90000"/>
            </a:lnSpc>
            <a:spcBef>
              <a:spcPct val="0"/>
            </a:spcBef>
            <a:spcAft>
              <a:spcPct val="15000"/>
            </a:spcAft>
            <a:buChar char="•"/>
          </a:pPr>
          <a:r>
            <a:rPr lang="en-US" sz="1300" kern="1200" dirty="0"/>
            <a:t>Evidence does not yet exist for an increased risk of hepatotoxicity in the setting of concurrent isotretinoin and testosterone use</a:t>
          </a:r>
        </a:p>
      </dsp:txBody>
      <dsp:txXfrm rot="-5400000">
        <a:off x="2992582" y="3380310"/>
        <a:ext cx="5289737" cy="562090"/>
      </dsp:txXfrm>
    </dsp:sp>
    <dsp:sp modelId="{CA278E8D-E4AA-284B-9A31-730B1D404C43}">
      <dsp:nvSpPr>
        <dsp:cNvPr id="0" name=""/>
        <dsp:cNvSpPr/>
      </dsp:nvSpPr>
      <dsp:spPr>
        <a:xfrm>
          <a:off x="0" y="3272039"/>
          <a:ext cx="2992581" cy="7786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n-US" sz="1200" kern="1200" dirty="0"/>
            <a:t>No change to existing consensus standards for laboratory monitoring </a:t>
          </a:r>
        </a:p>
      </dsp:txBody>
      <dsp:txXfrm>
        <a:off x="38010" y="3310049"/>
        <a:ext cx="2916561" cy="702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40091-3D29-A043-8B0C-CF82AB8ACCE6}">
      <dsp:nvSpPr>
        <dsp:cNvPr id="0" name=""/>
        <dsp:cNvSpPr/>
      </dsp:nvSpPr>
      <dsp:spPr>
        <a:xfrm>
          <a:off x="37" y="84430"/>
          <a:ext cx="3624027" cy="12696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Sex:</a:t>
          </a:r>
          <a:r>
            <a:rPr lang="en-US" sz="1700" kern="1200" dirty="0"/>
            <a:t> Also known as “sex assigned at birth.” Tends to be based on the appearance of external anatomy at birth and may or may not align with gender identity or gender expression </a:t>
          </a:r>
        </a:p>
      </dsp:txBody>
      <dsp:txXfrm>
        <a:off x="37" y="84430"/>
        <a:ext cx="3624027" cy="1269608"/>
      </dsp:txXfrm>
    </dsp:sp>
    <dsp:sp modelId="{80BAB806-9F1D-0448-873B-E54CE489C956}">
      <dsp:nvSpPr>
        <dsp:cNvPr id="0" name=""/>
        <dsp:cNvSpPr/>
      </dsp:nvSpPr>
      <dsp:spPr>
        <a:xfrm>
          <a:off x="37" y="1354039"/>
          <a:ext cx="3624027" cy="12132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Source and context of this definition is important and impacts mutability</a:t>
          </a:r>
        </a:p>
        <a:p>
          <a:pPr marL="171450" lvl="1" indent="-171450" algn="l" defTabSz="755650" rtl="0">
            <a:lnSpc>
              <a:spcPct val="90000"/>
            </a:lnSpc>
            <a:spcBef>
              <a:spcPct val="0"/>
            </a:spcBef>
            <a:spcAft>
              <a:spcPct val="15000"/>
            </a:spcAft>
            <a:buChar char="•"/>
          </a:pPr>
          <a:r>
            <a:rPr lang="en-US" sz="1700" kern="1200" dirty="0"/>
            <a:t>Socially agreed upon biologic criteria</a:t>
          </a:r>
        </a:p>
        <a:p>
          <a:pPr marL="171450" lvl="1" indent="-171450" algn="l" defTabSz="755650" rtl="0">
            <a:lnSpc>
              <a:spcPct val="90000"/>
            </a:lnSpc>
            <a:spcBef>
              <a:spcPct val="0"/>
            </a:spcBef>
            <a:spcAft>
              <a:spcPct val="15000"/>
            </a:spcAft>
            <a:buChar char="•"/>
          </a:pPr>
          <a:r>
            <a:rPr lang="en-US" sz="1700" kern="1200" dirty="0"/>
            <a:t>Not just a single, clear variable </a:t>
          </a:r>
        </a:p>
      </dsp:txBody>
      <dsp:txXfrm>
        <a:off x="37" y="1354039"/>
        <a:ext cx="3624027" cy="1213290"/>
      </dsp:txXfrm>
    </dsp:sp>
    <dsp:sp modelId="{314802E2-A19D-2648-A0AA-3BB6BA65CACC}">
      <dsp:nvSpPr>
        <dsp:cNvPr id="0" name=""/>
        <dsp:cNvSpPr/>
      </dsp:nvSpPr>
      <dsp:spPr>
        <a:xfrm>
          <a:off x="4131428" y="84430"/>
          <a:ext cx="3624027" cy="126960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a:t>Gender:</a:t>
          </a:r>
          <a:r>
            <a:rPr lang="en-US" sz="1700" kern="1200"/>
            <a:t> A social construction; in a binary model, would refer to constructs of masculinity and femininity as defined by a given social order</a:t>
          </a:r>
        </a:p>
      </dsp:txBody>
      <dsp:txXfrm>
        <a:off x="4131428" y="84430"/>
        <a:ext cx="3624027" cy="1269608"/>
      </dsp:txXfrm>
    </dsp:sp>
    <dsp:sp modelId="{E40D5F7E-F9F2-9142-B74C-8E4C03EF5913}">
      <dsp:nvSpPr>
        <dsp:cNvPr id="0" name=""/>
        <dsp:cNvSpPr/>
      </dsp:nvSpPr>
      <dsp:spPr>
        <a:xfrm>
          <a:off x="4131428" y="1354039"/>
          <a:ext cx="3624027" cy="121329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a:t>Gender identity is not inherently defined by sex</a:t>
          </a:r>
        </a:p>
      </dsp:txBody>
      <dsp:txXfrm>
        <a:off x="4131428" y="1354039"/>
        <a:ext cx="3624027" cy="12132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7A12CF-1AA8-3940-9CE8-687B00582E03}">
      <dsp:nvSpPr>
        <dsp:cNvPr id="0" name=""/>
        <dsp:cNvSpPr/>
      </dsp:nvSpPr>
      <dsp:spPr>
        <a:xfrm>
          <a:off x="1572490" y="202882"/>
          <a:ext cx="4026436" cy="1398328"/>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CB34E5-CE8F-7447-A198-E8D5DC3318C0}">
      <dsp:nvSpPr>
        <dsp:cNvPr id="0" name=""/>
        <dsp:cNvSpPr/>
      </dsp:nvSpPr>
      <dsp:spPr>
        <a:xfrm>
          <a:off x="3201792" y="3626914"/>
          <a:ext cx="780317" cy="499403"/>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1A2C82E-DAE3-904B-A48E-2B3A5C22CCB4}">
      <dsp:nvSpPr>
        <dsp:cNvPr id="0" name=""/>
        <dsp:cNvSpPr/>
      </dsp:nvSpPr>
      <dsp:spPr>
        <a:xfrm>
          <a:off x="1719189" y="4026436"/>
          <a:ext cx="3745522" cy="936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Gender Diverse / Gender Expansive / Gender Minority</a:t>
          </a:r>
        </a:p>
      </dsp:txBody>
      <dsp:txXfrm>
        <a:off x="1719189" y="4026436"/>
        <a:ext cx="3745522" cy="936380"/>
      </dsp:txXfrm>
    </dsp:sp>
    <dsp:sp modelId="{4979381D-F711-B648-B437-E545A57C49A6}">
      <dsp:nvSpPr>
        <dsp:cNvPr id="0" name=""/>
        <dsp:cNvSpPr/>
      </dsp:nvSpPr>
      <dsp:spPr>
        <a:xfrm>
          <a:off x="3036365" y="1709206"/>
          <a:ext cx="1404570" cy="14045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kern="1200" dirty="0"/>
            <a:t>Genderqueer, Gender Non-Conforming</a:t>
          </a:r>
        </a:p>
      </dsp:txBody>
      <dsp:txXfrm>
        <a:off x="3242060" y="1914901"/>
        <a:ext cx="993180" cy="993180"/>
      </dsp:txXfrm>
    </dsp:sp>
    <dsp:sp modelId="{69A9E87D-4013-1742-8F46-FA80B5269FAB}">
      <dsp:nvSpPr>
        <dsp:cNvPr id="0" name=""/>
        <dsp:cNvSpPr/>
      </dsp:nvSpPr>
      <dsp:spPr>
        <a:xfrm>
          <a:off x="2031316" y="655466"/>
          <a:ext cx="1404570" cy="14045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Non-Binary</a:t>
          </a:r>
        </a:p>
      </dsp:txBody>
      <dsp:txXfrm>
        <a:off x="2237011" y="861161"/>
        <a:ext cx="993180" cy="993180"/>
      </dsp:txXfrm>
    </dsp:sp>
    <dsp:sp modelId="{B320D3DC-C748-1C46-BC08-BD4C87E1273C}">
      <dsp:nvSpPr>
        <dsp:cNvPr id="0" name=""/>
        <dsp:cNvSpPr/>
      </dsp:nvSpPr>
      <dsp:spPr>
        <a:xfrm>
          <a:off x="3467100" y="315872"/>
          <a:ext cx="1404570" cy="140457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t>Transgender</a:t>
          </a:r>
        </a:p>
      </dsp:txBody>
      <dsp:txXfrm>
        <a:off x="3672795" y="521567"/>
        <a:ext cx="993180" cy="993180"/>
      </dsp:txXfrm>
    </dsp:sp>
    <dsp:sp modelId="{A7866C9F-C4BD-DC48-ACE7-06917072E660}">
      <dsp:nvSpPr>
        <dsp:cNvPr id="0" name=""/>
        <dsp:cNvSpPr/>
      </dsp:nvSpPr>
      <dsp:spPr>
        <a:xfrm>
          <a:off x="1407062" y="31212"/>
          <a:ext cx="4369776" cy="3495821"/>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E81FE-13CB-664E-90F9-25A5E52BDB79}">
      <dsp:nvSpPr>
        <dsp:cNvPr id="0" name=""/>
        <dsp:cNvSpPr/>
      </dsp:nvSpPr>
      <dsp:spPr>
        <a:xfrm>
          <a:off x="2907432" y="40616"/>
          <a:ext cx="1949598" cy="1949598"/>
        </a:xfrm>
        <a:prstGeom prst="ellipse">
          <a:avLst/>
        </a:prstGeom>
        <a:solidFill>
          <a:schemeClr val="accent5">
            <a:alpha val="50000"/>
            <a:hueOff val="0"/>
            <a:satOff val="0"/>
            <a:lumOff val="0"/>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00B050"/>
              </a:solidFill>
            </a:rPr>
            <a:t>Identities</a:t>
          </a:r>
          <a:r>
            <a:rPr lang="en-US" sz="2300" kern="1200" dirty="0"/>
            <a:t> </a:t>
          </a:r>
        </a:p>
      </dsp:txBody>
      <dsp:txXfrm>
        <a:off x="3167378" y="381796"/>
        <a:ext cx="1429705" cy="877319"/>
      </dsp:txXfrm>
    </dsp:sp>
    <dsp:sp modelId="{94E62D20-3695-424E-85C2-56D67AD1FCAF}">
      <dsp:nvSpPr>
        <dsp:cNvPr id="0" name=""/>
        <dsp:cNvSpPr/>
      </dsp:nvSpPr>
      <dsp:spPr>
        <a:xfrm>
          <a:off x="3610912" y="1259115"/>
          <a:ext cx="1949598" cy="1949598"/>
        </a:xfrm>
        <a:prstGeom prst="ellipse">
          <a:avLst/>
        </a:prstGeom>
        <a:solidFill>
          <a:schemeClr val="accent5">
            <a:alpha val="50000"/>
            <a:hueOff val="-119936"/>
            <a:satOff val="-4449"/>
            <a:lumOff val="7059"/>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C00000"/>
              </a:solidFill>
            </a:rPr>
            <a:t>Behaviors</a:t>
          </a:r>
        </a:p>
      </dsp:txBody>
      <dsp:txXfrm>
        <a:off x="4207164" y="1762762"/>
        <a:ext cx="1169759" cy="1072279"/>
      </dsp:txXfrm>
    </dsp:sp>
    <dsp:sp modelId="{9FE510CB-484E-E241-9B82-561695EBA486}">
      <dsp:nvSpPr>
        <dsp:cNvPr id="0" name=""/>
        <dsp:cNvSpPr/>
      </dsp:nvSpPr>
      <dsp:spPr>
        <a:xfrm>
          <a:off x="2203952" y="1259115"/>
          <a:ext cx="1949598" cy="1949598"/>
        </a:xfrm>
        <a:prstGeom prst="ellipse">
          <a:avLst/>
        </a:prstGeom>
        <a:solidFill>
          <a:schemeClr val="accent5">
            <a:alpha val="50000"/>
            <a:hueOff val="-239873"/>
            <a:satOff val="-8897"/>
            <a:lumOff val="14117"/>
            <a:alphaOff val="0"/>
          </a:schemeClr>
        </a:solidFill>
        <a:ln w="317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rgbClr val="7030A0"/>
              </a:solidFill>
            </a:rPr>
            <a:t>Bodies</a:t>
          </a:r>
        </a:p>
      </dsp:txBody>
      <dsp:txXfrm>
        <a:off x="2387539" y="1762762"/>
        <a:ext cx="1169759" cy="10722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2534D-61FB-A045-B141-C93871348856}">
      <dsp:nvSpPr>
        <dsp:cNvPr id="0" name=""/>
        <dsp:cNvSpPr/>
      </dsp:nvSpPr>
      <dsp:spPr>
        <a:xfrm>
          <a:off x="1099" y="1117093"/>
          <a:ext cx="2143295" cy="21432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953" tIns="26670" rIns="1179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Sex / Sex assigned at birth</a:t>
          </a:r>
        </a:p>
      </dsp:txBody>
      <dsp:txXfrm>
        <a:off x="314977" y="1430971"/>
        <a:ext cx="1515539" cy="1515539"/>
      </dsp:txXfrm>
    </dsp:sp>
    <dsp:sp modelId="{B27181A6-7FB4-4447-9F6B-3F9833E56DC8}">
      <dsp:nvSpPr>
        <dsp:cNvPr id="0" name=""/>
        <dsp:cNvSpPr/>
      </dsp:nvSpPr>
      <dsp:spPr>
        <a:xfrm>
          <a:off x="1715735" y="1117093"/>
          <a:ext cx="2143295" cy="21432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953" tIns="26670" rIns="1179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Gender Identity</a:t>
          </a:r>
        </a:p>
      </dsp:txBody>
      <dsp:txXfrm>
        <a:off x="2029613" y="1430971"/>
        <a:ext cx="1515539" cy="1515539"/>
      </dsp:txXfrm>
    </dsp:sp>
    <dsp:sp modelId="{06F46D65-6839-034A-889C-1F421E82D75F}">
      <dsp:nvSpPr>
        <dsp:cNvPr id="0" name=""/>
        <dsp:cNvSpPr/>
      </dsp:nvSpPr>
      <dsp:spPr>
        <a:xfrm>
          <a:off x="3430372" y="1117093"/>
          <a:ext cx="2143295" cy="21432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953" tIns="26670" rIns="1179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Gender Expression</a:t>
          </a:r>
        </a:p>
      </dsp:txBody>
      <dsp:txXfrm>
        <a:off x="3744250" y="1430971"/>
        <a:ext cx="1515539" cy="1515539"/>
      </dsp:txXfrm>
    </dsp:sp>
    <dsp:sp modelId="{9EE07F60-6733-3A4A-B741-2BF02CAE5B04}">
      <dsp:nvSpPr>
        <dsp:cNvPr id="0" name=""/>
        <dsp:cNvSpPr/>
      </dsp:nvSpPr>
      <dsp:spPr>
        <a:xfrm>
          <a:off x="5145008" y="1117093"/>
          <a:ext cx="2143295" cy="21432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953" tIns="26670" rIns="1179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Sexual Orientation / Attraction (Physical vs Emotional)</a:t>
          </a:r>
        </a:p>
      </dsp:txBody>
      <dsp:txXfrm>
        <a:off x="5458886" y="1430971"/>
        <a:ext cx="1515539" cy="1515539"/>
      </dsp:txXfrm>
    </dsp:sp>
    <dsp:sp modelId="{EE6A58A2-EECE-4E47-8205-6881158E5B7F}">
      <dsp:nvSpPr>
        <dsp:cNvPr id="0" name=""/>
        <dsp:cNvSpPr/>
      </dsp:nvSpPr>
      <dsp:spPr>
        <a:xfrm>
          <a:off x="6859645" y="1117093"/>
          <a:ext cx="2143295" cy="214329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17953" tIns="26670" rIns="117953" bIns="26670" numCol="1" spcCol="1270" anchor="ctr" anchorCtr="0">
          <a:noAutofit/>
        </a:bodyPr>
        <a:lstStyle/>
        <a:p>
          <a:pPr marL="0" lvl="0" indent="0" algn="ctr" defTabSz="933450">
            <a:lnSpc>
              <a:spcPct val="90000"/>
            </a:lnSpc>
            <a:spcBef>
              <a:spcPct val="0"/>
            </a:spcBef>
            <a:spcAft>
              <a:spcPct val="35000"/>
            </a:spcAft>
            <a:buNone/>
          </a:pPr>
          <a:r>
            <a:rPr lang="en-US" sz="2100" kern="1200" dirty="0"/>
            <a:t>Sexual Behavior</a:t>
          </a:r>
        </a:p>
      </dsp:txBody>
      <dsp:txXfrm>
        <a:off x="7173523" y="1430971"/>
        <a:ext cx="1515539" cy="151553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B5973-B358-A04D-9572-DED8472BA2DB}">
      <dsp:nvSpPr>
        <dsp:cNvPr id="0" name=""/>
        <dsp:cNvSpPr/>
      </dsp:nvSpPr>
      <dsp:spPr>
        <a:xfrm>
          <a:off x="0" y="81846"/>
          <a:ext cx="5232399" cy="397800"/>
        </a:xfrm>
        <a:prstGeom prst="roundRect">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Psychological / Self-Affirmation</a:t>
          </a:r>
        </a:p>
      </dsp:txBody>
      <dsp:txXfrm>
        <a:off x="19419" y="101265"/>
        <a:ext cx="5193561" cy="358962"/>
      </dsp:txXfrm>
    </dsp:sp>
    <dsp:sp modelId="{8B9A6033-20F4-FA44-88F0-82ED6A54039F}">
      <dsp:nvSpPr>
        <dsp:cNvPr id="0" name=""/>
        <dsp:cNvSpPr/>
      </dsp:nvSpPr>
      <dsp:spPr>
        <a:xfrm>
          <a:off x="0" y="479646"/>
          <a:ext cx="5232399"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2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Internally affirming one's own identity</a:t>
          </a:r>
        </a:p>
      </dsp:txBody>
      <dsp:txXfrm>
        <a:off x="0" y="479646"/>
        <a:ext cx="5232399" cy="281520"/>
      </dsp:txXfrm>
    </dsp:sp>
    <dsp:sp modelId="{5F8E4509-70B3-5846-B9EF-2AA31EAFFDA9}">
      <dsp:nvSpPr>
        <dsp:cNvPr id="0" name=""/>
        <dsp:cNvSpPr/>
      </dsp:nvSpPr>
      <dsp:spPr>
        <a:xfrm>
          <a:off x="0" y="761166"/>
          <a:ext cx="5232399" cy="397800"/>
        </a:xfrm>
        <a:prstGeom prst="roundRect">
          <a:avLst/>
        </a:prstGeom>
        <a:gradFill rotWithShape="0">
          <a:gsLst>
            <a:gs pos="0">
              <a:schemeClr val="accent5">
                <a:hueOff val="-59968"/>
                <a:satOff val="-2224"/>
                <a:lumOff val="3529"/>
                <a:alphaOff val="0"/>
                <a:tint val="97000"/>
                <a:satMod val="100000"/>
                <a:lumMod val="102000"/>
              </a:schemeClr>
            </a:gs>
            <a:gs pos="50000">
              <a:schemeClr val="accent5">
                <a:hueOff val="-59968"/>
                <a:satOff val="-2224"/>
                <a:lumOff val="3529"/>
                <a:alphaOff val="0"/>
                <a:shade val="100000"/>
                <a:satMod val="103000"/>
                <a:lumMod val="100000"/>
              </a:schemeClr>
            </a:gs>
            <a:gs pos="100000">
              <a:schemeClr val="accent5">
                <a:hueOff val="-59968"/>
                <a:satOff val="-2224"/>
                <a:lumOff val="3529"/>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Social affirmation </a:t>
          </a:r>
        </a:p>
      </dsp:txBody>
      <dsp:txXfrm>
        <a:off x="19419" y="780585"/>
        <a:ext cx="5193561" cy="358962"/>
      </dsp:txXfrm>
    </dsp:sp>
    <dsp:sp modelId="{DDA283FB-7ADA-6F48-A919-B6E856CB6231}">
      <dsp:nvSpPr>
        <dsp:cNvPr id="0" name=""/>
        <dsp:cNvSpPr/>
      </dsp:nvSpPr>
      <dsp:spPr>
        <a:xfrm>
          <a:off x="0" y="1158966"/>
          <a:ext cx="5232399"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2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Name change, pronouns, gender expression </a:t>
          </a:r>
        </a:p>
      </dsp:txBody>
      <dsp:txXfrm>
        <a:off x="0" y="1158966"/>
        <a:ext cx="5232399" cy="281520"/>
      </dsp:txXfrm>
    </dsp:sp>
    <dsp:sp modelId="{C776956B-E58A-CB44-8886-8F98B3957E5F}">
      <dsp:nvSpPr>
        <dsp:cNvPr id="0" name=""/>
        <dsp:cNvSpPr/>
      </dsp:nvSpPr>
      <dsp:spPr>
        <a:xfrm>
          <a:off x="0" y="1440486"/>
          <a:ext cx="5232399" cy="397800"/>
        </a:xfrm>
        <a:prstGeom prst="roundRect">
          <a:avLst/>
        </a:prstGeom>
        <a:gradFill rotWithShape="0">
          <a:gsLst>
            <a:gs pos="0">
              <a:schemeClr val="accent5">
                <a:hueOff val="-119936"/>
                <a:satOff val="-4449"/>
                <a:lumOff val="7059"/>
                <a:alphaOff val="0"/>
                <a:tint val="97000"/>
                <a:satMod val="100000"/>
                <a:lumMod val="102000"/>
              </a:schemeClr>
            </a:gs>
            <a:gs pos="50000">
              <a:schemeClr val="accent5">
                <a:hueOff val="-119936"/>
                <a:satOff val="-4449"/>
                <a:lumOff val="7059"/>
                <a:alphaOff val="0"/>
                <a:shade val="100000"/>
                <a:satMod val="103000"/>
                <a:lumMod val="100000"/>
              </a:schemeClr>
            </a:gs>
            <a:gs pos="100000">
              <a:schemeClr val="accent5">
                <a:hueOff val="-119936"/>
                <a:satOff val="-4449"/>
                <a:lumOff val="7059"/>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Legal affirmation </a:t>
          </a:r>
        </a:p>
      </dsp:txBody>
      <dsp:txXfrm>
        <a:off x="19419" y="1459905"/>
        <a:ext cx="5193561" cy="358962"/>
      </dsp:txXfrm>
    </dsp:sp>
    <dsp:sp modelId="{179887E9-183E-A34D-BA73-7CE6DE2CE8C2}">
      <dsp:nvSpPr>
        <dsp:cNvPr id="0" name=""/>
        <dsp:cNvSpPr/>
      </dsp:nvSpPr>
      <dsp:spPr>
        <a:xfrm>
          <a:off x="0" y="1838286"/>
          <a:ext cx="5232399"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2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Modifying gender markers on government documents </a:t>
          </a:r>
        </a:p>
      </dsp:txBody>
      <dsp:txXfrm>
        <a:off x="0" y="1838286"/>
        <a:ext cx="5232399" cy="281520"/>
      </dsp:txXfrm>
    </dsp:sp>
    <dsp:sp modelId="{687AAA08-CCBD-4149-96A7-CDC75DA8B01F}">
      <dsp:nvSpPr>
        <dsp:cNvPr id="0" name=""/>
        <dsp:cNvSpPr/>
      </dsp:nvSpPr>
      <dsp:spPr>
        <a:xfrm>
          <a:off x="0" y="2119806"/>
          <a:ext cx="5232399" cy="397800"/>
        </a:xfrm>
        <a:prstGeom prst="roundRect">
          <a:avLst/>
        </a:prstGeom>
        <a:gradFill rotWithShape="0">
          <a:gsLst>
            <a:gs pos="0">
              <a:schemeClr val="accent5">
                <a:hueOff val="-179905"/>
                <a:satOff val="-6673"/>
                <a:lumOff val="10588"/>
                <a:alphaOff val="0"/>
                <a:tint val="97000"/>
                <a:satMod val="100000"/>
                <a:lumMod val="102000"/>
              </a:schemeClr>
            </a:gs>
            <a:gs pos="50000">
              <a:schemeClr val="accent5">
                <a:hueOff val="-179905"/>
                <a:satOff val="-6673"/>
                <a:lumOff val="10588"/>
                <a:alphaOff val="0"/>
                <a:shade val="100000"/>
                <a:satMod val="103000"/>
                <a:lumMod val="100000"/>
              </a:schemeClr>
            </a:gs>
            <a:gs pos="100000">
              <a:schemeClr val="accent5">
                <a:hueOff val="-179905"/>
                <a:satOff val="-6673"/>
                <a:lumOff val="10588"/>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Medical affirmation </a:t>
          </a:r>
        </a:p>
      </dsp:txBody>
      <dsp:txXfrm>
        <a:off x="19419" y="2139225"/>
        <a:ext cx="5193561" cy="358962"/>
      </dsp:txXfrm>
    </dsp:sp>
    <dsp:sp modelId="{74E6F797-9A82-A640-8302-F1E38C1A0733}">
      <dsp:nvSpPr>
        <dsp:cNvPr id="0" name=""/>
        <dsp:cNvSpPr/>
      </dsp:nvSpPr>
      <dsp:spPr>
        <a:xfrm>
          <a:off x="0" y="2517606"/>
          <a:ext cx="5232399"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2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Gender-affirming hormone therapy or pubertal suppression </a:t>
          </a:r>
        </a:p>
      </dsp:txBody>
      <dsp:txXfrm>
        <a:off x="0" y="2517606"/>
        <a:ext cx="5232399" cy="281520"/>
      </dsp:txXfrm>
    </dsp:sp>
    <dsp:sp modelId="{5359A60C-E75D-4445-B7C7-BEE6ADFEFF03}">
      <dsp:nvSpPr>
        <dsp:cNvPr id="0" name=""/>
        <dsp:cNvSpPr/>
      </dsp:nvSpPr>
      <dsp:spPr>
        <a:xfrm>
          <a:off x="0" y="2799126"/>
          <a:ext cx="5232399" cy="397800"/>
        </a:xfrm>
        <a:prstGeom prst="roundRect">
          <a:avLst/>
        </a:prstGeom>
        <a:gradFill rotWithShape="0">
          <a:gsLst>
            <a:gs pos="0">
              <a:schemeClr val="accent5">
                <a:hueOff val="-239873"/>
                <a:satOff val="-8897"/>
                <a:lumOff val="14117"/>
                <a:alphaOff val="0"/>
                <a:tint val="97000"/>
                <a:satMod val="100000"/>
                <a:lumMod val="102000"/>
              </a:schemeClr>
            </a:gs>
            <a:gs pos="50000">
              <a:schemeClr val="accent5">
                <a:hueOff val="-239873"/>
                <a:satOff val="-8897"/>
                <a:lumOff val="14117"/>
                <a:alphaOff val="0"/>
                <a:shade val="100000"/>
                <a:satMod val="103000"/>
                <a:lumMod val="100000"/>
              </a:schemeClr>
            </a:gs>
            <a:gs pos="100000">
              <a:schemeClr val="accent5">
                <a:hueOff val="-239873"/>
                <a:satOff val="-8897"/>
                <a:lumOff val="14117"/>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Surgical affirmation </a:t>
          </a:r>
        </a:p>
      </dsp:txBody>
      <dsp:txXfrm>
        <a:off x="19419" y="2818545"/>
        <a:ext cx="5193561" cy="358962"/>
      </dsp:txXfrm>
    </dsp:sp>
    <dsp:sp modelId="{AB7F159C-1307-8049-A3A6-1AC5DE3AE7FC}">
      <dsp:nvSpPr>
        <dsp:cNvPr id="0" name=""/>
        <dsp:cNvSpPr/>
      </dsp:nvSpPr>
      <dsp:spPr>
        <a:xfrm>
          <a:off x="0" y="3196926"/>
          <a:ext cx="5232399" cy="395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12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Vaginoplasty, facial feminization surgery, breast augmentation, phalloplasty, minimally invasive procedures, </a:t>
          </a:r>
          <a:r>
            <a:rPr lang="en-US" sz="1300" kern="1200" dirty="0" err="1"/>
            <a:t>etc</a:t>
          </a:r>
          <a:endParaRPr lang="en-US" sz="1300" kern="1200" dirty="0"/>
        </a:p>
      </dsp:txBody>
      <dsp:txXfrm>
        <a:off x="0" y="3196926"/>
        <a:ext cx="5232399" cy="39588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A3938E-1936-4147-A32B-998C0D8DDC0D}">
      <dsp:nvSpPr>
        <dsp:cNvPr id="0" name=""/>
        <dsp:cNvSpPr/>
      </dsp:nvSpPr>
      <dsp:spPr>
        <a:xfrm>
          <a:off x="0" y="5833"/>
          <a:ext cx="4917701" cy="76436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64AAEF-4AE9-4EE9-9FF7-B14DB0A14B1F}">
      <dsp:nvSpPr>
        <dsp:cNvPr id="0" name=""/>
        <dsp:cNvSpPr/>
      </dsp:nvSpPr>
      <dsp:spPr>
        <a:xfrm>
          <a:off x="231219" y="177814"/>
          <a:ext cx="420398" cy="4203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151902-50EC-4FD3-9474-AECDBB463370}">
      <dsp:nvSpPr>
        <dsp:cNvPr id="0" name=""/>
        <dsp:cNvSpPr/>
      </dsp:nvSpPr>
      <dsp:spPr>
        <a:xfrm>
          <a:off x="882836" y="5833"/>
          <a:ext cx="4034001" cy="76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95" tIns="80895" rIns="80895" bIns="80895" numCol="1" spcCol="1270" anchor="ctr" anchorCtr="0">
          <a:noAutofit/>
        </a:bodyPr>
        <a:lstStyle/>
        <a:p>
          <a:pPr marL="0" lvl="0" indent="0" algn="l" defTabSz="622300">
            <a:lnSpc>
              <a:spcPct val="90000"/>
            </a:lnSpc>
            <a:spcBef>
              <a:spcPct val="0"/>
            </a:spcBef>
            <a:spcAft>
              <a:spcPct val="35000"/>
            </a:spcAft>
            <a:buNone/>
          </a:pPr>
          <a:r>
            <a:rPr lang="en-US" sz="1400" kern="1200"/>
            <a:t>Most laws apply regardless of payor source</a:t>
          </a:r>
        </a:p>
      </dsp:txBody>
      <dsp:txXfrm>
        <a:off x="882836" y="5833"/>
        <a:ext cx="4034001" cy="764360"/>
      </dsp:txXfrm>
    </dsp:sp>
    <dsp:sp modelId="{69447865-7A34-4EF8-AB8C-75FAA01F01B5}">
      <dsp:nvSpPr>
        <dsp:cNvPr id="0" name=""/>
        <dsp:cNvSpPr/>
      </dsp:nvSpPr>
      <dsp:spPr>
        <a:xfrm>
          <a:off x="0" y="961284"/>
          <a:ext cx="4917701" cy="76436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CBF1A9-FF93-49D6-869F-26F1BDECD435}">
      <dsp:nvSpPr>
        <dsp:cNvPr id="0" name=""/>
        <dsp:cNvSpPr/>
      </dsp:nvSpPr>
      <dsp:spPr>
        <a:xfrm>
          <a:off x="231219" y="1133265"/>
          <a:ext cx="420398" cy="4203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99A1D9-301C-46B9-B022-3CA8F1BB55AC}">
      <dsp:nvSpPr>
        <dsp:cNvPr id="0" name=""/>
        <dsp:cNvSpPr/>
      </dsp:nvSpPr>
      <dsp:spPr>
        <a:xfrm>
          <a:off x="882836" y="961284"/>
          <a:ext cx="4034001" cy="76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95" tIns="80895" rIns="80895" bIns="80895" numCol="1" spcCol="1270" anchor="ctr" anchorCtr="0">
          <a:noAutofit/>
        </a:bodyPr>
        <a:lstStyle/>
        <a:p>
          <a:pPr marL="0" lvl="0" indent="0" algn="l" defTabSz="622300">
            <a:lnSpc>
              <a:spcPct val="90000"/>
            </a:lnSpc>
            <a:spcBef>
              <a:spcPct val="0"/>
            </a:spcBef>
            <a:spcAft>
              <a:spcPct val="35000"/>
            </a:spcAft>
            <a:buNone/>
          </a:pPr>
          <a:r>
            <a:rPr lang="en-US" sz="1400" kern="1200" dirty="0"/>
            <a:t>Language is variable but broadly applies to surgery, hormone therapy, and puberty blockers (though does not explicitly exclude other treatments)</a:t>
          </a:r>
        </a:p>
      </dsp:txBody>
      <dsp:txXfrm>
        <a:off x="882836" y="961284"/>
        <a:ext cx="4034001" cy="764360"/>
      </dsp:txXfrm>
    </dsp:sp>
    <dsp:sp modelId="{1D0871CB-7324-4BBC-9492-C92198685739}">
      <dsp:nvSpPr>
        <dsp:cNvPr id="0" name=""/>
        <dsp:cNvSpPr/>
      </dsp:nvSpPr>
      <dsp:spPr>
        <a:xfrm>
          <a:off x="0" y="1916735"/>
          <a:ext cx="4917701" cy="76436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39A6F-3B69-4A52-A57B-5C15FB29F155}">
      <dsp:nvSpPr>
        <dsp:cNvPr id="0" name=""/>
        <dsp:cNvSpPr/>
      </dsp:nvSpPr>
      <dsp:spPr>
        <a:xfrm>
          <a:off x="231219" y="2088716"/>
          <a:ext cx="420398" cy="4203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ABF5FC-754B-4923-837B-7874B4872A52}">
      <dsp:nvSpPr>
        <dsp:cNvPr id="0" name=""/>
        <dsp:cNvSpPr/>
      </dsp:nvSpPr>
      <dsp:spPr>
        <a:xfrm>
          <a:off x="882836" y="1916735"/>
          <a:ext cx="4034001" cy="76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95" tIns="80895" rIns="80895" bIns="80895" numCol="1" spcCol="1270" anchor="ctr" anchorCtr="0">
          <a:noAutofit/>
        </a:bodyPr>
        <a:lstStyle/>
        <a:p>
          <a:pPr marL="0" lvl="0" indent="0" algn="l" defTabSz="622300">
            <a:lnSpc>
              <a:spcPct val="90000"/>
            </a:lnSpc>
            <a:spcBef>
              <a:spcPct val="0"/>
            </a:spcBef>
            <a:spcAft>
              <a:spcPct val="35000"/>
            </a:spcAft>
            <a:buNone/>
          </a:pPr>
          <a:r>
            <a:rPr lang="en-US" sz="1400" kern="1200"/>
            <a:t>Largely applies only to physicians, nurse practitioners, and physician assistants </a:t>
          </a:r>
        </a:p>
      </dsp:txBody>
      <dsp:txXfrm>
        <a:off x="882836" y="1916735"/>
        <a:ext cx="4034001" cy="764360"/>
      </dsp:txXfrm>
    </dsp:sp>
    <dsp:sp modelId="{183F5F06-9702-4C23-A498-5A8629E7DCD2}">
      <dsp:nvSpPr>
        <dsp:cNvPr id="0" name=""/>
        <dsp:cNvSpPr/>
      </dsp:nvSpPr>
      <dsp:spPr>
        <a:xfrm>
          <a:off x="0" y="2872186"/>
          <a:ext cx="4917701" cy="76436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5FA1D-7992-4137-8144-0AD3E7E27BFC}">
      <dsp:nvSpPr>
        <dsp:cNvPr id="0" name=""/>
        <dsp:cNvSpPr/>
      </dsp:nvSpPr>
      <dsp:spPr>
        <a:xfrm>
          <a:off x="231219" y="3044167"/>
          <a:ext cx="420398" cy="4203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6D1C7F2-7F86-435F-A29C-8A95D34E1227}">
      <dsp:nvSpPr>
        <dsp:cNvPr id="0" name=""/>
        <dsp:cNvSpPr/>
      </dsp:nvSpPr>
      <dsp:spPr>
        <a:xfrm>
          <a:off x="882836" y="2872186"/>
          <a:ext cx="4034001" cy="76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95" tIns="80895" rIns="80895" bIns="80895" numCol="1" spcCol="1270" anchor="ctr" anchorCtr="0">
          <a:noAutofit/>
        </a:bodyPr>
        <a:lstStyle/>
        <a:p>
          <a:pPr marL="0" lvl="0" indent="0" algn="l" defTabSz="622300">
            <a:lnSpc>
              <a:spcPct val="90000"/>
            </a:lnSpc>
            <a:spcBef>
              <a:spcPct val="0"/>
            </a:spcBef>
            <a:spcAft>
              <a:spcPct val="35000"/>
            </a:spcAft>
            <a:buNone/>
          </a:pPr>
          <a:r>
            <a:rPr lang="en-US" sz="1400" kern="1200" dirty="0"/>
            <a:t>Does not apply to intersex / DSD, simply rendering a diagnosis of gender dysphoria, or to the provision of mental health care or basic information </a:t>
          </a:r>
        </a:p>
      </dsp:txBody>
      <dsp:txXfrm>
        <a:off x="882836" y="2872186"/>
        <a:ext cx="4034001" cy="764360"/>
      </dsp:txXfrm>
    </dsp:sp>
    <dsp:sp modelId="{9AF72EDB-B20F-4C01-B827-F266BCEC64B8}">
      <dsp:nvSpPr>
        <dsp:cNvPr id="0" name=""/>
        <dsp:cNvSpPr/>
      </dsp:nvSpPr>
      <dsp:spPr>
        <a:xfrm>
          <a:off x="0" y="3827637"/>
          <a:ext cx="4917701" cy="76436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2A0DE9-A1FC-4B75-8D56-AB62FE5B0E9F}">
      <dsp:nvSpPr>
        <dsp:cNvPr id="0" name=""/>
        <dsp:cNvSpPr/>
      </dsp:nvSpPr>
      <dsp:spPr>
        <a:xfrm>
          <a:off x="231219" y="3999618"/>
          <a:ext cx="420398" cy="4203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EC05D0-8D59-4668-8224-22ECE4F5CC92}">
      <dsp:nvSpPr>
        <dsp:cNvPr id="0" name=""/>
        <dsp:cNvSpPr/>
      </dsp:nvSpPr>
      <dsp:spPr>
        <a:xfrm>
          <a:off x="882836" y="3827637"/>
          <a:ext cx="2212965" cy="76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95" tIns="80895" rIns="80895" bIns="80895" numCol="1" spcCol="1270" anchor="ctr" anchorCtr="0">
          <a:noAutofit/>
        </a:bodyPr>
        <a:lstStyle/>
        <a:p>
          <a:pPr marL="0" lvl="0" indent="0" algn="l" defTabSz="622300">
            <a:lnSpc>
              <a:spcPct val="90000"/>
            </a:lnSpc>
            <a:spcBef>
              <a:spcPct val="0"/>
            </a:spcBef>
            <a:spcAft>
              <a:spcPct val="35000"/>
            </a:spcAft>
            <a:buNone/>
          </a:pPr>
          <a:r>
            <a:rPr lang="en-US" sz="1400" kern="1200"/>
            <a:t>“Aiding or abetting,” “Referring” </a:t>
          </a:r>
        </a:p>
      </dsp:txBody>
      <dsp:txXfrm>
        <a:off x="882836" y="3827637"/>
        <a:ext cx="2212965" cy="764360"/>
      </dsp:txXfrm>
    </dsp:sp>
    <dsp:sp modelId="{B1314FA1-4655-446D-9BD2-680E5B3103A8}">
      <dsp:nvSpPr>
        <dsp:cNvPr id="0" name=""/>
        <dsp:cNvSpPr/>
      </dsp:nvSpPr>
      <dsp:spPr>
        <a:xfrm>
          <a:off x="3095802" y="3827637"/>
          <a:ext cx="1821035" cy="764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895" tIns="80895" rIns="80895" bIns="80895" numCol="1" spcCol="1270" anchor="ctr" anchorCtr="0">
          <a:noAutofit/>
        </a:bodyPr>
        <a:lstStyle/>
        <a:p>
          <a:pPr marL="0" lvl="0" indent="0" algn="l" defTabSz="355600">
            <a:lnSpc>
              <a:spcPct val="90000"/>
            </a:lnSpc>
            <a:spcBef>
              <a:spcPct val="0"/>
            </a:spcBef>
            <a:spcAft>
              <a:spcPct val="35000"/>
            </a:spcAft>
            <a:buNone/>
          </a:pPr>
          <a:r>
            <a:rPr lang="en-US" sz="800" kern="1200" dirty="0"/>
            <a:t>Increasingly common in state language </a:t>
          </a:r>
        </a:p>
        <a:p>
          <a:pPr marL="0" lvl="0" indent="0" algn="l" defTabSz="355600">
            <a:lnSpc>
              <a:spcPct val="90000"/>
            </a:lnSpc>
            <a:spcBef>
              <a:spcPct val="0"/>
            </a:spcBef>
            <a:spcAft>
              <a:spcPct val="35000"/>
            </a:spcAft>
            <a:buNone/>
          </a:pPr>
          <a:r>
            <a:rPr lang="en-US" sz="800" kern="1200" dirty="0"/>
            <a:t>Intentionally vague and may be more broadly applicable </a:t>
          </a:r>
        </a:p>
        <a:p>
          <a:pPr marL="0" lvl="0" indent="0" algn="l" defTabSz="355600">
            <a:lnSpc>
              <a:spcPct val="90000"/>
            </a:lnSpc>
            <a:spcBef>
              <a:spcPct val="0"/>
            </a:spcBef>
            <a:spcAft>
              <a:spcPct val="35000"/>
            </a:spcAft>
            <a:buNone/>
          </a:pPr>
          <a:r>
            <a:rPr lang="en-US" sz="800" kern="1200" dirty="0"/>
            <a:t>Pharmacy / point-of-dispensing </a:t>
          </a:r>
        </a:p>
        <a:p>
          <a:pPr marL="0" lvl="0" indent="0" algn="l" defTabSz="355600">
            <a:lnSpc>
              <a:spcPct val="90000"/>
            </a:lnSpc>
            <a:spcBef>
              <a:spcPct val="0"/>
            </a:spcBef>
            <a:spcAft>
              <a:spcPct val="35000"/>
            </a:spcAft>
            <a:buNone/>
          </a:pPr>
          <a:r>
            <a:rPr lang="en-US" sz="800" kern="1200"/>
            <a:t>Dermatologic care (??)</a:t>
          </a:r>
        </a:p>
      </dsp:txBody>
      <dsp:txXfrm>
        <a:off x="3095802" y="3827637"/>
        <a:ext cx="1821035" cy="7643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510AD-8E6A-1B4B-B7FB-E0A8830E19CA}">
      <dsp:nvSpPr>
        <dsp:cNvPr id="0" name=""/>
        <dsp:cNvSpPr/>
      </dsp:nvSpPr>
      <dsp:spPr>
        <a:xfrm>
          <a:off x="454999" y="543"/>
          <a:ext cx="2142288" cy="128537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Cultivate an Affirmative Treatment Approach</a:t>
          </a:r>
        </a:p>
      </dsp:txBody>
      <dsp:txXfrm>
        <a:off x="454999" y="543"/>
        <a:ext cx="2142288" cy="1285373"/>
      </dsp:txXfrm>
    </dsp:sp>
    <dsp:sp modelId="{E346402A-3FCE-D447-ABA6-2CCC92982155}">
      <dsp:nvSpPr>
        <dsp:cNvPr id="0" name=""/>
        <dsp:cNvSpPr/>
      </dsp:nvSpPr>
      <dsp:spPr>
        <a:xfrm>
          <a:off x="2811516" y="543"/>
          <a:ext cx="2142288" cy="128537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Elicit the Patient’s Story </a:t>
          </a:r>
        </a:p>
      </dsp:txBody>
      <dsp:txXfrm>
        <a:off x="2811516" y="543"/>
        <a:ext cx="2142288" cy="1285373"/>
      </dsp:txXfrm>
    </dsp:sp>
    <dsp:sp modelId="{F1C1DC9F-C37B-F64A-B89A-E40E13038FFE}">
      <dsp:nvSpPr>
        <dsp:cNvPr id="0" name=""/>
        <dsp:cNvSpPr/>
      </dsp:nvSpPr>
      <dsp:spPr>
        <a:xfrm>
          <a:off x="5168034" y="543"/>
          <a:ext cx="2142288" cy="128537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Use the Right Language </a:t>
          </a:r>
        </a:p>
      </dsp:txBody>
      <dsp:txXfrm>
        <a:off x="5168034" y="543"/>
        <a:ext cx="2142288" cy="1285373"/>
      </dsp:txXfrm>
    </dsp:sp>
    <dsp:sp modelId="{F5A537F0-E9E4-F74A-A896-8413932833E6}">
      <dsp:nvSpPr>
        <dsp:cNvPr id="0" name=""/>
        <dsp:cNvSpPr/>
      </dsp:nvSpPr>
      <dsp:spPr>
        <a:xfrm>
          <a:off x="454999" y="1500145"/>
          <a:ext cx="2142288" cy="128537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Avoid Missteps </a:t>
          </a:r>
        </a:p>
      </dsp:txBody>
      <dsp:txXfrm>
        <a:off x="454999" y="1500145"/>
        <a:ext cx="2142288" cy="1285373"/>
      </dsp:txXfrm>
    </dsp:sp>
    <dsp:sp modelId="{1F4B8435-EEA1-4C42-A499-85CBD594E674}">
      <dsp:nvSpPr>
        <dsp:cNvPr id="0" name=""/>
        <dsp:cNvSpPr/>
      </dsp:nvSpPr>
      <dsp:spPr>
        <a:xfrm>
          <a:off x="2811516" y="1500145"/>
          <a:ext cx="2142288" cy="128537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The Art of the Apology</a:t>
          </a:r>
        </a:p>
      </dsp:txBody>
      <dsp:txXfrm>
        <a:off x="2811516" y="1500145"/>
        <a:ext cx="2142288" cy="1285373"/>
      </dsp:txXfrm>
    </dsp:sp>
    <dsp:sp modelId="{5E213620-F156-7C4C-8714-FCA6E3E1C379}">
      <dsp:nvSpPr>
        <dsp:cNvPr id="0" name=""/>
        <dsp:cNvSpPr/>
      </dsp:nvSpPr>
      <dsp:spPr>
        <a:xfrm>
          <a:off x="5168034" y="1500145"/>
          <a:ext cx="2142288" cy="1285373"/>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Autonomy </a:t>
          </a:r>
        </a:p>
      </dsp:txBody>
      <dsp:txXfrm>
        <a:off x="5168034" y="1500145"/>
        <a:ext cx="2142288" cy="12853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19406-DA8B-EF40-B1DC-3B0C1B0263E1}">
      <dsp:nvSpPr>
        <dsp:cNvPr id="0" name=""/>
        <dsp:cNvSpPr/>
      </dsp:nvSpPr>
      <dsp:spPr>
        <a:xfrm>
          <a:off x="0" y="1448"/>
          <a:ext cx="2483222" cy="0"/>
        </a:xfrm>
        <a:prstGeom prst="line">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A0A261-2F4A-3E48-9F3C-32327DF2AEB6}">
      <dsp:nvSpPr>
        <dsp:cNvPr id="0" name=""/>
        <dsp:cNvSpPr/>
      </dsp:nvSpPr>
      <dsp:spPr>
        <a:xfrm>
          <a:off x="0" y="1448"/>
          <a:ext cx="2483222" cy="4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Staff &amp; Personnel Training</a:t>
          </a:r>
        </a:p>
      </dsp:txBody>
      <dsp:txXfrm>
        <a:off x="0" y="1448"/>
        <a:ext cx="2483222" cy="494069"/>
      </dsp:txXfrm>
    </dsp:sp>
    <dsp:sp modelId="{80D62876-8630-054B-BFED-ED1A00C815E0}">
      <dsp:nvSpPr>
        <dsp:cNvPr id="0" name=""/>
        <dsp:cNvSpPr/>
      </dsp:nvSpPr>
      <dsp:spPr>
        <a:xfrm>
          <a:off x="0" y="495518"/>
          <a:ext cx="2483222" cy="0"/>
        </a:xfrm>
        <a:prstGeom prst="line">
          <a:avLst/>
        </a:prstGeom>
        <a:solidFill>
          <a:schemeClr val="accent5">
            <a:hueOff val="313232"/>
            <a:satOff val="1100"/>
            <a:lumOff val="-392"/>
            <a:alphaOff val="0"/>
          </a:schemeClr>
        </a:solidFill>
        <a:ln w="15875" cap="rnd" cmpd="sng" algn="ctr">
          <a:solidFill>
            <a:schemeClr val="accent5">
              <a:hueOff val="313232"/>
              <a:satOff val="1100"/>
              <a:lumOff val="-39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A3E83A-99BC-F44E-A2A0-878C8EF31752}">
      <dsp:nvSpPr>
        <dsp:cNvPr id="0" name=""/>
        <dsp:cNvSpPr/>
      </dsp:nvSpPr>
      <dsp:spPr>
        <a:xfrm>
          <a:off x="0" y="495518"/>
          <a:ext cx="2483222" cy="4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Gender Neutral Restrooms &amp; Facilities</a:t>
          </a:r>
        </a:p>
      </dsp:txBody>
      <dsp:txXfrm>
        <a:off x="0" y="495518"/>
        <a:ext cx="2483222" cy="494069"/>
      </dsp:txXfrm>
    </dsp:sp>
    <dsp:sp modelId="{F250C582-9F5E-CD4E-95BF-82E159692798}">
      <dsp:nvSpPr>
        <dsp:cNvPr id="0" name=""/>
        <dsp:cNvSpPr/>
      </dsp:nvSpPr>
      <dsp:spPr>
        <a:xfrm>
          <a:off x="0" y="989588"/>
          <a:ext cx="2483222" cy="0"/>
        </a:xfrm>
        <a:prstGeom prst="line">
          <a:avLst/>
        </a:prstGeom>
        <a:solidFill>
          <a:schemeClr val="accent5">
            <a:hueOff val="626465"/>
            <a:satOff val="2199"/>
            <a:lumOff val="-784"/>
            <a:alphaOff val="0"/>
          </a:schemeClr>
        </a:solidFill>
        <a:ln w="15875" cap="rnd" cmpd="sng" algn="ctr">
          <a:solidFill>
            <a:schemeClr val="accent5">
              <a:hueOff val="626465"/>
              <a:satOff val="2199"/>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A79D26-C412-3A42-84D2-71C404A3A6F5}">
      <dsp:nvSpPr>
        <dsp:cNvPr id="0" name=""/>
        <dsp:cNvSpPr/>
      </dsp:nvSpPr>
      <dsp:spPr>
        <a:xfrm>
          <a:off x="0" y="989588"/>
          <a:ext cx="2483222" cy="4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Medical Records &amp; Data Collection</a:t>
          </a:r>
        </a:p>
      </dsp:txBody>
      <dsp:txXfrm>
        <a:off x="0" y="989588"/>
        <a:ext cx="2483222" cy="494069"/>
      </dsp:txXfrm>
    </dsp:sp>
    <dsp:sp modelId="{F915B4F0-654B-9E43-8163-3944A6740470}">
      <dsp:nvSpPr>
        <dsp:cNvPr id="0" name=""/>
        <dsp:cNvSpPr/>
      </dsp:nvSpPr>
      <dsp:spPr>
        <a:xfrm>
          <a:off x="0" y="1483658"/>
          <a:ext cx="2483222" cy="0"/>
        </a:xfrm>
        <a:prstGeom prst="line">
          <a:avLst/>
        </a:prstGeom>
        <a:solidFill>
          <a:schemeClr val="accent5">
            <a:hueOff val="939697"/>
            <a:satOff val="3299"/>
            <a:lumOff val="-1177"/>
            <a:alphaOff val="0"/>
          </a:schemeClr>
        </a:solidFill>
        <a:ln w="15875" cap="rnd" cmpd="sng" algn="ctr">
          <a:solidFill>
            <a:schemeClr val="accent5">
              <a:hueOff val="939697"/>
              <a:satOff val="3299"/>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DD1A33-04DB-544F-B7A3-9F962C9765BF}">
      <dsp:nvSpPr>
        <dsp:cNvPr id="0" name=""/>
        <dsp:cNvSpPr/>
      </dsp:nvSpPr>
      <dsp:spPr>
        <a:xfrm>
          <a:off x="0" y="1483658"/>
          <a:ext cx="2483222" cy="4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Ensure Privacy</a:t>
          </a:r>
        </a:p>
      </dsp:txBody>
      <dsp:txXfrm>
        <a:off x="0" y="1483658"/>
        <a:ext cx="2483222" cy="494069"/>
      </dsp:txXfrm>
    </dsp:sp>
    <dsp:sp modelId="{96C2D916-C6BF-3C4D-8ECF-914CD03B30DF}">
      <dsp:nvSpPr>
        <dsp:cNvPr id="0" name=""/>
        <dsp:cNvSpPr/>
      </dsp:nvSpPr>
      <dsp:spPr>
        <a:xfrm>
          <a:off x="0" y="1977728"/>
          <a:ext cx="2483222" cy="0"/>
        </a:xfrm>
        <a:prstGeom prst="line">
          <a:avLst/>
        </a:prstGeom>
        <a:solidFill>
          <a:schemeClr val="accent5">
            <a:hueOff val="1252929"/>
            <a:satOff val="4398"/>
            <a:lumOff val="-1569"/>
            <a:alphaOff val="0"/>
          </a:schemeClr>
        </a:solidFill>
        <a:ln w="15875" cap="rnd" cmpd="sng" algn="ctr">
          <a:solidFill>
            <a:schemeClr val="accent5">
              <a:hueOff val="1252929"/>
              <a:satOff val="4398"/>
              <a:lumOff val="-156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9F1770-E696-1445-9525-CE7AB824E472}">
      <dsp:nvSpPr>
        <dsp:cNvPr id="0" name=""/>
        <dsp:cNvSpPr/>
      </dsp:nvSpPr>
      <dsp:spPr>
        <a:xfrm>
          <a:off x="0" y="1977728"/>
          <a:ext cx="2483222" cy="4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Affirming and Non-stigmatizing Artwork, Periodicals, &amp; Media</a:t>
          </a:r>
        </a:p>
      </dsp:txBody>
      <dsp:txXfrm>
        <a:off x="0" y="1977728"/>
        <a:ext cx="2483222" cy="494069"/>
      </dsp:txXfrm>
    </dsp:sp>
    <dsp:sp modelId="{B1EA6F40-7A6E-B14B-B768-03C0AB643D04}">
      <dsp:nvSpPr>
        <dsp:cNvPr id="0" name=""/>
        <dsp:cNvSpPr/>
      </dsp:nvSpPr>
      <dsp:spPr>
        <a:xfrm>
          <a:off x="0" y="2471798"/>
          <a:ext cx="2483222" cy="0"/>
        </a:xfrm>
        <a:prstGeom prst="line">
          <a:avLst/>
        </a:prstGeom>
        <a:solidFill>
          <a:schemeClr val="accent5">
            <a:hueOff val="1566161"/>
            <a:satOff val="5498"/>
            <a:lumOff val="-1961"/>
            <a:alphaOff val="0"/>
          </a:schemeClr>
        </a:solidFill>
        <a:ln w="15875" cap="rnd" cmpd="sng" algn="ctr">
          <a:solidFill>
            <a:schemeClr val="accent5">
              <a:hueOff val="1566161"/>
              <a:satOff val="5498"/>
              <a:lumOff val="-196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C6744B-E041-264F-ADBB-37B0CEFA2572}">
      <dsp:nvSpPr>
        <dsp:cNvPr id="0" name=""/>
        <dsp:cNvSpPr/>
      </dsp:nvSpPr>
      <dsp:spPr>
        <a:xfrm>
          <a:off x="0" y="2471798"/>
          <a:ext cx="2483222" cy="494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After-Visit Summaries and Follow-Up Messaging </a:t>
          </a:r>
        </a:p>
      </dsp:txBody>
      <dsp:txXfrm>
        <a:off x="0" y="2471798"/>
        <a:ext cx="2483222" cy="4940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23A53-8AF2-C74F-8359-ABD14E74F7F7}" type="datetimeFigureOut">
              <a:rPr lang="en-US" smtClean="0"/>
              <a:t>10/4/24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6150EA-5783-8F4C-99E8-DF3A4AC8AE5A}" type="slidenum">
              <a:rPr lang="en-US" smtClean="0"/>
              <a:t>‹#›</a:t>
            </a:fld>
            <a:endParaRPr lang="en-US"/>
          </a:p>
        </p:txBody>
      </p:sp>
    </p:spTree>
    <p:extLst>
      <p:ext uri="{BB962C8B-B14F-4D97-AF65-F5344CB8AC3E}">
        <p14:creationId xmlns:p14="http://schemas.microsoft.com/office/powerpoint/2010/main" val="369518020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E9A392-A985-6F49-A40F-FF9F709739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871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0364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So much of this terminology has been conflated. The LGBTQ population is NOT monolithic and is extensively diverse. We have to be clear about who and what exactly we’re talking about in research, policy, etc.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so I emphasize what I call the </a:t>
            </a:r>
            <a:r>
              <a:rPr lang="en-US" b="1" dirty="0"/>
              <a:t>dimensions of personhood </a:t>
            </a:r>
            <a:r>
              <a:rPr lang="en-US" dirty="0"/>
              <a:t>as distinct concepts with specific implications for care and general well-being.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For those of us who are dermatologists, we do all of this in the </a:t>
            </a:r>
            <a:r>
              <a:rPr lang="en-US" dirty="0" err="1"/>
              <a:t>ipledge</a:t>
            </a:r>
            <a:r>
              <a:rPr lang="en-US" dirty="0"/>
              <a:t> registration process for isotretinoin whether we realize it or not: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Identity determines how we counsel in an inclusive fashion and informs the reason why we struck the conflation of gender and pregnancy potential</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Body determines whether someone should be registered as capable of pregnancy or not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Behavior determines whether contraception is needed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571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361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dirty="0">
                <a:effectLst/>
                <a:latin typeface="AkzidenzGroteskBE"/>
              </a:rPr>
              <a:t>Being transgender is one way of being gender-expansive, but not all gender-expansive children are transgender.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14</a:t>
            </a:fld>
            <a:endParaRPr lang="en-US"/>
          </a:p>
        </p:txBody>
      </p:sp>
    </p:spTree>
    <p:extLst>
      <p:ext uri="{BB962C8B-B14F-4D97-AF65-F5344CB8AC3E}">
        <p14:creationId xmlns:p14="http://schemas.microsoft.com/office/powerpoint/2010/main" val="524536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last bit of terminology, when we talk about gender affirmation, we’re referring to any behavior or interventions …</a:t>
            </a:r>
          </a:p>
          <a:p>
            <a:endParaRPr lang="en-US" dirty="0"/>
          </a:p>
          <a:p>
            <a:endParaRPr lang="en-US" dirty="0"/>
          </a:p>
          <a:p>
            <a:r>
              <a:rPr lang="en-US"/>
              <a:t>INSERT GENDER DYSPHORIA HERE </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69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RCTs difficult in this population. 90% of the current practice of medicine is not based on RCTs.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590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dirty="0"/>
              <a:t>Transgender people are 67 times more likely to attempt suicide than the general population. </a:t>
            </a:r>
          </a:p>
          <a:p>
            <a:pPr marL="0" indent="0" algn="ctr">
              <a:buNone/>
            </a:pPr>
            <a:endParaRPr lang="en-US" dirty="0"/>
          </a:p>
          <a:p>
            <a:pPr marL="0" indent="0" algn="ctr">
              <a:buNone/>
            </a:pPr>
            <a:r>
              <a:rPr lang="en-US" dirty="0"/>
              <a:t>BUT</a:t>
            </a:r>
          </a:p>
          <a:p>
            <a:pPr marL="0" indent="0" algn="ctr">
              <a:buNone/>
            </a:pPr>
            <a:endParaRPr lang="en-US" dirty="0"/>
          </a:p>
          <a:p>
            <a:pPr marL="0" indent="0" algn="ctr">
              <a:buNone/>
            </a:pPr>
            <a:r>
              <a:rPr lang="en-US" dirty="0"/>
              <a:t>Studies consistently demonstrate that gender-affirming care significantly reduces this risk by up to 73 percent. </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5680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6DEC0-9230-528F-D7AB-D614103F0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DD75E-4CB0-66A4-FF6D-06C09BD59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EBBFA-1857-BDE0-D4BA-4C724362C25E}"/>
              </a:ext>
            </a:extLst>
          </p:cNvPr>
          <p:cNvSpPr>
            <a:spLocks noGrp="1"/>
          </p:cNvSpPr>
          <p:nvPr>
            <p:ph type="body" idx="1"/>
          </p:nvPr>
        </p:nvSpPr>
        <p:spPr/>
        <p:txBody>
          <a:bodyPr/>
          <a:lstStyle/>
          <a:p>
            <a:r>
              <a:rPr lang="en-US" dirty="0"/>
              <a:t>This is an overview of legislative activity in the US – I love talking about the global landscape but that’s an entire lecture all its own! </a:t>
            </a:r>
          </a:p>
          <a:p>
            <a:r>
              <a:rPr lang="en-US" dirty="0"/>
              <a:t>SCOTUS hearing arguments this Fall in the Tennessee case. </a:t>
            </a:r>
          </a:p>
          <a:p>
            <a:endParaRPr lang="en-US" dirty="0"/>
          </a:p>
          <a:p>
            <a:r>
              <a:rPr lang="en-US" dirty="0"/>
              <a:t>SCOTUS: Idaho, Tennessee, Kentucky </a:t>
            </a:r>
            <a:r>
              <a:rPr lang="en-US" dirty="0">
                <a:sym typeface="Wingdings" pitchFamily="2" charset="2"/>
              </a:rPr>
              <a:t> appeals courts working toward SCOTUS (4 appeals from 3 states)</a:t>
            </a:r>
          </a:p>
          <a:p>
            <a:r>
              <a:rPr lang="en-US" dirty="0">
                <a:sym typeface="Wingdings" pitchFamily="2" charset="2"/>
              </a:rPr>
              <a:t>May say as early as TODAY whether they will take up one of these cases </a:t>
            </a:r>
          </a:p>
          <a:p>
            <a:endParaRPr lang="en-US" dirty="0">
              <a:sym typeface="Wingdings" pitchFamily="2" charset="2"/>
            </a:endParaRPr>
          </a:p>
          <a:p>
            <a:r>
              <a:rPr lang="en-US" b="0" i="0" u="none" strike="noStrike" dirty="0">
                <a:solidFill>
                  <a:srgbClr val="3E3E3E"/>
                </a:solidFill>
                <a:effectLst/>
                <a:highlight>
                  <a:srgbClr val="FDFDFD"/>
                </a:highlight>
                <a:latin typeface="Tahoma" panose="020B0604030504040204" pitchFamily="34" charset="0"/>
              </a:rPr>
              <a:t>TN enacted bill to stop adults from helping minors access care. First in the nation. The bill, which goes into effect on July 1, prohibits adults “from intentionally recruiting, harboring, or transporting” a transgender minor for medical care within the state of Tennessee.</a:t>
            </a:r>
            <a:endParaRPr lang="en-US" dirty="0">
              <a:sym typeface="Wingdings" pitchFamily="2" charset="2"/>
            </a:endParaRPr>
          </a:p>
          <a:p>
            <a:r>
              <a:rPr lang="en-US" dirty="0"/>
              <a:t>Missouri AG now investigating therapists and social workers. </a:t>
            </a:r>
          </a:p>
          <a:p>
            <a:endParaRPr lang="en-US" dirty="0"/>
          </a:p>
          <a:p>
            <a:r>
              <a:rPr lang="en-US" dirty="0"/>
              <a:t>Some of the good news is that lower courts are ruling in favor of transgender people, but they are getting overruled as the cases make their way to the federal circuit; KY and TN, for example, in the 6</a:t>
            </a:r>
            <a:r>
              <a:rPr lang="en-US" baseline="30000" dirty="0"/>
              <a:t>th</a:t>
            </a:r>
            <a:r>
              <a:rPr lang="en-US" dirty="0"/>
              <a:t> circuit, which is lifting temporary blocks on the bans going into effect. Florida </a:t>
            </a:r>
            <a:r>
              <a:rPr lang="en-US" dirty="0" err="1"/>
              <a:t>Ladapo</a:t>
            </a:r>
            <a:r>
              <a:rPr lang="en-US" dirty="0"/>
              <a:t> case </a:t>
            </a:r>
            <a:r>
              <a:rPr lang="en-US" dirty="0">
                <a:sym typeface="Wingdings" pitchFamily="2" charset="2"/>
              </a:rPr>
              <a:t> great reading. </a:t>
            </a:r>
          </a:p>
          <a:p>
            <a:endParaRPr lang="en-US" dirty="0">
              <a:sym typeface="Wingdings" pitchFamily="2" charset="2"/>
            </a:endParaRPr>
          </a:p>
          <a:p>
            <a:r>
              <a:rPr lang="en-US" dirty="0">
                <a:sym typeface="Wingdings" pitchFamily="2" charset="2"/>
              </a:rPr>
              <a:t>Montana – First state to issue any sort of restrictions targeting social transition. “State property, facilities, or buildings may not knowingly be used to promote or advocate the use of social transitioning or the medical treatments prohibited by the law.” </a:t>
            </a:r>
          </a:p>
          <a:p>
            <a:endParaRPr lang="en-US" dirty="0">
              <a:sym typeface="Wingdings" pitchFamily="2" charset="2"/>
            </a:endParaRPr>
          </a:p>
          <a:p>
            <a:r>
              <a:rPr lang="en-US" b="1" dirty="0">
                <a:sym typeface="Wingdings" pitchFamily="2" charset="2"/>
              </a:rPr>
              <a:t>Hard to know for sure how this directly impacts </a:t>
            </a:r>
            <a:r>
              <a:rPr lang="en-US" b="1" dirty="0" err="1">
                <a:sym typeface="Wingdings" pitchFamily="2" charset="2"/>
              </a:rPr>
              <a:t>derm</a:t>
            </a:r>
            <a:r>
              <a:rPr lang="en-US" b="1" dirty="0">
                <a:sym typeface="Wingdings" pitchFamily="2" charset="2"/>
              </a:rPr>
              <a:t> though the language in the bills could absolutely be construed as such depending on who is interpreting that language. </a:t>
            </a:r>
          </a:p>
        </p:txBody>
      </p:sp>
      <p:sp>
        <p:nvSpPr>
          <p:cNvPr id="4" name="Slide Number Placeholder 3">
            <a:extLst>
              <a:ext uri="{FF2B5EF4-FFF2-40B4-BE49-F238E27FC236}">
                <a16:creationId xmlns:a16="http://schemas.microsoft.com/office/drawing/2014/main" id="{B2F90B39-B742-CA17-98BB-9E5856C471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4502F-25A1-D84E-BA6B-AF2240278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678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“Overcompliance” — so much fear that folks are refusing care that may not even be illegal. Bans are intentionally vague and want to inflict far-reaching damage. </a:t>
            </a:r>
          </a:p>
          <a:p>
            <a:r>
              <a:rPr lang="en-US" dirty="0">
                <a:effectLst/>
                <a:latin typeface="Helvetica Neue" panose="02000503000000020004" pitchFamily="2" charset="0"/>
              </a:rPr>
              <a:t>Pharmacies telling parents they will not dispense, even before the laws go into effect. Or not dispensing to patients even when they are subject to the grandfather clause exemption.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4502F-25A1-D84E-BA6B-AF2240278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98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2017 Youth Risk Behavior Survey in 10 US States and 9 large urban school districts. </a:t>
            </a:r>
          </a:p>
          <a:p>
            <a:r>
              <a:rPr lang="en-US" dirty="0"/>
              <a:t>CDC data: Youth Risk Behavior Survey showing that 1 in 3 LGB students bullied on school property or online in the last year. Rate for straight students was half as high.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876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no relevant relationships with industry. </a:t>
            </a:r>
          </a:p>
          <a:p>
            <a:r>
              <a:rPr lang="en-US" dirty="0"/>
              <a:t>I recognize my privilege my privilege as it relates to skin color and perceived gender identity, and I do not speak on behalf of all sexual and gender diverse people. I’m just one </a:t>
            </a:r>
            <a:r>
              <a:rPr lang="en-US"/>
              <a:t>voice among many. </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553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we go about welcoming individuals of all sexual and gender identities?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029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93631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WHERE THE RESTROOMS ARE</a:t>
            </a:r>
            <a:br>
              <a:rPr lang="en-US" dirty="0"/>
            </a:br>
            <a:r>
              <a:rPr lang="en-US" dirty="0"/>
              <a:t>Artwork, </a:t>
            </a:r>
            <a:r>
              <a:rPr lang="en-US" dirty="0" err="1"/>
              <a:t>etc</a:t>
            </a:r>
            <a:r>
              <a:rPr lang="en-US" dirty="0"/>
              <a:t> – Magazines should not perpetuate stereotypes or further notions of </a:t>
            </a:r>
            <a:r>
              <a:rPr lang="en-US" dirty="0" err="1"/>
              <a:t>cisheteronormativity</a:t>
            </a:r>
            <a:r>
              <a:rPr lang="en-US" dirty="0"/>
              <a:t> only; just like they should appeal across cultures, ethnicities, and skin types </a:t>
            </a:r>
          </a:p>
          <a:p>
            <a:r>
              <a:rPr lang="en-US" dirty="0"/>
              <a:t>Does artwork convey only one view of a family unit? </a:t>
            </a:r>
          </a:p>
          <a:p>
            <a:r>
              <a:rPr lang="en-US" dirty="0"/>
              <a:t>After-visit summaries? Other aspects of how your practice functions that you might not realize in the context of the face-to-face clinic conversation? </a:t>
            </a:r>
          </a:p>
          <a:p>
            <a:r>
              <a:rPr lang="en-US" dirty="0"/>
              <a:t>AGA – have a great conversation but then your after-visit summary undermines everything that you just said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102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affirming the parents is just as important. Hearing doctors reiterate language, concepts, and terms is reassuring and validating. </a:t>
            </a:r>
          </a:p>
        </p:txBody>
      </p:sp>
      <p:sp>
        <p:nvSpPr>
          <p:cNvPr id="4" name="Slide Number Placeholder 3"/>
          <p:cNvSpPr>
            <a:spLocks noGrp="1"/>
          </p:cNvSpPr>
          <p:nvPr>
            <p:ph type="sldNum" sz="quarter" idx="5"/>
          </p:nvPr>
        </p:nvSpPr>
        <p:spPr/>
        <p:txBody>
          <a:bodyPr/>
          <a:lstStyle/>
          <a:p>
            <a:fld id="{F76150EA-5783-8F4C-99E8-DF3A4AC8AE5A}" type="slidenum">
              <a:rPr lang="en-US" smtClean="0"/>
              <a:t>26</a:t>
            </a:fld>
            <a:endParaRPr lang="en-US"/>
          </a:p>
        </p:txBody>
      </p:sp>
    </p:spTree>
    <p:extLst>
      <p:ext uri="{BB962C8B-B14F-4D97-AF65-F5344CB8AC3E}">
        <p14:creationId xmlns:p14="http://schemas.microsoft.com/office/powerpoint/2010/main" val="1559060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see an infinite number of suggestions in terms of how to have these conversations and framing these questions. Find the style that works best for you and comes most naturally.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E9A392-A985-6F49-A40F-FF9F709739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891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29</a:t>
            </a:fld>
            <a:endParaRPr lang="en-US"/>
          </a:p>
        </p:txBody>
      </p:sp>
    </p:spTree>
    <p:extLst>
      <p:ext uri="{BB962C8B-B14F-4D97-AF65-F5344CB8AC3E}">
        <p14:creationId xmlns:p14="http://schemas.microsoft.com/office/powerpoint/2010/main" val="392953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our older adolescents and young adults ---- </a:t>
            </a:r>
          </a:p>
        </p:txBody>
      </p:sp>
      <p:sp>
        <p:nvSpPr>
          <p:cNvPr id="4" name="Slide Number Placeholder 3"/>
          <p:cNvSpPr>
            <a:spLocks noGrp="1"/>
          </p:cNvSpPr>
          <p:nvPr>
            <p:ph type="sldNum" sz="quarter" idx="5"/>
          </p:nvPr>
        </p:nvSpPr>
        <p:spPr/>
        <p:txBody>
          <a:bodyPr/>
          <a:lstStyle/>
          <a:p>
            <a:fld id="{F76150EA-5783-8F4C-99E8-DF3A4AC8AE5A}" type="slidenum">
              <a:rPr lang="en-US" smtClean="0"/>
              <a:t>30</a:t>
            </a:fld>
            <a:endParaRPr lang="en-US"/>
          </a:p>
        </p:txBody>
      </p:sp>
    </p:spTree>
    <p:extLst>
      <p:ext uri="{BB962C8B-B14F-4D97-AF65-F5344CB8AC3E}">
        <p14:creationId xmlns:p14="http://schemas.microsoft.com/office/powerpoint/2010/main" val="2036206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WPATH: Ample time of living in desired gender role and after one year of hormonal treatment (for surgery)</a:t>
            </a:r>
          </a:p>
        </p:txBody>
      </p:sp>
      <p:sp>
        <p:nvSpPr>
          <p:cNvPr id="4" name="Slide Number Placeholder 3"/>
          <p:cNvSpPr>
            <a:spLocks noGrp="1"/>
          </p:cNvSpPr>
          <p:nvPr>
            <p:ph type="sldNum" sz="quarter" idx="5"/>
          </p:nvPr>
        </p:nvSpPr>
        <p:spPr/>
        <p:txBody>
          <a:bodyPr/>
          <a:lstStyle/>
          <a:p>
            <a:fld id="{F76150EA-5783-8F4C-99E8-DF3A4AC8AE5A}" type="slidenum">
              <a:rPr lang="en-US" smtClean="0"/>
              <a:t>31</a:t>
            </a:fld>
            <a:endParaRPr lang="en-US"/>
          </a:p>
        </p:txBody>
      </p:sp>
    </p:spTree>
    <p:extLst>
      <p:ext uri="{BB962C8B-B14F-4D97-AF65-F5344CB8AC3E}">
        <p14:creationId xmlns:p14="http://schemas.microsoft.com/office/powerpoint/2010/main" val="3564453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55 trans men</a:t>
            </a:r>
          </a:p>
          <a:p>
            <a:r>
              <a:rPr lang="en-US" dirty="0"/>
              <a:t>Looked at serum T levels (high/low defined by the median 630 ng/dL) but did NOT look at T dose. </a:t>
            </a:r>
          </a:p>
          <a:p>
            <a:endParaRPr lang="en-US" dirty="0"/>
          </a:p>
          <a:p>
            <a:r>
              <a:rPr lang="en-US" dirty="0"/>
              <a:t>One study suggested that virilization effects were dose-dependent earlier, but the dose dependence decrease the longer on T</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3EB89AD-05CA-1044-8270-2C99E55441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6603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topical </a:t>
            </a:r>
            <a:r>
              <a:rPr lang="en-US" dirty="0" err="1"/>
              <a:t>clascoterone</a:t>
            </a:r>
            <a:r>
              <a:rPr lang="en-US" dirty="0"/>
              <a:t> </a:t>
            </a:r>
          </a:p>
          <a:p>
            <a:pPr lvl="1"/>
            <a:r>
              <a:rPr lang="en-US" dirty="0"/>
              <a:t>Oral spironolactone should not be used</a:t>
            </a:r>
          </a:p>
          <a:p>
            <a:r>
              <a:rPr lang="en-US" dirty="0"/>
              <a:t>Consider evaluating serum testosterone level (&gt;630 ng/dL may be associated with acne)</a:t>
            </a:r>
          </a:p>
          <a:p>
            <a:r>
              <a:rPr lang="en-US" dirty="0"/>
              <a:t>COCs do not prevent masculinization and can be used along with testosterone</a:t>
            </a:r>
          </a:p>
          <a:p>
            <a:r>
              <a:rPr lang="en-US" dirty="0"/>
              <a:t>COCs may trigger dysphoria  </a:t>
            </a:r>
          </a:p>
          <a:p>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35</a:t>
            </a:fld>
            <a:endParaRPr lang="en-US"/>
          </a:p>
        </p:txBody>
      </p:sp>
    </p:spTree>
    <p:extLst>
      <p:ext uri="{BB962C8B-B14F-4D97-AF65-F5344CB8AC3E}">
        <p14:creationId xmlns:p14="http://schemas.microsoft.com/office/powerpoint/2010/main" val="1125166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are we here today and why has so much been invested in learning more about sexual and gender diverse populations? </a:t>
            </a:r>
          </a:p>
          <a:p>
            <a:r>
              <a:rPr lang="en-US" dirty="0"/>
              <a:t>Because we have come to such a better understanding of the roles of minority stress and the impact it has on the health and well-being of marginalized people. So we’ve seen a wealth of information over the years and concentrated efforts to develop guidelines and guardrails on how to address these needs and provide care. </a:t>
            </a:r>
          </a:p>
          <a:p>
            <a:r>
              <a:rPr lang="en-US" dirty="0"/>
              <a:t>And importantly we’re investing more time in the intersection of these identities with others, including Indigenous and 2-Spirit people, individuals of color, and recognizing the variable needs across the lifespan.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7332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clinical trials; both men and women; no gender diverse people specifically included. </a:t>
            </a:r>
          </a:p>
        </p:txBody>
      </p:sp>
      <p:sp>
        <p:nvSpPr>
          <p:cNvPr id="4" name="Slide Number Placeholder 3"/>
          <p:cNvSpPr>
            <a:spLocks noGrp="1"/>
          </p:cNvSpPr>
          <p:nvPr>
            <p:ph type="sldNum" sz="quarter" idx="5"/>
          </p:nvPr>
        </p:nvSpPr>
        <p:spPr/>
        <p:txBody>
          <a:bodyPr/>
          <a:lstStyle/>
          <a:p>
            <a:fld id="{A3EB89AD-05CA-1044-8270-2C99E5544198}" type="slidenum">
              <a:rPr lang="en-US" smtClean="0"/>
              <a:t>36</a:t>
            </a:fld>
            <a:endParaRPr lang="en-US"/>
          </a:p>
        </p:txBody>
      </p:sp>
    </p:spTree>
    <p:extLst>
      <p:ext uri="{BB962C8B-B14F-4D97-AF65-F5344CB8AC3E}">
        <p14:creationId xmlns:p14="http://schemas.microsoft.com/office/powerpoint/2010/main" val="3141108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i="0" u="none" strike="noStrike" kern="1200" dirty="0">
                <a:solidFill>
                  <a:schemeClr val="tx1"/>
                </a:solidFill>
                <a:effectLst/>
                <a:latin typeface="+mn-lt"/>
                <a:ea typeface="+mn-ea"/>
                <a:cs typeface="+mn-cs"/>
              </a:rPr>
              <a:t>Well, contraception may or may not be needed, and we should assess that by taking a comprehensive, sensitive, and inclusive sexual history.</a:t>
            </a:r>
          </a:p>
          <a:p>
            <a:r>
              <a:rPr lang="en-US" sz="900" b="0" i="0" u="none" strike="noStrike" kern="1200" dirty="0">
                <a:solidFill>
                  <a:schemeClr val="tx1"/>
                </a:solidFill>
                <a:effectLst/>
                <a:latin typeface="+mn-lt"/>
                <a:ea typeface="+mn-ea"/>
                <a:cs typeface="+mn-cs"/>
              </a:rPr>
              <a:t>Recognize that more than half of trans men engage in sexual practices with pregnancy potential. And 25-50% of trans people in general want to use their natal reproductive capacity. </a:t>
            </a:r>
          </a:p>
          <a:p>
            <a:endParaRPr lang="en-US" sz="900" b="0" i="0" u="none" strike="noStrike"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If contraception is needed, the same options applicable to cisgender people are still available depending on the context of affirmation therapy, timeline, and goals. Really important is the fact that T is NOT contraception. Pregnancies have occurred in trans individuals taking T. While research is ongoing, T so far is not a definitive contraindication to any form of hormonal or non-hormonal contraception, and the choice should be patient-centered with a joint conversation between the dermatologist and the patient’s primary gender affirming providers. </a:t>
            </a:r>
          </a:p>
          <a:p>
            <a:endParaRPr lang="en-US" sz="900" b="1" i="0" u="none" strike="noStrike" kern="1200" dirty="0">
              <a:solidFill>
                <a:schemeClr val="tx1"/>
              </a:solidFill>
              <a:effectLst/>
              <a:latin typeface="+mn-lt"/>
              <a:ea typeface="+mn-ea"/>
              <a:cs typeface="+mn-cs"/>
            </a:endParaRPr>
          </a:p>
          <a:p>
            <a:r>
              <a:rPr lang="en-US" sz="900" b="1" i="0" u="none" strike="noStrike" kern="1200" dirty="0">
                <a:solidFill>
                  <a:schemeClr val="tx1"/>
                </a:solidFill>
                <a:effectLst/>
                <a:latin typeface="+mn-lt"/>
                <a:ea typeface="+mn-ea"/>
                <a:cs typeface="+mn-cs"/>
              </a:rPr>
              <a:t>While robust research on hormonal contraception in the setting of masculinizing hormone use is lacking, estrogen in combined hormonal contraception is not likely to significantly prevent masculinization. It may be useful to counsel patients regarding contraceptive side effects that may cause dysphoria or distress, such as potential chest/breast tenderness with hormonal contraception initiation.</a:t>
            </a:r>
            <a:r>
              <a:rPr lang="en-US" sz="900" b="1" i="0" u="none" strike="noStrike" kern="1200" baseline="30000" dirty="0">
                <a:solidFill>
                  <a:schemeClr val="tx1"/>
                </a:solidFill>
                <a:effectLst/>
                <a:latin typeface="+mn-lt"/>
                <a:ea typeface="+mn-ea"/>
                <a:cs typeface="+mn-cs"/>
              </a:rPr>
              <a:t>1</a:t>
            </a:r>
          </a:p>
          <a:p>
            <a:endParaRPr lang="en-US" sz="900" b="0" i="0" u="none" strike="noStrike" kern="1200" baseline="300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41</a:t>
            </a:fld>
            <a:endParaRPr lang="en-US"/>
          </a:p>
        </p:txBody>
      </p:sp>
    </p:spTree>
    <p:extLst>
      <p:ext uri="{BB962C8B-B14F-4D97-AF65-F5344CB8AC3E}">
        <p14:creationId xmlns:p14="http://schemas.microsoft.com/office/powerpoint/2010/main" val="6448979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evidence that OCPs significantly interfere with T levels or with most secondary sex characteristics </a:t>
            </a:r>
          </a:p>
          <a:p>
            <a:endParaRPr lang="en-US" dirty="0"/>
          </a:p>
          <a:p>
            <a:r>
              <a:rPr lang="en-US" dirty="0"/>
              <a:t>Just remember that the most appropriate contraceptive is ultimately the one chosen by </a:t>
            </a:r>
            <a:r>
              <a:rPr lang="en-US"/>
              <a:t>the patient. </a:t>
            </a:r>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43</a:t>
            </a:fld>
            <a:endParaRPr lang="en-US"/>
          </a:p>
        </p:txBody>
      </p:sp>
    </p:spTree>
    <p:extLst>
      <p:ext uri="{BB962C8B-B14F-4D97-AF65-F5344CB8AC3E}">
        <p14:creationId xmlns:p14="http://schemas.microsoft.com/office/powerpoint/2010/main" val="3534299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evidence points to non-issue for wound healing after systemic retinoids in the setting of more minor procedures but hasn’t been evaluated in the context of more invasive surgeries including phalloplasty, mastectomy, etc.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8143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Binding: Compression of breast tissue in order to create a flatter appearance of chest; one study showed that up to 87% of TM people had engaged in chest binding </a:t>
            </a:r>
          </a:p>
          <a:p>
            <a:r>
              <a:rPr lang="en-US" dirty="0" err="1"/>
              <a:t>Derm</a:t>
            </a:r>
            <a:r>
              <a:rPr lang="en-US" dirty="0"/>
              <a:t> complications seen in more than 75% in one survey study. 9 in 10 people experienced at least one negative effect from binding; 8 of 10 felt it was important to discuss this with healthcare provider but only 3 in 20 sought medical care for binding-related issues. </a:t>
            </a:r>
          </a:p>
          <a:p>
            <a:r>
              <a:rPr lang="en-US" dirty="0"/>
              <a:t>May need to delay until after surgery if top surgery is planned given that this can impact the skin’s elasticity and have impacts on healing. Can make performing a mastectomy more complex. </a:t>
            </a:r>
          </a:p>
          <a:p>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52</a:t>
            </a:fld>
            <a:endParaRPr lang="en-US"/>
          </a:p>
        </p:txBody>
      </p:sp>
    </p:spTree>
    <p:extLst>
      <p:ext uri="{BB962C8B-B14F-4D97-AF65-F5344CB8AC3E}">
        <p14:creationId xmlns:p14="http://schemas.microsoft.com/office/powerpoint/2010/main" val="27162563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looking at elastic, duct tape/plastic wrap, and homemade binders </a:t>
            </a:r>
            <a:r>
              <a:rPr lang="en-US" dirty="0">
                <a:sym typeface="Wingdings" pitchFamily="2" charset="2"/>
              </a:rPr>
              <a:t> about a quarter of patients are binding </a:t>
            </a:r>
            <a:r>
              <a:rPr lang="en-US" dirty="0" err="1">
                <a:sym typeface="Wingdings" pitchFamily="2" charset="2"/>
              </a:rPr>
              <a:t>suboptimally</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53</a:t>
            </a:fld>
            <a:endParaRPr lang="en-US"/>
          </a:p>
        </p:txBody>
      </p:sp>
    </p:spTree>
    <p:extLst>
      <p:ext uri="{BB962C8B-B14F-4D97-AF65-F5344CB8AC3E}">
        <p14:creationId xmlns:p14="http://schemas.microsoft.com/office/powerpoint/2010/main" val="30053774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6150EA-5783-8F4C-99E8-DF3A4AC8AE5A}" type="slidenum">
              <a:rPr lang="en-US" smtClean="0"/>
              <a:t>54</a:t>
            </a:fld>
            <a:endParaRPr lang="en-US"/>
          </a:p>
        </p:txBody>
      </p:sp>
    </p:spTree>
    <p:extLst>
      <p:ext uri="{BB962C8B-B14F-4D97-AF65-F5344CB8AC3E}">
        <p14:creationId xmlns:p14="http://schemas.microsoft.com/office/powerpoint/2010/main" val="1549451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2018 review showed that only one of 293 cases in the BDC discussed an LGBT patient (woman in same sex marriage with BCC). </a:t>
            </a:r>
          </a:p>
          <a:p>
            <a:endParaRPr lang="en-US" dirty="0"/>
          </a:p>
          <a:p>
            <a:r>
              <a:rPr lang="en-US" dirty="0"/>
              <a:t>No examination of higher level educational outcomes. </a:t>
            </a:r>
          </a:p>
          <a:p>
            <a:r>
              <a:rPr lang="en-US" dirty="0"/>
              <a:t>Curricular development in SGM health should target longitudinal knowledge retention and clinical skills acquisition in line with AAMC competency recommendations. </a:t>
            </a:r>
          </a:p>
          <a:p>
            <a:endParaRPr lang="en-US" dirty="0"/>
          </a:p>
          <a:p>
            <a:r>
              <a:rPr lang="en-US" dirty="0"/>
              <a:t>Recent systematic review since the introduction of the AAMC competencies: Only 6 of more than 3,000 studies related to SGM health education curricula assessed student’s ability to retain info regarding care for SGM people for longer than one day (just immediate pre/post knowledge) and 2 assessed clinical skills acquisition. None specifically taught about intersectional identities impacted by overlapping systems of oppression.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6491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E9A392-A985-6F49-A40F-FF9F709739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244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But not all of it has been reassuring. If you’ve watched the news at all, you know that there has been a groundswell of efforts (both here in the US but also around the world) to limit the ability of these communities to live their authentic lives.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03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those numbers to 0.3% w/ Type 1 DM and 0.15% SLE</a:t>
            </a:r>
          </a:p>
          <a:p>
            <a:endParaRPr lang="en-US" dirty="0"/>
          </a:p>
          <a:p>
            <a:r>
              <a:rPr lang="en-US" dirty="0"/>
              <a:t>In some areas, particularly larger urban areas, up to 10% of high school students may identify as gender diverse </a:t>
            </a:r>
          </a:p>
          <a:p>
            <a:endParaRPr lang="en-US" dirty="0"/>
          </a:p>
          <a:p>
            <a:r>
              <a:rPr lang="en-US" b="0" i="0" u="none" strike="noStrike" dirty="0">
                <a:solidFill>
                  <a:srgbClr val="000000"/>
                </a:solidFill>
                <a:effectLst/>
                <a:highlight>
                  <a:srgbClr val="FFFFFF"/>
                </a:highlight>
                <a:latin typeface="aktiv-grotesk"/>
              </a:rPr>
              <a:t>These results are based on aggregated data from 2023 Gallup telephone surveys, encompassing interviews with more than 12,000 Americans aged 18 and older. In each survey, Gallup asks respondents whether they identify as heterosexual, lesbian, gay, bisexual, transgender or something else. Overall, 85.6% say they are straight or heterosexual, 7.6% identify with one or more LGBTQ+ groups, and 6.8% decline to respond.</a:t>
            </a:r>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52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you may think well what does all of this have to do with my own practice and the lives of average SGD Americans? </a:t>
            </a:r>
          </a:p>
          <a:p>
            <a:r>
              <a:rPr lang="en-US" dirty="0"/>
              <a:t>Well, 20% of LGBT people overall and almost half of transgender people report discrimination on the basis of their identity when engaging with the healthcare setting, and almost a third of trans people avoided seeking care when they needed it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728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Peer victimization during adolescence predicts increased depression, suicidality, and rates of HIV and STIs in LGBTQ young adults. </a:t>
            </a:r>
          </a:p>
        </p:txBody>
      </p:sp>
      <p:sp>
        <p:nvSpPr>
          <p:cNvPr id="4" name="Slide Number Placeholder 3"/>
          <p:cNvSpPr>
            <a:spLocks noGrp="1"/>
          </p:cNvSpPr>
          <p:nvPr>
            <p:ph type="sldNum" sz="quarter" idx="5"/>
          </p:nvPr>
        </p:nvSpPr>
        <p:spPr/>
        <p:txBody>
          <a:bodyPr/>
          <a:lstStyle/>
          <a:p>
            <a:fld id="{F76150EA-5783-8F4C-99E8-DF3A4AC8AE5A}" type="slidenum">
              <a:rPr lang="en-US" smtClean="0"/>
              <a:t>7</a:t>
            </a:fld>
            <a:endParaRPr lang="en-US"/>
          </a:p>
        </p:txBody>
      </p:sp>
    </p:spTree>
    <p:extLst>
      <p:ext uri="{BB962C8B-B14F-4D97-AF65-F5344CB8AC3E}">
        <p14:creationId xmlns:p14="http://schemas.microsoft.com/office/powerpoint/2010/main" val="2944395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There is no such thing as universal terminology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76150EA-5783-8F4C-99E8-DF3A4AC8AE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895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With regard to sex, we often implicitly make assumptions about how exactly this is defined. But the context matters. </a:t>
            </a:r>
          </a:p>
          <a:p>
            <a:r>
              <a:rPr lang="en-US" b="0" i="0" u="none" strike="noStrike" dirty="0">
                <a:solidFill>
                  <a:srgbClr val="222222"/>
                </a:solidFill>
                <a:effectLst/>
                <a:highlight>
                  <a:srgbClr val="FFFFFF"/>
                </a:highlight>
                <a:latin typeface="Arial" panose="020B0604020202020204" pitchFamily="34" charset="0"/>
              </a:rPr>
              <a:t>sex --&gt; predictions about gender, how someone moves through the world, the functions and interests they have, expectations about relationships with other people, the roles they take in reproduction, etc. </a:t>
            </a:r>
          </a:p>
          <a:p>
            <a:pPr marL="0" marR="0" lvl="0" indent="0" algn="l" defTabSz="685800" rtl="0" eaLnBrk="1" fontAlgn="auto" latinLnBrk="0" hangingPunct="1">
              <a:lnSpc>
                <a:spcPct val="100000"/>
              </a:lnSpc>
              <a:spcBef>
                <a:spcPts val="0"/>
              </a:spcBef>
              <a:spcAft>
                <a:spcPts val="0"/>
              </a:spcAft>
              <a:buClrTx/>
              <a:buSzTx/>
              <a:buFontTx/>
              <a:buNone/>
              <a:tabLst/>
              <a:defRPr/>
            </a:pPr>
            <a:r>
              <a:rPr lang="en-US" b="0" i="0" u="none" strike="noStrike" dirty="0">
                <a:solidFill>
                  <a:srgbClr val="000000"/>
                </a:solidFill>
                <a:effectLst/>
              </a:rPr>
              <a:t>These aspects of biology directly impact development of cultural norms, expectations for navigating about one's life and navigation about social interactions and activities of daily living, etc.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8E53BB-F993-49A1-9E37-CA3E5BE07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78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5"/>
            <a:ext cx="7080026" cy="13716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2830117"/>
            <a:ext cx="7080026" cy="787400"/>
          </a:xfrm>
        </p:spPr>
        <p:txBody>
          <a:bodyPr anchor="t"/>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62988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13" y="410855"/>
            <a:ext cx="7606349" cy="2862605"/>
          </a:xfrm>
          <a:prstGeom prst="rect">
            <a:avLst/>
          </a:prstGeom>
        </p:spPr>
      </p:pic>
      <p:sp>
        <p:nvSpPr>
          <p:cNvPr id="2" name="Title 1"/>
          <p:cNvSpPr>
            <a:spLocks noGrp="1"/>
          </p:cNvSpPr>
          <p:nvPr>
            <p:ph type="title"/>
          </p:nvPr>
        </p:nvSpPr>
        <p:spPr>
          <a:xfrm>
            <a:off x="685354" y="3423941"/>
            <a:ext cx="7766495" cy="407604"/>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521257"/>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3935796"/>
            <a:ext cx="7765322" cy="40760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79644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6328"/>
            <a:ext cx="7765322" cy="2650758"/>
          </a:xfrm>
        </p:spPr>
        <p:txBody>
          <a:bodyPr anchor="ctr">
            <a:normAutofit/>
          </a:bodyPr>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685346" y="3221385"/>
            <a:ext cx="7765322" cy="112637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02691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6" y="3228265"/>
            <a:ext cx="7765322" cy="1117122"/>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245021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1595207"/>
            <a:ext cx="7765322" cy="188387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9" y="3487917"/>
            <a:ext cx="7764149"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3193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457200"/>
            <a:ext cx="7765322" cy="7278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414462"/>
            <a:ext cx="2475738" cy="573587"/>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8" name="Text Placeholder 3"/>
          <p:cNvSpPr>
            <a:spLocks noGrp="1"/>
          </p:cNvSpPr>
          <p:nvPr>
            <p:ph type="body" sz="half" idx="15"/>
          </p:nvPr>
        </p:nvSpPr>
        <p:spPr>
          <a:xfrm>
            <a:off x="685346" y="2076084"/>
            <a:ext cx="2475738" cy="226731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2"/>
            <a:ext cx="2475738" cy="573587"/>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0" name="Text Placeholder 3"/>
          <p:cNvSpPr>
            <a:spLocks noGrp="1"/>
          </p:cNvSpPr>
          <p:nvPr>
            <p:ph type="body" sz="half" idx="16"/>
          </p:nvPr>
        </p:nvSpPr>
        <p:spPr>
          <a:xfrm>
            <a:off x="3331076" y="2076084"/>
            <a:ext cx="2475738" cy="2267316"/>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11" name="Text Placeholder 4"/>
          <p:cNvSpPr>
            <a:spLocks noGrp="1"/>
          </p:cNvSpPr>
          <p:nvPr>
            <p:ph type="body" sz="quarter" idx="13"/>
          </p:nvPr>
        </p:nvSpPr>
        <p:spPr>
          <a:xfrm>
            <a:off x="5974929" y="1414462"/>
            <a:ext cx="2475738" cy="573587"/>
          </a:xfrm>
        </p:spPr>
        <p:txBody>
          <a:bodyPr anchor="b">
            <a:noAutofit/>
          </a:bodyPr>
          <a:lstStyle>
            <a:lvl1pPr marL="0" indent="0" algn="ctr">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12" name="Text Placeholder 3"/>
          <p:cNvSpPr>
            <a:spLocks noGrp="1"/>
          </p:cNvSpPr>
          <p:nvPr>
            <p:ph type="body" sz="half" idx="17"/>
          </p:nvPr>
        </p:nvSpPr>
        <p:spPr>
          <a:xfrm>
            <a:off x="5974929" y="2076083"/>
            <a:ext cx="2475738" cy="2267317"/>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58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472" y="1363661"/>
            <a:ext cx="2504979" cy="1385888"/>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850" y="1363661"/>
            <a:ext cx="2504979" cy="1385888"/>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2038" y="1363661"/>
            <a:ext cx="2504979" cy="1385888"/>
          </a:xfrm>
          <a:prstGeom prst="rect">
            <a:avLst/>
          </a:prstGeom>
        </p:spPr>
      </p:pic>
      <p:sp>
        <p:nvSpPr>
          <p:cNvPr id="30" name="Title 1"/>
          <p:cNvSpPr>
            <a:spLocks noGrp="1"/>
          </p:cNvSpPr>
          <p:nvPr>
            <p:ph type="title"/>
          </p:nvPr>
        </p:nvSpPr>
        <p:spPr>
          <a:xfrm>
            <a:off x="685346" y="457200"/>
            <a:ext cx="7765322" cy="7278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3429332"/>
            <a:ext cx="2475738" cy="91406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3429331"/>
            <a:ext cx="2475738" cy="91406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2928079"/>
            <a:ext cx="2475738" cy="432197"/>
          </a:xfrm>
        </p:spPr>
        <p:txBody>
          <a:bodyPr anchor="b">
            <a:noAutofit/>
          </a:bodyPr>
          <a:lstStyle>
            <a:lvl1pPr marL="0" indent="0" algn="ctr">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450824"/>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3429331"/>
            <a:ext cx="2475738" cy="91406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55515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9581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457200"/>
            <a:ext cx="1713365"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457200"/>
            <a:ext cx="5937654" cy="38862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41484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8"/>
            <a:ext cx="5101209" cy="929921"/>
          </a:xfrm>
          <a:noFill/>
        </p:spPr>
        <p:txBody>
          <a:bodyPr>
            <a:normAutofit/>
          </a:bodyPr>
          <a:lstStyle>
            <a:lvl1pPr marL="0" indent="0" algn="ctr">
              <a:buNone/>
              <a:defRPr sz="1500">
                <a:solidFill>
                  <a:schemeClr val="tx1">
                    <a:lumMod val="75000"/>
                    <a:lumOff val="2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32468461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931434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4182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781874019"/>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3"/>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1978533"/>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10/4/24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22463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5"/>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746775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1152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7712920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1"/>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10/4/24</a:t>
            </a:fld>
            <a:endParaRPr lang="en-US" dirty="0"/>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003099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1"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2"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10/4/24</a:t>
            </a:fld>
            <a:endParaRPr lang="en-US" dirty="0"/>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28247322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71629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2"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209933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lgn="ctr">
              <a:defRPr sz="285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3264409"/>
            <a:ext cx="5101209" cy="929921"/>
          </a:xfrm>
          <a:noFill/>
        </p:spPr>
        <p:txBody>
          <a:bodyPr>
            <a:normAutofit/>
          </a:bodyPr>
          <a:lstStyle>
            <a:lvl1pPr marL="0" indent="0" algn="ctr">
              <a:buNone/>
              <a:defRPr sz="1500">
                <a:solidFill>
                  <a:schemeClr val="tx1">
                    <a:lumMod val="75000"/>
                    <a:lumOff val="25000"/>
                  </a:schemeClr>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024793952"/>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320801"/>
            <a:ext cx="7192913" cy="1371610"/>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1" y="2822579"/>
            <a:ext cx="7192913" cy="1000121"/>
          </a:xfrm>
        </p:spPr>
        <p:txBody>
          <a:bodyPr anchor="t"/>
          <a:lstStyle>
            <a:lvl1pPr marL="0" indent="0" algn="ctr">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73059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00254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200150" y="1790058"/>
            <a:ext cx="6743700" cy="1234440"/>
          </a:xfrm>
          <a:solidFill>
            <a:srgbClr val="FFFFFF"/>
          </a:solidFill>
          <a:ln w="38100">
            <a:solidFill>
              <a:srgbClr val="404040"/>
            </a:solidFill>
          </a:ln>
        </p:spPr>
        <p:txBody>
          <a:bodyPr lIns="274320" rIns="274320" anchor="ctr" anchorCtr="1">
            <a:normAutofit/>
          </a:bodyPr>
          <a:lstStyle>
            <a:lvl1pPr>
              <a:defRPr sz="285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3264349"/>
            <a:ext cx="5101209" cy="948812"/>
          </a:xfrm>
        </p:spPr>
        <p:txBody>
          <a:bodyPr anchor="t" anchorCtr="1">
            <a:normAutofit/>
          </a:bodyPr>
          <a:lstStyle>
            <a:lvl1pPr marL="0" indent="0">
              <a:buNone/>
              <a:defRPr sz="15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75427027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86434" y="1978534"/>
            <a:ext cx="3203828"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8" y="1978534"/>
            <a:ext cx="3202685" cy="232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10/4/24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549445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87577" y="1735076"/>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892" indent="0">
              <a:buNone/>
              <a:defRPr sz="1425"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1187577" y="2357438"/>
            <a:ext cx="3202686" cy="19475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8" y="2357438"/>
            <a:ext cx="3190113" cy="1947582"/>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1735076"/>
            <a:ext cx="3202686" cy="528065"/>
          </a:xfrm>
        </p:spPr>
        <p:txBody>
          <a:bodyPr anchor="b" anchorCtr="1">
            <a:normAutofit/>
          </a:bodyPr>
          <a:lstStyle>
            <a:lvl1pPr marL="0" indent="0" algn="ctr">
              <a:buNone/>
              <a:defRPr sz="1425" b="0" cap="all" spc="75" baseline="0">
                <a:solidFill>
                  <a:schemeClr val="accent2">
                    <a:lumMod val="75000"/>
                  </a:schemeClr>
                </a:solidFill>
              </a:defRPr>
            </a:lvl1pPr>
            <a:lvl2pPr marL="342892" indent="0">
              <a:buNone/>
              <a:defRPr sz="1425"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75656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3390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7686599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3504" y="1682872"/>
            <a:ext cx="3364992" cy="856123"/>
          </a:xfrm>
          <a:solidFill>
            <a:srgbClr val="FFFFFF"/>
          </a:solidFill>
          <a:ln>
            <a:solidFill>
              <a:srgbClr val="404040"/>
            </a:solidFill>
          </a:ln>
        </p:spPr>
        <p:txBody>
          <a:bodyPr anchor="ctr" anchorCtr="1">
            <a:normAutofit/>
          </a:bodyPr>
          <a:lstStyle>
            <a:lvl1pPr>
              <a:defRPr sz="165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603504"/>
            <a:ext cx="3611880" cy="3936492"/>
          </a:xfrm>
        </p:spPr>
        <p:txBody>
          <a:bodyPr>
            <a:normAutofit/>
          </a:bodyPr>
          <a:lstStyle>
            <a:lvl1pPr>
              <a:defRPr sz="1425">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6676" y="2662439"/>
            <a:ext cx="2846070" cy="1645527"/>
          </a:xfrm>
        </p:spPr>
        <p:txBody>
          <a:bodyPr anchor="t" anchorCtr="1">
            <a:normAutofit/>
          </a:bodyPr>
          <a:lstStyle>
            <a:lvl1pPr marL="0" indent="0" algn="ctr">
              <a:buNone/>
              <a:defRPr sz="1125">
                <a:solidFill>
                  <a:srgbClr val="FFFFFF"/>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10/4/24</a:t>
            </a:fld>
            <a:endParaRPr lang="en-US" dirty="0"/>
          </a:p>
        </p:txBody>
      </p:sp>
      <p:sp>
        <p:nvSpPr>
          <p:cNvPr id="10" name="Footer Placeholder 9"/>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124226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2" y="0"/>
            <a:ext cx="4571999"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06393" y="1682871"/>
            <a:ext cx="3371249" cy="850980"/>
          </a:xfrm>
          <a:solidFill>
            <a:srgbClr val="FFFFFF"/>
          </a:solidFill>
          <a:ln>
            <a:solidFill>
              <a:srgbClr val="404040"/>
            </a:solidFill>
          </a:ln>
        </p:spPr>
        <p:txBody>
          <a:bodyPr anchor="ctr" anchorCtr="1">
            <a:noAutofit/>
          </a:bodyPr>
          <a:lstStyle>
            <a:lvl1pPr>
              <a:defRPr sz="165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1" y="0"/>
            <a:ext cx="4576573" cy="5143500"/>
          </a:xfrm>
          <a:solidFill>
            <a:schemeClr val="bg1">
              <a:lumMod val="75000"/>
            </a:schemeClr>
          </a:solidFill>
        </p:spPr>
        <p:txBody>
          <a:bodyPr anchor="t"/>
          <a:lstStyle>
            <a:lvl1pPr marL="0" indent="0">
              <a:buNone/>
              <a:defRPr sz="2400">
                <a:solidFill>
                  <a:schemeClr val="bg1">
                    <a:lumMod val="85000"/>
                    <a:lumOff val="15000"/>
                  </a:schemeClr>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6676" y="2662439"/>
            <a:ext cx="2846070" cy="1645528"/>
          </a:xfrm>
        </p:spPr>
        <p:txBody>
          <a:bodyPr anchor="t" anchorCtr="1">
            <a:normAutofit/>
          </a:bodyPr>
          <a:lstStyle>
            <a:lvl1pPr marL="0" indent="0" algn="ctr">
              <a:buNone/>
              <a:defRPr sz="1125">
                <a:solidFill>
                  <a:srgbClr val="FFFFFF"/>
                </a:solidFill>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10/4/24</a:t>
            </a:fld>
            <a:endParaRPr lang="en-US" dirty="0"/>
          </a:p>
        </p:txBody>
      </p:sp>
      <p:sp>
        <p:nvSpPr>
          <p:cNvPr id="9" name="Footer Placeholder 8"/>
          <p:cNvSpPr>
            <a:spLocks noGrp="1"/>
          </p:cNvSpPr>
          <p:nvPr>
            <p:ph type="ftr" sz="quarter" idx="11"/>
          </p:nvPr>
        </p:nvSpPr>
        <p:spPr>
          <a:xfrm>
            <a:off x="603504" y="4677156"/>
            <a:ext cx="3843598" cy="24003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0270301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326465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702945"/>
            <a:ext cx="973956" cy="373761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3353" y="702945"/>
            <a:ext cx="4648867" cy="373761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058996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6" y="457200"/>
            <a:ext cx="7765322" cy="94640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1557338"/>
            <a:ext cx="3642631" cy="271700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8037" y="1557338"/>
            <a:ext cx="3642631" cy="271700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056854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7" y="457201"/>
            <a:ext cx="7765322" cy="7278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414463"/>
            <a:ext cx="2475738" cy="573587"/>
          </a:xfrm>
        </p:spPr>
        <p:txBody>
          <a:bodyPr anchor="b">
            <a:noAutofit/>
          </a:bodyPr>
          <a:lstStyle>
            <a:lvl1pPr marL="0" indent="0" algn="ctr">
              <a:buNone/>
              <a:defRPr sz="165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8" name="Text Placeholder 3"/>
          <p:cNvSpPr>
            <a:spLocks noGrp="1"/>
          </p:cNvSpPr>
          <p:nvPr>
            <p:ph type="body" sz="half" idx="15"/>
          </p:nvPr>
        </p:nvSpPr>
        <p:spPr>
          <a:xfrm>
            <a:off x="685346" y="2076084"/>
            <a:ext cx="2475738" cy="2267316"/>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3"/>
            <a:ext cx="2475738" cy="573587"/>
          </a:xfrm>
        </p:spPr>
        <p:txBody>
          <a:bodyPr anchor="b">
            <a:noAutofit/>
          </a:bodyPr>
          <a:lstStyle>
            <a:lvl1pPr marL="0" indent="0" algn="ctr">
              <a:buNone/>
              <a:defRPr sz="165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0" name="Text Placeholder 3"/>
          <p:cNvSpPr>
            <a:spLocks noGrp="1"/>
          </p:cNvSpPr>
          <p:nvPr>
            <p:ph type="body" sz="half" idx="16"/>
          </p:nvPr>
        </p:nvSpPr>
        <p:spPr>
          <a:xfrm>
            <a:off x="3331076" y="2076084"/>
            <a:ext cx="2475738" cy="2267316"/>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11" name="Text Placeholder 4"/>
          <p:cNvSpPr>
            <a:spLocks noGrp="1"/>
          </p:cNvSpPr>
          <p:nvPr>
            <p:ph type="body" sz="quarter" idx="13"/>
          </p:nvPr>
        </p:nvSpPr>
        <p:spPr>
          <a:xfrm>
            <a:off x="5974929" y="1414463"/>
            <a:ext cx="2475738" cy="573587"/>
          </a:xfrm>
        </p:spPr>
        <p:txBody>
          <a:bodyPr anchor="b">
            <a:noAutofit/>
          </a:bodyPr>
          <a:lstStyle>
            <a:lvl1pPr marL="0" indent="0" algn="ctr">
              <a:buNone/>
              <a:defRPr sz="165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Text Placeholder 3"/>
          <p:cNvSpPr>
            <a:spLocks noGrp="1"/>
          </p:cNvSpPr>
          <p:nvPr>
            <p:ph type="body" sz="half" idx="17"/>
          </p:nvPr>
        </p:nvSpPr>
        <p:spPr>
          <a:xfrm>
            <a:off x="5974929" y="2076084"/>
            <a:ext cx="2475738" cy="2267317"/>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62875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1"/>
            <a:ext cx="3771900" cy="307496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768" y="1300881"/>
            <a:ext cx="3771900" cy="3074969"/>
          </a:xfrm>
          <a:prstGeom prst="rect">
            <a:avLst/>
          </a:prstGeom>
        </p:spPr>
      </p:pic>
      <p:sp>
        <p:nvSpPr>
          <p:cNvPr id="2" name="Title 1"/>
          <p:cNvSpPr>
            <a:spLocks noGrp="1"/>
          </p:cNvSpPr>
          <p:nvPr>
            <p:ph type="title"/>
          </p:nvPr>
        </p:nvSpPr>
        <p:spPr>
          <a:xfrm>
            <a:off x="685347" y="457201"/>
            <a:ext cx="7765322" cy="72783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84511" y="1391366"/>
            <a:ext cx="3573573" cy="519371"/>
          </a:xfrm>
        </p:spPr>
        <p:txBody>
          <a:bodyPr anchor="b">
            <a:noAutofit/>
          </a:bodyPr>
          <a:lstStyle>
            <a:lvl1pPr marL="0" indent="0" algn="ctr">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784511" y="2026578"/>
            <a:ext cx="3573573" cy="2282650"/>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72375" y="1391366"/>
            <a:ext cx="3584687" cy="519371"/>
          </a:xfrm>
        </p:spPr>
        <p:txBody>
          <a:bodyPr anchor="b">
            <a:noAutofit/>
          </a:bodyPr>
          <a:lstStyle>
            <a:lvl1pPr marL="0" indent="0" algn="ctr">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72376" y="2026578"/>
            <a:ext cx="3584686" cy="2282650"/>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54261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327156"/>
            <a:ext cx="7080026" cy="1371601"/>
          </a:xfrm>
        </p:spPr>
        <p:txBody>
          <a:bodyPr anchor="b">
            <a:normAutofit/>
          </a:bodyPr>
          <a:lstStyle>
            <a:lvl1pPr algn="ctr">
              <a:defRPr sz="4050"/>
            </a:lvl1pPr>
          </a:lstStyle>
          <a:p>
            <a:r>
              <a:rPr lang="en-US"/>
              <a:t>Click to edit Master title style</a:t>
            </a:r>
            <a:endParaRPr lang="en-US" dirty="0"/>
          </a:p>
        </p:txBody>
      </p:sp>
      <p:sp>
        <p:nvSpPr>
          <p:cNvPr id="3" name="Subtitle 2"/>
          <p:cNvSpPr>
            <a:spLocks noGrp="1"/>
          </p:cNvSpPr>
          <p:nvPr>
            <p:ph type="subTitle" idx="1"/>
          </p:nvPr>
        </p:nvSpPr>
        <p:spPr>
          <a:xfrm>
            <a:off x="1028020" y="2830117"/>
            <a:ext cx="7080026" cy="787400"/>
          </a:xfrm>
        </p:spPr>
        <p:txBody>
          <a:bodyPr anchor="t"/>
          <a:lstStyle>
            <a:lvl1pPr marL="0" indent="0" algn="ctr">
              <a:buNone/>
              <a:defRPr>
                <a:solidFill>
                  <a:schemeClr val="tx1"/>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501371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80420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2" y="1320801"/>
            <a:ext cx="7192913" cy="1371610"/>
          </a:xfrm>
        </p:spPr>
        <p:txBody>
          <a:bodyPr anchor="b"/>
          <a:lstStyle>
            <a:lvl1pPr algn="ctr">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971552" y="2822580"/>
            <a:ext cx="7192913" cy="1000121"/>
          </a:xfrm>
        </p:spPr>
        <p:txBody>
          <a:bodyPr anchor="t"/>
          <a:lstStyle>
            <a:lvl1pPr marL="0" indent="0" algn="ctr">
              <a:buNone/>
              <a:defRPr sz="150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4187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7765322" cy="94640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1557339"/>
            <a:ext cx="3642631" cy="271700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08038" y="1557338"/>
            <a:ext cx="3642631" cy="2717004"/>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2948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346" y="1300881"/>
            <a:ext cx="3771900" cy="307496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8768" y="1300881"/>
            <a:ext cx="3771900" cy="3074969"/>
          </a:xfrm>
          <a:prstGeom prst="rect">
            <a:avLst/>
          </a:prstGeom>
        </p:spPr>
      </p:pic>
      <p:sp>
        <p:nvSpPr>
          <p:cNvPr id="2" name="Title 1"/>
          <p:cNvSpPr>
            <a:spLocks noGrp="1"/>
          </p:cNvSpPr>
          <p:nvPr>
            <p:ph type="title"/>
          </p:nvPr>
        </p:nvSpPr>
        <p:spPr>
          <a:xfrm>
            <a:off x="685347" y="457201"/>
            <a:ext cx="7765322" cy="72783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84511" y="1391366"/>
            <a:ext cx="3573573" cy="519371"/>
          </a:xfrm>
        </p:spPr>
        <p:txBody>
          <a:bodyPr anchor="b">
            <a:noAutofit/>
          </a:bodyPr>
          <a:lstStyle>
            <a:lvl1pPr marL="0" indent="0" algn="ctr">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784511" y="2026578"/>
            <a:ext cx="3573573" cy="2282650"/>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72375" y="1391366"/>
            <a:ext cx="3584687" cy="519371"/>
          </a:xfrm>
        </p:spPr>
        <p:txBody>
          <a:bodyPr anchor="b">
            <a:noAutofit/>
          </a:bodyPr>
          <a:lstStyle>
            <a:lvl1pPr marL="0" indent="0" algn="ctr">
              <a:buNone/>
              <a:defRPr sz="1800" b="0"/>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72376" y="2026578"/>
            <a:ext cx="3584686" cy="2282650"/>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64584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1339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89529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8" y="457201"/>
            <a:ext cx="2780167" cy="1366439"/>
          </a:xfrm>
        </p:spPr>
        <p:txBody>
          <a:bodyPr anchor="b">
            <a:normAutofit/>
          </a:bodyPr>
          <a:lstStyle>
            <a:lvl1pPr algn="ctr">
              <a:defRPr sz="2100" b="0"/>
            </a:lvl1pPr>
          </a:lstStyle>
          <a:p>
            <a:r>
              <a:rPr lang="en-US"/>
              <a:t>Click to edit Master title style</a:t>
            </a:r>
            <a:endParaRPr lang="en-US" dirty="0"/>
          </a:p>
        </p:txBody>
      </p:sp>
      <p:sp>
        <p:nvSpPr>
          <p:cNvPr id="3" name="Content Placeholder 2"/>
          <p:cNvSpPr>
            <a:spLocks noGrp="1"/>
          </p:cNvSpPr>
          <p:nvPr>
            <p:ph idx="1"/>
          </p:nvPr>
        </p:nvSpPr>
        <p:spPr>
          <a:xfrm>
            <a:off x="3641726" y="457201"/>
            <a:ext cx="4808943" cy="381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8" y="2005014"/>
            <a:ext cx="2780167" cy="2262188"/>
          </a:xfrm>
        </p:spPr>
        <p:txBody>
          <a:bodyPr anchor="t">
            <a:normAutofit/>
          </a:bodyPr>
          <a:lstStyle>
            <a:lvl1pPr marL="0" indent="0" algn="ctr">
              <a:buNone/>
              <a:defRPr sz="12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0252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6" y="1300880"/>
            <a:ext cx="3771900" cy="307496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8768" y="1300880"/>
            <a:ext cx="3771900" cy="3074969"/>
          </a:xfrm>
          <a:prstGeom prst="rect">
            <a:avLst/>
          </a:prstGeom>
        </p:spPr>
      </p:pic>
      <p:sp>
        <p:nvSpPr>
          <p:cNvPr id="2" name="Title 1"/>
          <p:cNvSpPr>
            <a:spLocks noGrp="1"/>
          </p:cNvSpPr>
          <p:nvPr>
            <p:ph type="title"/>
          </p:nvPr>
        </p:nvSpPr>
        <p:spPr>
          <a:xfrm>
            <a:off x="685346" y="457200"/>
            <a:ext cx="7765322" cy="727838"/>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84510" y="1391365"/>
            <a:ext cx="3573573" cy="519371"/>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784510" y="2026578"/>
            <a:ext cx="3573573" cy="2282650"/>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772374" y="1391365"/>
            <a:ext cx="3584687" cy="519371"/>
          </a:xfrm>
        </p:spPr>
        <p:txBody>
          <a:bodyPr anchor="b">
            <a:noAutofit/>
          </a:bodyPr>
          <a:lstStyle>
            <a:lvl1pPr marL="0" indent="0" algn="ctr">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772376" y="2026578"/>
            <a:ext cx="3584686" cy="2282650"/>
          </a:xfrm>
        </p:spPr>
        <p:txBody>
          <a:bodyPr anchor="t">
            <a:normAutofit/>
          </a:bodyPr>
          <a:lstStyle>
            <a:lvl1pPr>
              <a:defRPr sz="1350"/>
            </a:lvl1pPr>
            <a:lvl2pPr>
              <a:defRPr sz="1200"/>
            </a:lvl2pPr>
            <a:lvl3pPr>
              <a:defRPr sz="1050"/>
            </a:lvl3pPr>
            <a:lvl4pPr>
              <a:defRPr sz="900"/>
            </a:lvl4pPr>
            <a:lvl5pPr>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10/4/24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028604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70250" y="457200"/>
            <a:ext cx="2688125" cy="3903624"/>
          </a:xfrm>
          <a:prstGeom prst="rect">
            <a:avLst/>
          </a:prstGeom>
        </p:spPr>
      </p:pic>
      <p:sp>
        <p:nvSpPr>
          <p:cNvPr id="2" name="Title 1"/>
          <p:cNvSpPr>
            <a:spLocks noGrp="1"/>
          </p:cNvSpPr>
          <p:nvPr>
            <p:ph type="title"/>
          </p:nvPr>
        </p:nvSpPr>
        <p:spPr>
          <a:xfrm>
            <a:off x="685348" y="572777"/>
            <a:ext cx="4280924" cy="1256669"/>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5" y="572777"/>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05274" y="2009776"/>
            <a:ext cx="3441071" cy="2351771"/>
          </a:xfrm>
        </p:spPr>
        <p:txBody>
          <a:bodyPr anchor="t">
            <a:normAutofit/>
          </a:bodyPr>
          <a:lstStyle>
            <a:lvl1pPr marL="0" indent="0" algn="ctr">
              <a:buNone/>
              <a:defRPr sz="120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10/4/24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986878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0414" y="410856"/>
            <a:ext cx="7606349" cy="2862605"/>
          </a:xfrm>
          <a:prstGeom prst="rect">
            <a:avLst/>
          </a:prstGeom>
        </p:spPr>
      </p:pic>
      <p:sp>
        <p:nvSpPr>
          <p:cNvPr id="2" name="Title 1"/>
          <p:cNvSpPr>
            <a:spLocks noGrp="1"/>
          </p:cNvSpPr>
          <p:nvPr>
            <p:ph type="title"/>
          </p:nvPr>
        </p:nvSpPr>
        <p:spPr>
          <a:xfrm>
            <a:off x="685355" y="3423941"/>
            <a:ext cx="7766495" cy="407604"/>
          </a:xfrm>
        </p:spPr>
        <p:txBody>
          <a:bodyPr anchor="b">
            <a:normAutofit/>
          </a:bodyPr>
          <a:lstStyle>
            <a:lvl1pPr algn="ct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77012" y="521258"/>
            <a:ext cx="7384010" cy="2644253"/>
          </a:xfrm>
          <a:effectLst>
            <a:outerShdw blurRad="38100" dist="25400" dir="4440000">
              <a:srgbClr val="000000">
                <a:alpha val="36000"/>
              </a:srgbClr>
            </a:outerShdw>
          </a:effectLst>
        </p:spPr>
        <p:txBody>
          <a:bodyPr anchor="t">
            <a:normAutofit/>
          </a:bodyPr>
          <a:lstStyle>
            <a:lvl1pPr marL="0" indent="0" algn="ctr">
              <a:buNone/>
              <a:defRPr sz="1500"/>
            </a:lvl1pPr>
            <a:lvl2pPr marL="342892" indent="0">
              <a:buNone/>
              <a:defRPr sz="1500"/>
            </a:lvl2pPr>
            <a:lvl3pPr marL="685783" indent="0">
              <a:buNone/>
              <a:defRPr sz="15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7" y="3935796"/>
            <a:ext cx="7765322" cy="407604"/>
          </a:xfrm>
        </p:spPr>
        <p:txBody>
          <a:bodyPr anchor="t"/>
          <a:lstStyle>
            <a:lvl1pPr marL="0" indent="0" algn="ctr">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1292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6328"/>
            <a:ext cx="7765322" cy="2650758"/>
          </a:xfrm>
        </p:spPr>
        <p:txBody>
          <a:bodyPr anchor="ctr">
            <a:normAutofit/>
          </a:bodyPr>
          <a:lstStyle>
            <a:lvl1pPr>
              <a:defRPr sz="3000"/>
            </a:lvl1pPr>
          </a:lstStyle>
          <a:p>
            <a:r>
              <a:rPr lang="en-US"/>
              <a:t>Click to edit Master title style</a:t>
            </a:r>
            <a:endParaRPr lang="en-US" dirty="0"/>
          </a:p>
        </p:txBody>
      </p:sp>
      <p:sp>
        <p:nvSpPr>
          <p:cNvPr id="4" name="Text Placeholder 3"/>
          <p:cNvSpPr>
            <a:spLocks noGrp="1"/>
          </p:cNvSpPr>
          <p:nvPr>
            <p:ph type="body" sz="half" idx="2"/>
          </p:nvPr>
        </p:nvSpPr>
        <p:spPr>
          <a:xfrm>
            <a:off x="685347" y="3221385"/>
            <a:ext cx="7765322" cy="1126370"/>
          </a:xfrm>
        </p:spPr>
        <p:txBody>
          <a:bodyPr anchor="ctr"/>
          <a:lstStyle>
            <a:lvl1pPr marL="0" indent="0" algn="ctr">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86882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normAutofit/>
          </a:bodyPr>
          <a:lstStyle>
            <a:lvl1pPr>
              <a:defRPr sz="27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399562"/>
          </a:xfrm>
        </p:spPr>
        <p:txBody>
          <a:bodyPr anchor="t">
            <a:normAutofit/>
          </a:bodyPr>
          <a:lstStyle>
            <a:lvl1pPr marL="0" indent="0" algn="r">
              <a:buNone/>
              <a:defRPr sz="105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47" y="3228265"/>
            <a:ext cx="7765322" cy="1117122"/>
          </a:xfrm>
        </p:spPr>
        <p:txBody>
          <a:bodyPr anchor="ctr">
            <a:normAutofit/>
          </a:bodyPr>
          <a:lstStyle>
            <a:lvl1pPr marL="0" indent="0" algn="ctr">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742950" y="663597"/>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7878537" y="2196194"/>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40451720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7" y="1595208"/>
            <a:ext cx="7765322" cy="188387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0" y="3487918"/>
            <a:ext cx="7764149" cy="855483"/>
          </a:xfrm>
        </p:spPr>
        <p:txBody>
          <a:bodyPr anchor="t"/>
          <a:lstStyle>
            <a:lvl1pPr marL="0" indent="0" algn="ctr">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43866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7" y="457201"/>
            <a:ext cx="7765322" cy="7278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414463"/>
            <a:ext cx="2475738" cy="573587"/>
          </a:xfrm>
        </p:spPr>
        <p:txBody>
          <a:bodyPr anchor="b">
            <a:noAutofit/>
          </a:bodyPr>
          <a:lstStyle>
            <a:lvl1pPr marL="0" indent="0" algn="ctr">
              <a:buNone/>
              <a:defRPr sz="165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8" name="Text Placeholder 3"/>
          <p:cNvSpPr>
            <a:spLocks noGrp="1"/>
          </p:cNvSpPr>
          <p:nvPr>
            <p:ph type="body" sz="half" idx="15"/>
          </p:nvPr>
        </p:nvSpPr>
        <p:spPr>
          <a:xfrm>
            <a:off x="685346" y="2076084"/>
            <a:ext cx="2475738" cy="2267316"/>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5033" y="1414463"/>
            <a:ext cx="2475738" cy="573587"/>
          </a:xfrm>
        </p:spPr>
        <p:txBody>
          <a:bodyPr anchor="b">
            <a:noAutofit/>
          </a:bodyPr>
          <a:lstStyle>
            <a:lvl1pPr marL="0" indent="0" algn="ctr">
              <a:buNone/>
              <a:defRPr sz="165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0" name="Text Placeholder 3"/>
          <p:cNvSpPr>
            <a:spLocks noGrp="1"/>
          </p:cNvSpPr>
          <p:nvPr>
            <p:ph type="body" sz="half" idx="16"/>
          </p:nvPr>
        </p:nvSpPr>
        <p:spPr>
          <a:xfrm>
            <a:off x="3331076" y="2076084"/>
            <a:ext cx="2475738" cy="2267316"/>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dirty="0"/>
              <a:t>Click to edit Master text styles</a:t>
            </a:r>
          </a:p>
        </p:txBody>
      </p:sp>
      <p:sp>
        <p:nvSpPr>
          <p:cNvPr id="11" name="Text Placeholder 4"/>
          <p:cNvSpPr>
            <a:spLocks noGrp="1"/>
          </p:cNvSpPr>
          <p:nvPr>
            <p:ph type="body" sz="quarter" idx="13"/>
          </p:nvPr>
        </p:nvSpPr>
        <p:spPr>
          <a:xfrm>
            <a:off x="5974929" y="1414463"/>
            <a:ext cx="2475738" cy="573587"/>
          </a:xfrm>
        </p:spPr>
        <p:txBody>
          <a:bodyPr anchor="b">
            <a:noAutofit/>
          </a:bodyPr>
          <a:lstStyle>
            <a:lvl1pPr marL="0" indent="0" algn="ctr">
              <a:buNone/>
              <a:defRPr sz="165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12" name="Text Placeholder 3"/>
          <p:cNvSpPr>
            <a:spLocks noGrp="1"/>
          </p:cNvSpPr>
          <p:nvPr>
            <p:ph type="body" sz="half" idx="17"/>
          </p:nvPr>
        </p:nvSpPr>
        <p:spPr>
          <a:xfrm>
            <a:off x="5974929" y="2076084"/>
            <a:ext cx="2475738" cy="2267317"/>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865022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3472" y="1363662"/>
            <a:ext cx="2504979" cy="1385888"/>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02851" y="1363662"/>
            <a:ext cx="2504979" cy="1385888"/>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52038" y="1363662"/>
            <a:ext cx="2504979" cy="1385888"/>
          </a:xfrm>
          <a:prstGeom prst="rect">
            <a:avLst/>
          </a:prstGeom>
        </p:spPr>
      </p:pic>
      <p:sp>
        <p:nvSpPr>
          <p:cNvPr id="30" name="Title 1"/>
          <p:cNvSpPr>
            <a:spLocks noGrp="1"/>
          </p:cNvSpPr>
          <p:nvPr>
            <p:ph type="title"/>
          </p:nvPr>
        </p:nvSpPr>
        <p:spPr>
          <a:xfrm>
            <a:off x="685347" y="457201"/>
            <a:ext cx="7765322" cy="7278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6" y="2928080"/>
            <a:ext cx="2475738" cy="432197"/>
          </a:xfrm>
        </p:spPr>
        <p:txBody>
          <a:bodyPr anchor="b">
            <a:noAutofit/>
          </a:bodyPr>
          <a:lstStyle>
            <a:lvl1pPr marL="0" indent="0" algn="ctr">
              <a:buNone/>
              <a:defRPr sz="15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20" name="Picture Placeholder 2"/>
          <p:cNvSpPr>
            <a:spLocks noGrp="1" noChangeAspect="1"/>
          </p:cNvSpPr>
          <p:nvPr>
            <p:ph type="pic" idx="15"/>
          </p:nvPr>
        </p:nvSpPr>
        <p:spPr>
          <a:xfrm>
            <a:off x="763577" y="1454188"/>
            <a:ext cx="2319276" cy="1202216"/>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6" y="3429333"/>
            <a:ext cx="2475738" cy="914069"/>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91" y="2928080"/>
            <a:ext cx="2475738" cy="432197"/>
          </a:xfrm>
        </p:spPr>
        <p:txBody>
          <a:bodyPr anchor="b">
            <a:noAutofit/>
          </a:bodyPr>
          <a:lstStyle>
            <a:lvl1pPr marL="0" indent="0" algn="ctr">
              <a:buNone/>
              <a:defRPr sz="15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dirty="0"/>
              <a:t>Click to edit Master text styles</a:t>
            </a:r>
          </a:p>
        </p:txBody>
      </p:sp>
      <p:sp>
        <p:nvSpPr>
          <p:cNvPr id="23" name="Picture Placeholder 2"/>
          <p:cNvSpPr>
            <a:spLocks noGrp="1" noChangeAspect="1"/>
          </p:cNvSpPr>
          <p:nvPr>
            <p:ph type="pic" idx="21"/>
          </p:nvPr>
        </p:nvSpPr>
        <p:spPr>
          <a:xfrm>
            <a:off x="3409307" y="1454321"/>
            <a:ext cx="2319276" cy="1206123"/>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76" y="3429332"/>
            <a:ext cx="2475738" cy="914069"/>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5023" y="2928080"/>
            <a:ext cx="2475738" cy="432197"/>
          </a:xfrm>
        </p:spPr>
        <p:txBody>
          <a:bodyPr anchor="b">
            <a:noAutofit/>
          </a:bodyPr>
          <a:lstStyle>
            <a:lvl1pPr marL="0" indent="0" algn="ctr">
              <a:buNone/>
              <a:defRPr sz="1500" b="0">
                <a:solidFill>
                  <a:schemeClr val="tx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6056774" y="1450825"/>
            <a:ext cx="2319276" cy="1205471"/>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4929" y="3429332"/>
            <a:ext cx="2475738" cy="914069"/>
          </a:xfrm>
        </p:spPr>
        <p:txBody>
          <a:bodyPr anchor="t">
            <a:normAutofit/>
          </a:bodyPr>
          <a:lstStyle>
            <a:lvl1pPr marL="0" indent="0" algn="ctr">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976149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554021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3" y="457201"/>
            <a:ext cx="1713365"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7" y="457201"/>
            <a:ext cx="5937654" cy="38862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10/4/24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3436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10/4/24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272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10/4/24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1049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2780167" cy="1366439"/>
          </a:xfrm>
        </p:spPr>
        <p:txBody>
          <a:bodyPr anchor="b">
            <a:normAutofit/>
          </a:bodyPr>
          <a:lstStyle>
            <a:lvl1pPr algn="ctr">
              <a:defRPr sz="2100" b="0"/>
            </a:lvl1pPr>
          </a:lstStyle>
          <a:p>
            <a:r>
              <a:rPr lang="en-US"/>
              <a:t>Click to edit Master title style</a:t>
            </a:r>
            <a:endParaRPr lang="en-US" dirty="0"/>
          </a:p>
        </p:txBody>
      </p:sp>
      <p:sp>
        <p:nvSpPr>
          <p:cNvPr id="3" name="Content Placeholder 2"/>
          <p:cNvSpPr>
            <a:spLocks noGrp="1"/>
          </p:cNvSpPr>
          <p:nvPr>
            <p:ph idx="1"/>
          </p:nvPr>
        </p:nvSpPr>
        <p:spPr>
          <a:xfrm>
            <a:off x="3641725" y="457200"/>
            <a:ext cx="4808943" cy="381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47" y="2005013"/>
            <a:ext cx="2780167" cy="2262188"/>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10/4/24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00223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0249" y="457200"/>
            <a:ext cx="2688125" cy="3903624"/>
          </a:xfrm>
          <a:prstGeom prst="rect">
            <a:avLst/>
          </a:prstGeom>
        </p:spPr>
      </p:pic>
      <p:sp>
        <p:nvSpPr>
          <p:cNvPr id="2" name="Title 1"/>
          <p:cNvSpPr>
            <a:spLocks noGrp="1"/>
          </p:cNvSpPr>
          <p:nvPr>
            <p:ph type="title"/>
          </p:nvPr>
        </p:nvSpPr>
        <p:spPr>
          <a:xfrm>
            <a:off x="685347" y="572776"/>
            <a:ext cx="4280924" cy="1256669"/>
          </a:xfrm>
        </p:spPr>
        <p:txBody>
          <a:bodyPr anchor="b">
            <a:no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81914" y="572776"/>
            <a:ext cx="2456813" cy="3684617"/>
          </a:xfrm>
          <a:effectLst>
            <a:outerShdw blurRad="38100" dist="25400" dir="4440000">
              <a:srgbClr val="000000">
                <a:alpha val="36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05273" y="2009775"/>
            <a:ext cx="3441071" cy="2351771"/>
          </a:xfrm>
        </p:spPr>
        <p:txBody>
          <a:bodyPr anchor="t">
            <a:normAutofit/>
          </a:bodyPr>
          <a:lstStyle>
            <a:lvl1pPr marL="0" indent="0" algn="ctr">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10/4/24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13125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457200"/>
            <a:ext cx="7765322" cy="942975"/>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6" y="1557338"/>
            <a:ext cx="7765322" cy="2786062"/>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4500562"/>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10/4/24</a:t>
            </a:fld>
            <a:endParaRPr lang="en-US" dirty="0"/>
          </a:p>
        </p:txBody>
      </p:sp>
      <p:sp>
        <p:nvSpPr>
          <p:cNvPr id="5" name="Footer Placeholder 4"/>
          <p:cNvSpPr>
            <a:spLocks noGrp="1"/>
          </p:cNvSpPr>
          <p:nvPr>
            <p:ph type="ftr" sz="quarter" idx="3"/>
          </p:nvPr>
        </p:nvSpPr>
        <p:spPr>
          <a:xfrm>
            <a:off x="685347" y="4500562"/>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09" y="4500562"/>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349012334"/>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ctr" defTabSz="342900" rtl="0" eaLnBrk="1" latinLnBrk="0" hangingPunct="1">
        <a:lnSpc>
          <a:spcPct val="100000"/>
        </a:lnSpc>
        <a:spcBef>
          <a:spcPct val="0"/>
        </a:spcBef>
        <a:buNone/>
        <a:defRPr sz="3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29500" algn="l" defTabSz="342900" rtl="0" eaLnBrk="1" latinLnBrk="0" hangingPunct="1">
        <a:lnSpc>
          <a:spcPct val="100000"/>
        </a:lnSpc>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40000" indent="-202500" algn="l" defTabSz="342900"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500" indent="-162000" algn="l" defTabSz="342900"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500" indent="-16200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7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650" indent="-171450" algn="l" defTabSz="342900"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4"/>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10/4/24</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64048033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lvl1pPr algn="ctr" defTabSz="685800"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73352" y="723519"/>
            <a:ext cx="5797296" cy="89154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3352" y="1978535"/>
            <a:ext cx="5797296" cy="2326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866072" y="4679112"/>
            <a:ext cx="2065310" cy="242976"/>
          </a:xfrm>
          <a:prstGeom prst="rect">
            <a:avLst/>
          </a:prstGeom>
        </p:spPr>
        <p:txBody>
          <a:bodyPr vert="horz" lIns="91440" tIns="45720" rIns="91440" bIns="45720" rtlCol="0" anchor="ctr"/>
          <a:lstStyle>
            <a:lvl1pPr algn="r">
              <a:defRPr sz="788">
                <a:solidFill>
                  <a:schemeClr val="tx1">
                    <a:alpha val="70000"/>
                  </a:schemeClr>
                </a:solidFill>
              </a:defRPr>
            </a:lvl1pPr>
          </a:lstStyle>
          <a:p>
            <a:fld id="{1160EA64-D806-43AC-9DF2-F8C432F32B4C}" type="datetimeFigureOut">
              <a:rPr lang="en-US" dirty="0"/>
              <a:t>10/4/24</a:t>
            </a:fld>
            <a:endParaRPr lang="en-US" dirty="0"/>
          </a:p>
        </p:txBody>
      </p:sp>
      <p:sp>
        <p:nvSpPr>
          <p:cNvPr id="5" name="Footer Placeholder 4"/>
          <p:cNvSpPr>
            <a:spLocks noGrp="1"/>
          </p:cNvSpPr>
          <p:nvPr>
            <p:ph type="ftr" sz="quarter" idx="3"/>
          </p:nvPr>
        </p:nvSpPr>
        <p:spPr>
          <a:xfrm>
            <a:off x="1200150" y="4677156"/>
            <a:ext cx="4425892" cy="240030"/>
          </a:xfrm>
          <a:prstGeom prst="rect">
            <a:avLst/>
          </a:prstGeom>
        </p:spPr>
        <p:txBody>
          <a:bodyPr vert="horz" lIns="91440" tIns="45720" rIns="91440" bIns="45720" rtlCol="0" anchor="ctr"/>
          <a:lstStyle>
            <a:lvl1pPr algn="l">
              <a:defRPr sz="788">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8069192" y="4663440"/>
            <a:ext cx="274320" cy="274320"/>
          </a:xfrm>
          <a:prstGeom prst="ellipse">
            <a:avLst/>
          </a:prstGeom>
          <a:solidFill>
            <a:srgbClr val="1D1D1D">
              <a:alpha val="70000"/>
            </a:srgbClr>
          </a:solidFill>
        </p:spPr>
        <p:txBody>
          <a:bodyPr vert="horz" lIns="18288" tIns="45720" rIns="18288" bIns="45720" rtlCol="0" anchor="ctr">
            <a:noAutofit/>
          </a:bodyPr>
          <a:lstStyle>
            <a:lvl1pPr algn="ctr">
              <a:defRPr sz="825" spc="0" baseline="0">
                <a:solidFill>
                  <a:srgbClr val="FFFFFF"/>
                </a:solidFill>
              </a:defRPr>
            </a:lvl1pPr>
          </a:lstStyle>
          <a:p>
            <a:fld id="{8A7A6979-0714-4377-B894-6BE4C2D6E202}" type="slidenum">
              <a:rPr lang="en-US" dirty="0"/>
              <a:pPr/>
              <a:t>‹#›</a:t>
            </a:fld>
            <a:endParaRPr lang="en-US" dirty="0"/>
          </a:p>
        </p:txBody>
      </p:sp>
    </p:spTree>
    <p:extLst>
      <p:ext uri="{BB962C8B-B14F-4D97-AF65-F5344CB8AC3E}">
        <p14:creationId xmlns:p14="http://schemas.microsoft.com/office/powerpoint/2010/main" val="164492881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Lst>
  <p:hf sldNum="0" hdr="0" ftr="0" dt="0"/>
  <p:txStyles>
    <p:titleStyle>
      <a:lvl1pPr algn="ctr" defTabSz="685783" rtl="0" eaLnBrk="1" latinLnBrk="0" hangingPunct="1">
        <a:lnSpc>
          <a:spcPct val="90000"/>
        </a:lnSpc>
        <a:spcBef>
          <a:spcPct val="0"/>
        </a:spcBef>
        <a:buNone/>
        <a:defRPr sz="2100" kern="1200" cap="all" spc="150" baseline="0">
          <a:solidFill>
            <a:srgbClr val="262626"/>
          </a:solidFill>
          <a:latin typeface="+mj-lt"/>
          <a:ea typeface="+mj-ea"/>
          <a:cs typeface="+mj-cs"/>
        </a:defRPr>
      </a:lvl1pPr>
    </p:titleStyle>
    <p:bodyStyle>
      <a:lvl1pPr marL="171446" indent="-171446" algn="l" defTabSz="685783"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892"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37"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783"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28"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23"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07"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2982"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46" indent="-171446" algn="l" defTabSz="685783"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7" y="457201"/>
            <a:ext cx="7765322" cy="942975"/>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47" y="1557338"/>
            <a:ext cx="7765322" cy="2786062"/>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2" y="4500563"/>
            <a:ext cx="2057400"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10/4/24</a:t>
            </a:fld>
            <a:endParaRPr lang="en-US" dirty="0"/>
          </a:p>
        </p:txBody>
      </p:sp>
      <p:sp>
        <p:nvSpPr>
          <p:cNvPr id="5" name="Footer Placeholder 4"/>
          <p:cNvSpPr>
            <a:spLocks noGrp="1"/>
          </p:cNvSpPr>
          <p:nvPr>
            <p:ph type="ftr" sz="quarter" idx="3"/>
          </p:nvPr>
        </p:nvSpPr>
        <p:spPr>
          <a:xfrm>
            <a:off x="685348" y="4500563"/>
            <a:ext cx="5004649" cy="273844"/>
          </a:xfrm>
          <a:prstGeom prst="rect">
            <a:avLst/>
          </a:prstGeom>
        </p:spPr>
        <p:txBody>
          <a:bodyPr vert="horz" lIns="91440" tIns="45720" rIns="91440" bIns="45720" rtlCol="0" anchor="ctr"/>
          <a:lstStyle>
            <a:lvl1pPr algn="l">
              <a:defRPr sz="75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7885510" y="4500563"/>
            <a:ext cx="565159" cy="273844"/>
          </a:xfrm>
          <a:prstGeom prst="rect">
            <a:avLst/>
          </a:prstGeom>
        </p:spPr>
        <p:txBody>
          <a:bodyPr vert="horz" lIns="91440" tIns="45720" rIns="91440" bIns="45720" rtlCol="0" anchor="ctr"/>
          <a:lstStyle>
            <a:lvl1pPr algn="r">
              <a:defRPr sz="75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198186856"/>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Lst>
  <p:hf sldNum="0" hdr="0" ftr="0" dt="0"/>
  <p:txStyles>
    <p:titleStyle>
      <a:lvl1pPr algn="ctr" defTabSz="342892" rtl="0" eaLnBrk="1" latinLnBrk="0" hangingPunct="1">
        <a:lnSpc>
          <a:spcPct val="100000"/>
        </a:lnSpc>
        <a:spcBef>
          <a:spcPct val="0"/>
        </a:spcBef>
        <a:buNone/>
        <a:defRPr sz="3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29494" algn="l" defTabSz="342892" rtl="0" eaLnBrk="1" latinLnBrk="0" hangingPunct="1">
        <a:lnSpc>
          <a:spcPct val="100000"/>
        </a:lnSpc>
        <a:spcBef>
          <a:spcPct val="20000"/>
        </a:spcBef>
        <a:spcAft>
          <a:spcPts val="450"/>
        </a:spcAft>
        <a:buClr>
          <a:schemeClr val="tx2"/>
        </a:buClr>
        <a:buSzPct val="70000"/>
        <a:buFont typeface="Wingdings 2" charset="2"/>
        <a:buChar char=""/>
        <a:defRPr sz="15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539987" indent="-202495" algn="l" defTabSz="342892" rtl="0" eaLnBrk="1" latinLnBrk="0" hangingPunct="1">
        <a:spcBef>
          <a:spcPct val="20000"/>
        </a:spcBef>
        <a:spcAft>
          <a:spcPts val="450"/>
        </a:spcAft>
        <a:buClr>
          <a:schemeClr val="tx2"/>
        </a:buClr>
        <a:buSzPct val="70000"/>
        <a:buFont typeface="Wingdings 2" charset="2"/>
        <a:buChar char=""/>
        <a:defRPr sz="13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769481" indent="-161996" algn="l" defTabSz="342892" rtl="0" eaLnBrk="1" latinLnBrk="0" hangingPunct="1">
        <a:spcBef>
          <a:spcPct val="20000"/>
        </a:spcBef>
        <a:spcAft>
          <a:spcPts val="450"/>
        </a:spcAft>
        <a:buClr>
          <a:schemeClr val="tx2"/>
        </a:buClr>
        <a:buSzPct val="70000"/>
        <a:buFont typeface="Wingdings 2" charset="2"/>
        <a:buChar char=""/>
        <a:defRPr sz="1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039474" indent="-161996" algn="l" defTabSz="342892"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255469" indent="-161996" algn="l" defTabSz="342892"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1510913" indent="-171446" algn="l" defTabSz="342892"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1801305" indent="-171446" algn="l" defTabSz="342892"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091698" indent="-171446" algn="l" defTabSz="342892"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2329592" indent="-171446" algn="l" defTabSz="342892" rtl="0" eaLnBrk="1" latinLnBrk="0" hangingPunct="1">
        <a:spcBef>
          <a:spcPct val="20000"/>
        </a:spcBef>
        <a:spcAft>
          <a:spcPts val="450"/>
        </a:spcAft>
        <a:buClr>
          <a:schemeClr val="tx2"/>
        </a:buClr>
        <a:buSzPct val="70000"/>
        <a:buFont typeface="Wingdings 2" charset="2"/>
        <a:buChar char=""/>
        <a:defRPr sz="105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69.png"/><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4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67.jpeg"/><Relationship Id="rId7" Type="http://schemas.openxmlformats.org/officeDocument/2006/relationships/image" Target="../media/image73.jpeg"/><Relationship Id="rId12"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72.png"/><Relationship Id="rId11" Type="http://schemas.openxmlformats.org/officeDocument/2006/relationships/diagramColors" Target="../diagrams/colors9.xml"/><Relationship Id="rId5" Type="http://schemas.openxmlformats.org/officeDocument/2006/relationships/image" Target="../media/image71.png"/><Relationship Id="rId10" Type="http://schemas.openxmlformats.org/officeDocument/2006/relationships/diagramQuickStyle" Target="../diagrams/quickStyle9.xml"/><Relationship Id="rId4" Type="http://schemas.openxmlformats.org/officeDocument/2006/relationships/image" Target="../media/image70.png"/><Relationship Id="rId9"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7.jpeg"/><Relationship Id="rId7" Type="http://schemas.openxmlformats.org/officeDocument/2006/relationships/diagramColors" Target="../diagrams/colors10.xml"/><Relationship Id="rId2" Type="http://schemas.openxmlformats.org/officeDocument/2006/relationships/notesSlide" Target="../notesSlides/notesSlide23.xml"/><Relationship Id="rId1" Type="http://schemas.openxmlformats.org/officeDocument/2006/relationships/slideLayout" Target="../slideLayouts/slideLayout4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2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notesSlide" Target="../notesSlides/notesSlide3.xml"/><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image" Target="../media/image80.tiff"/><Relationship Id="rId7" Type="http://schemas.openxmlformats.org/officeDocument/2006/relationships/diagramQuickStyle" Target="../diagrams/quickStyle11.xml"/><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82.tiff"/><Relationship Id="rId4" Type="http://schemas.openxmlformats.org/officeDocument/2006/relationships/image" Target="../media/image81.tiff"/><Relationship Id="rId9" Type="http://schemas.microsoft.com/office/2007/relationships/diagramDrawing" Target="../diagrams/drawing11.xml"/></Relationships>
</file>

<file path=ppt/slides/_rels/slide33.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83.tiff"/><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image" Target="../media/image89.tiff"/></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9.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9.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1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hyperlink" Target="https://transguys.com/features/chest-binding" TargetMode="External"/><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12.tiff"/><Relationship Id="rId4" Type="http://schemas.openxmlformats.org/officeDocument/2006/relationships/hyperlink" Target="https://pointofpride.org/chest-binder-donations/"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117.tiff"/><Relationship Id="rId4" Type="http://schemas.openxmlformats.org/officeDocument/2006/relationships/image" Target="../media/image116.tiff"/></Relationships>
</file>

<file path=ppt/slides/_rels/slide5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notesSlide" Target="../notesSlides/notesSlide37.xml"/><Relationship Id="rId1" Type="http://schemas.openxmlformats.org/officeDocument/2006/relationships/slideLayout" Target="../slideLayouts/slideLayout19.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tiff"/></Relationships>
</file>

<file path=ppt/slides/_rels/slide5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9.xml"/><Relationship Id="rId6" Type="http://schemas.openxmlformats.org/officeDocument/2006/relationships/image" Target="../media/image7.png"/><Relationship Id="rId5" Type="http://schemas.openxmlformats.org/officeDocument/2006/relationships/image" Target="../media/image126.png"/><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0DF95-DCA3-53F4-1A88-59852481E44A}"/>
              </a:ext>
            </a:extLst>
          </p:cNvPr>
          <p:cNvPicPr>
            <a:picLocks noChangeAspect="1"/>
          </p:cNvPicPr>
          <p:nvPr/>
        </p:nvPicPr>
        <p:blipFill rotWithShape="1">
          <a:blip r:embed="rId3"/>
          <a:srcRect t="21777" b="17438"/>
          <a:stretch/>
        </p:blipFill>
        <p:spPr>
          <a:xfrm>
            <a:off x="15" y="8474"/>
            <a:ext cx="9143985" cy="2571743"/>
          </a:xfrm>
          <a:prstGeom prst="rect">
            <a:avLst/>
          </a:prstGeom>
        </p:spPr>
      </p:pic>
      <p:sp>
        <p:nvSpPr>
          <p:cNvPr id="2" name="Title 1">
            <a:extLst>
              <a:ext uri="{FF2B5EF4-FFF2-40B4-BE49-F238E27FC236}">
                <a16:creationId xmlns:a16="http://schemas.microsoft.com/office/drawing/2014/main" id="{CB887FF5-C3DF-EF01-B23A-A6769EF83C30}"/>
              </a:ext>
            </a:extLst>
          </p:cNvPr>
          <p:cNvSpPr>
            <a:spLocks noGrp="1"/>
          </p:cNvSpPr>
          <p:nvPr>
            <p:ph type="ctrTitle"/>
          </p:nvPr>
        </p:nvSpPr>
        <p:spPr>
          <a:xfrm>
            <a:off x="1200150" y="207640"/>
            <a:ext cx="6743700" cy="1103414"/>
          </a:xfrm>
        </p:spPr>
        <p:txBody>
          <a:bodyPr>
            <a:normAutofit/>
          </a:bodyPr>
          <a:lstStyle/>
          <a:p>
            <a:r>
              <a:rPr lang="en-US" sz="1600" b="1" dirty="0"/>
              <a:t>Adolescent Gender and sexual diversity: </a:t>
            </a:r>
            <a:br>
              <a:rPr lang="en-US" sz="1600" b="1" dirty="0"/>
            </a:br>
            <a:r>
              <a:rPr lang="en-US" sz="1600" b="1" dirty="0"/>
              <a:t>a primer for dermatologists</a:t>
            </a:r>
            <a:endParaRPr lang="en-US" sz="1575" b="1" dirty="0"/>
          </a:p>
        </p:txBody>
      </p:sp>
      <p:sp>
        <p:nvSpPr>
          <p:cNvPr id="3" name="Subtitle 2">
            <a:extLst>
              <a:ext uri="{FF2B5EF4-FFF2-40B4-BE49-F238E27FC236}">
                <a16:creationId xmlns:a16="http://schemas.microsoft.com/office/drawing/2014/main" id="{5B62FACD-FDA4-EE11-3A58-5EAE98C29265}"/>
              </a:ext>
            </a:extLst>
          </p:cNvPr>
          <p:cNvSpPr>
            <a:spLocks noGrp="1"/>
          </p:cNvSpPr>
          <p:nvPr>
            <p:ph type="subTitle" idx="1"/>
          </p:nvPr>
        </p:nvSpPr>
        <p:spPr>
          <a:xfrm>
            <a:off x="2021396" y="2675106"/>
            <a:ext cx="5101209" cy="2260754"/>
          </a:xfrm>
        </p:spPr>
        <p:txBody>
          <a:bodyPr>
            <a:noAutofit/>
          </a:bodyPr>
          <a:lstStyle/>
          <a:p>
            <a:pPr>
              <a:lnSpc>
                <a:spcPct val="90000"/>
              </a:lnSpc>
            </a:pPr>
            <a:r>
              <a:rPr lang="en-US" sz="900" b="1" dirty="0" err="1"/>
              <a:t>Klint</a:t>
            </a:r>
            <a:r>
              <a:rPr lang="en-US" sz="900" b="1" dirty="0"/>
              <a:t> Peebles, MD FAAD</a:t>
            </a:r>
          </a:p>
          <a:p>
            <a:pPr>
              <a:lnSpc>
                <a:spcPct val="90000"/>
              </a:lnSpc>
            </a:pPr>
            <a:r>
              <a:rPr lang="en-US" sz="900" b="1" dirty="0"/>
              <a:t>Kaiser Permanente, Mid-Atlantic Permanente Medical Group</a:t>
            </a:r>
          </a:p>
          <a:p>
            <a:pPr>
              <a:lnSpc>
                <a:spcPct val="90000"/>
              </a:lnSpc>
            </a:pPr>
            <a:r>
              <a:rPr lang="en-US" sz="900" b="1" dirty="0"/>
              <a:t>District of Columbia &amp; Suburban Maryland </a:t>
            </a:r>
          </a:p>
          <a:p>
            <a:pPr>
              <a:lnSpc>
                <a:spcPct val="90000"/>
              </a:lnSpc>
            </a:pPr>
            <a:r>
              <a:rPr lang="en-US" sz="900" b="1" dirty="0"/>
              <a:t>Past Chair,  AAD LGBTQ/SGM Expert Resource Group</a:t>
            </a:r>
          </a:p>
          <a:p>
            <a:pPr>
              <a:lnSpc>
                <a:spcPct val="90000"/>
              </a:lnSpc>
            </a:pPr>
            <a:r>
              <a:rPr lang="en-US" sz="900" b="1" dirty="0"/>
              <a:t>Chair,  AAD Access to Dermatologic Care Committee</a:t>
            </a:r>
          </a:p>
          <a:p>
            <a:pPr>
              <a:lnSpc>
                <a:spcPct val="90000"/>
              </a:lnSpc>
            </a:pPr>
            <a:r>
              <a:rPr lang="en-US" sz="900" b="1" dirty="0"/>
              <a:t>Board of Directors &amp; Advocacy Committee Chair, Medical Society of the District of Columbia</a:t>
            </a:r>
          </a:p>
          <a:p>
            <a:pPr>
              <a:lnSpc>
                <a:spcPct val="90000"/>
              </a:lnSpc>
            </a:pPr>
            <a:r>
              <a:rPr lang="en-US" sz="900" b="1" dirty="0"/>
              <a:t>JAAD, Editorial Board &amp; Diversity, Equity, &amp; Inclusion Work Group, Co-Chair </a:t>
            </a:r>
          </a:p>
          <a:p>
            <a:pPr>
              <a:lnSpc>
                <a:spcPct val="90000"/>
              </a:lnSpc>
            </a:pPr>
            <a:r>
              <a:rPr lang="en-US" sz="900" b="1" dirty="0"/>
              <a:t>LGBTQ+ Section Governing Council,  American Medical Association </a:t>
            </a:r>
          </a:p>
          <a:p>
            <a:pPr>
              <a:lnSpc>
                <a:spcPct val="90000"/>
              </a:lnSpc>
            </a:pPr>
            <a:r>
              <a:rPr lang="en-US" sz="900" b="1" dirty="0"/>
              <a:t>Vice Chair,  Dermatology Section Council,  American Medical Association</a:t>
            </a:r>
          </a:p>
        </p:txBody>
      </p:sp>
      <p:sp>
        <p:nvSpPr>
          <p:cNvPr id="7" name="TextBox 6">
            <a:extLst>
              <a:ext uri="{FF2B5EF4-FFF2-40B4-BE49-F238E27FC236}">
                <a16:creationId xmlns:a16="http://schemas.microsoft.com/office/drawing/2014/main" id="{B100EBC2-B05F-DEFF-C261-2DC9BBA363EA}"/>
              </a:ext>
            </a:extLst>
          </p:cNvPr>
          <p:cNvSpPr txBox="1"/>
          <p:nvPr/>
        </p:nvSpPr>
        <p:spPr>
          <a:xfrm>
            <a:off x="7559273" y="4600512"/>
            <a:ext cx="1327608" cy="380873"/>
          </a:xfrm>
          <a:prstGeom prst="rect">
            <a:avLst/>
          </a:prstGeom>
          <a:noFill/>
        </p:spPr>
        <p:txBody>
          <a:bodyPr wrap="none" rtlCol="0">
            <a:spAutoFit/>
          </a:bodyPr>
          <a:lstStyle/>
          <a:p>
            <a:pPr defTabSz="685783"/>
            <a:r>
              <a:rPr lang="en-US" sz="1875" dirty="0">
                <a:solidFill>
                  <a:srgbClr val="FFFFFF"/>
                </a:solidFill>
                <a:latin typeface="Gill Sans MT" panose="020B0502020104020203"/>
              </a:rPr>
              <a:t>@</a:t>
            </a:r>
            <a:r>
              <a:rPr lang="en-US" sz="1875" dirty="0" err="1">
                <a:solidFill>
                  <a:srgbClr val="FFFFFF"/>
                </a:solidFill>
                <a:latin typeface="Gill Sans MT" panose="020B0502020104020203"/>
              </a:rPr>
              <a:t>jkpeebles</a:t>
            </a:r>
            <a:endParaRPr lang="en-US" sz="1875" dirty="0">
              <a:solidFill>
                <a:srgbClr val="FFFFFF"/>
              </a:solidFill>
              <a:latin typeface="Gill Sans MT" panose="020B0502020104020203"/>
            </a:endParaRPr>
          </a:p>
        </p:txBody>
      </p:sp>
      <p:pic>
        <p:nvPicPr>
          <p:cNvPr id="8" name="Picture 7">
            <a:extLst>
              <a:ext uri="{FF2B5EF4-FFF2-40B4-BE49-F238E27FC236}">
                <a16:creationId xmlns:a16="http://schemas.microsoft.com/office/drawing/2014/main" id="{4C28AA64-3BD1-0D4F-9247-09C912FAD661}"/>
              </a:ext>
            </a:extLst>
          </p:cNvPr>
          <p:cNvPicPr>
            <a:picLocks noChangeAspect="1"/>
          </p:cNvPicPr>
          <p:nvPr/>
        </p:nvPicPr>
        <p:blipFill>
          <a:blip r:embed="rId4"/>
          <a:stretch>
            <a:fillRect/>
          </a:stretch>
        </p:blipFill>
        <p:spPr>
          <a:xfrm>
            <a:off x="7122605" y="4567028"/>
            <a:ext cx="436668" cy="423386"/>
          </a:xfrm>
          <a:prstGeom prst="rect">
            <a:avLst/>
          </a:prstGeom>
        </p:spPr>
      </p:pic>
      <p:pic>
        <p:nvPicPr>
          <p:cNvPr id="9" name="Picture 8">
            <a:extLst>
              <a:ext uri="{FF2B5EF4-FFF2-40B4-BE49-F238E27FC236}">
                <a16:creationId xmlns:a16="http://schemas.microsoft.com/office/drawing/2014/main" id="{96BDFCF2-8256-61D7-2536-83CBA518ABAB}"/>
              </a:ext>
            </a:extLst>
          </p:cNvPr>
          <p:cNvPicPr>
            <a:picLocks noChangeAspect="1"/>
          </p:cNvPicPr>
          <p:nvPr/>
        </p:nvPicPr>
        <p:blipFill>
          <a:blip r:embed="rId5"/>
          <a:stretch>
            <a:fillRect/>
          </a:stretch>
        </p:blipFill>
        <p:spPr>
          <a:xfrm>
            <a:off x="134516" y="2821623"/>
            <a:ext cx="1905000" cy="1905000"/>
          </a:xfrm>
          <a:prstGeom prst="rect">
            <a:avLst/>
          </a:prstGeom>
        </p:spPr>
      </p:pic>
      <p:sp>
        <p:nvSpPr>
          <p:cNvPr id="4" name="Title 1">
            <a:extLst>
              <a:ext uri="{FF2B5EF4-FFF2-40B4-BE49-F238E27FC236}">
                <a16:creationId xmlns:a16="http://schemas.microsoft.com/office/drawing/2014/main" id="{D174AF33-422F-F03D-065B-9168A272563C}"/>
              </a:ext>
            </a:extLst>
          </p:cNvPr>
          <p:cNvSpPr txBox="1">
            <a:spLocks/>
          </p:cNvSpPr>
          <p:nvPr/>
        </p:nvSpPr>
        <p:spPr bwMode="blackWhite">
          <a:xfrm>
            <a:off x="1467196" y="1457571"/>
            <a:ext cx="6209607" cy="1008298"/>
          </a:xfrm>
          <a:prstGeom prst="rect">
            <a:avLst/>
          </a:prstGeom>
          <a:solidFill>
            <a:srgbClr val="FFFFFF"/>
          </a:solidFill>
          <a:ln w="38100" cap="sq">
            <a:solidFill>
              <a:srgbClr val="404040"/>
            </a:solidFill>
            <a:miter lim="800000"/>
          </a:ln>
        </p:spPr>
        <p:txBody>
          <a:bodyPr vert="horz" lIns="274320" tIns="182880" rIns="274320" bIns="182880" rtlCol="0" anchor="ctr" anchorCtr="1">
            <a:noAutofit/>
          </a:bodyPr>
          <a:lstStyle>
            <a:lvl1pPr algn="ctr" defTabSz="685800" rtl="0" eaLnBrk="1" latinLnBrk="0" hangingPunct="1">
              <a:lnSpc>
                <a:spcPct val="90000"/>
              </a:lnSpc>
              <a:spcBef>
                <a:spcPct val="0"/>
              </a:spcBef>
              <a:buNone/>
              <a:defRPr sz="2850" kern="1200" cap="all" spc="150" baseline="0">
                <a:solidFill>
                  <a:srgbClr val="262626"/>
                </a:solidFill>
                <a:latin typeface="+mj-lt"/>
                <a:ea typeface="+mj-ea"/>
                <a:cs typeface="+mj-cs"/>
              </a:defRPr>
            </a:lvl1pPr>
          </a:lstStyle>
          <a:p>
            <a:pPr>
              <a:lnSpc>
                <a:spcPct val="110000"/>
              </a:lnSpc>
            </a:pPr>
            <a:r>
              <a:rPr lang="en-US" sz="1600" b="1" dirty="0">
                <a:latin typeface="ACADEMY ENGRAVED LET PLAIN:1.0" panose="02000000000000000000" pitchFamily="2" charset="0"/>
                <a:ea typeface="ADLaM Display" panose="02010000000000000000" pitchFamily="2" charset="77"/>
                <a:cs typeface="ADLaM Display" panose="02010000000000000000" pitchFamily="2" charset="77"/>
              </a:rPr>
              <a:t>47</a:t>
            </a:r>
            <a:r>
              <a:rPr lang="en-US" sz="1600" b="1" baseline="30000" dirty="0">
                <a:latin typeface="ACADEMY ENGRAVED LET PLAIN:1.0" panose="02000000000000000000" pitchFamily="2" charset="0"/>
                <a:ea typeface="ADLaM Display" panose="02010000000000000000" pitchFamily="2" charset="77"/>
                <a:cs typeface="ADLaM Display" panose="02010000000000000000" pitchFamily="2" charset="77"/>
              </a:rPr>
              <a:t>th</a:t>
            </a:r>
            <a:r>
              <a:rPr lang="en-US" sz="1600" b="1" dirty="0">
                <a:latin typeface="ACADEMY ENGRAVED LET PLAIN:1.0" panose="02000000000000000000" pitchFamily="2" charset="0"/>
                <a:ea typeface="ADLaM Display" panose="02010000000000000000" pitchFamily="2" charset="77"/>
                <a:cs typeface="ADLaM Display" panose="02010000000000000000" pitchFamily="2" charset="77"/>
              </a:rPr>
              <a:t> Annual southeastern consortium for dermatology conference</a:t>
            </a:r>
          </a:p>
          <a:p>
            <a:pPr>
              <a:lnSpc>
                <a:spcPct val="110000"/>
              </a:lnSpc>
            </a:pPr>
            <a:r>
              <a:rPr lang="en-US" sz="1600" b="1" dirty="0">
                <a:latin typeface="ACADEMY ENGRAVED LET PLAIN:1.0" panose="02000000000000000000" pitchFamily="2" charset="0"/>
                <a:ea typeface="ADLaM Display" panose="02010000000000000000" pitchFamily="2" charset="77"/>
                <a:cs typeface="ADLaM Display" panose="02010000000000000000" pitchFamily="2" charset="77"/>
              </a:rPr>
              <a:t>October 2024</a:t>
            </a:r>
          </a:p>
        </p:txBody>
      </p:sp>
      <p:pic>
        <p:nvPicPr>
          <p:cNvPr id="1028" name="Picture 4">
            <a:extLst>
              <a:ext uri="{FF2B5EF4-FFF2-40B4-BE49-F238E27FC236}">
                <a16:creationId xmlns:a16="http://schemas.microsoft.com/office/drawing/2014/main" id="{A72F3A69-5A42-1F8E-4A59-EF1C23BD0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996" y="2857851"/>
            <a:ext cx="2033614" cy="74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083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FEFC-4F39-1D44-8205-78852A236583}"/>
              </a:ext>
            </a:extLst>
          </p:cNvPr>
          <p:cNvSpPr>
            <a:spLocks noGrp="1"/>
          </p:cNvSpPr>
          <p:nvPr>
            <p:ph type="title"/>
          </p:nvPr>
        </p:nvSpPr>
        <p:spPr>
          <a:xfrm>
            <a:off x="289670" y="191978"/>
            <a:ext cx="3146451" cy="942975"/>
          </a:xfrm>
        </p:spPr>
        <p:txBody>
          <a:bodyPr/>
          <a:lstStyle/>
          <a:p>
            <a:r>
              <a:rPr lang="en-US" b="1" dirty="0"/>
              <a:t>Terms</a:t>
            </a:r>
          </a:p>
        </p:txBody>
      </p:sp>
      <p:sp>
        <p:nvSpPr>
          <p:cNvPr id="3" name="Content Placeholder 2">
            <a:extLst>
              <a:ext uri="{FF2B5EF4-FFF2-40B4-BE49-F238E27FC236}">
                <a16:creationId xmlns:a16="http://schemas.microsoft.com/office/drawing/2014/main" id="{F91217E6-B7DE-094F-BFF8-AE67FED83036}"/>
              </a:ext>
            </a:extLst>
          </p:cNvPr>
          <p:cNvSpPr>
            <a:spLocks noGrp="1"/>
          </p:cNvSpPr>
          <p:nvPr>
            <p:ph idx="1"/>
          </p:nvPr>
        </p:nvSpPr>
        <p:spPr>
          <a:xfrm>
            <a:off x="216975" y="1399255"/>
            <a:ext cx="3291840" cy="3422980"/>
          </a:xfrm>
        </p:spPr>
        <p:txBody>
          <a:bodyPr>
            <a:normAutofit/>
          </a:bodyPr>
          <a:lstStyle/>
          <a:p>
            <a:pPr marL="0" indent="0" algn="ctr">
              <a:buNone/>
            </a:pPr>
            <a:endParaRPr lang="en-US" sz="1700" dirty="0"/>
          </a:p>
          <a:p>
            <a:pPr algn="ctr"/>
            <a:r>
              <a:rPr lang="en-US" sz="1700" dirty="0"/>
              <a:t>Cisgender: Gender identity aligns with sex assigned at birth</a:t>
            </a:r>
          </a:p>
          <a:p>
            <a:pPr algn="ctr"/>
            <a:endParaRPr lang="en-US" sz="1700" dirty="0"/>
          </a:p>
          <a:p>
            <a:pPr algn="ctr"/>
            <a:r>
              <a:rPr lang="en-US" sz="1700" dirty="0"/>
              <a:t>Transgender: Describes a person whose gender identity, or internal sense of their gender, differs from that assumed by their sex assigned at birth</a:t>
            </a:r>
          </a:p>
          <a:p>
            <a:pPr marL="0" indent="0" algn="ctr">
              <a:buNone/>
            </a:pPr>
            <a:r>
              <a:rPr lang="en-US" sz="1700" dirty="0"/>
              <a:t> </a:t>
            </a:r>
          </a:p>
        </p:txBody>
      </p:sp>
      <p:graphicFrame>
        <p:nvGraphicFramePr>
          <p:cNvPr id="4" name="Diagram 3">
            <a:extLst>
              <a:ext uri="{FF2B5EF4-FFF2-40B4-BE49-F238E27FC236}">
                <a16:creationId xmlns:a16="http://schemas.microsoft.com/office/drawing/2014/main" id="{D25D5CD3-0BD3-7441-B37A-7F66E0B0BF8A}"/>
              </a:ext>
            </a:extLst>
          </p:cNvPr>
          <p:cNvGraphicFramePr/>
          <p:nvPr/>
        </p:nvGraphicFramePr>
        <p:xfrm>
          <a:off x="2804161" y="74736"/>
          <a:ext cx="7183902" cy="4994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12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0554-F85A-B943-8697-94F6FF1ACA80}"/>
              </a:ext>
            </a:extLst>
          </p:cNvPr>
          <p:cNvSpPr>
            <a:spLocks noGrp="1"/>
          </p:cNvSpPr>
          <p:nvPr>
            <p:ph type="title"/>
          </p:nvPr>
        </p:nvSpPr>
        <p:spPr>
          <a:xfrm>
            <a:off x="685801" y="117498"/>
            <a:ext cx="7765321" cy="809733"/>
          </a:xfrm>
        </p:spPr>
        <p:txBody>
          <a:bodyPr>
            <a:normAutofit fontScale="90000"/>
          </a:bodyPr>
          <a:lstStyle/>
          <a:p>
            <a:r>
              <a:rPr lang="en-US" b="1" dirty="0"/>
              <a:t>Building Blocks of a Core Holistic Framework</a:t>
            </a:r>
          </a:p>
        </p:txBody>
      </p:sp>
      <p:graphicFrame>
        <p:nvGraphicFramePr>
          <p:cNvPr id="4" name="Content Placeholder 3">
            <a:extLst>
              <a:ext uri="{FF2B5EF4-FFF2-40B4-BE49-F238E27FC236}">
                <a16:creationId xmlns:a16="http://schemas.microsoft.com/office/drawing/2014/main" id="{3E1745B0-7098-0A47-9DF6-DE804AA0EDB6}"/>
              </a:ext>
            </a:extLst>
          </p:cNvPr>
          <p:cNvGraphicFramePr>
            <a:graphicFrameLocks noGrp="1"/>
          </p:cNvGraphicFramePr>
          <p:nvPr>
            <p:ph idx="1"/>
          </p:nvPr>
        </p:nvGraphicFramePr>
        <p:xfrm>
          <a:off x="685801" y="1557338"/>
          <a:ext cx="7764463" cy="3249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4D3E19E-8009-F840-85F2-A67A84760CBD}"/>
              </a:ext>
            </a:extLst>
          </p:cNvPr>
          <p:cNvSpPr txBox="1"/>
          <p:nvPr/>
        </p:nvSpPr>
        <p:spPr>
          <a:xfrm>
            <a:off x="5892420" y="984539"/>
            <a:ext cx="2329484" cy="2031325"/>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B050"/>
                </a:solidFill>
                <a:effectLst/>
                <a:uLnTx/>
                <a:uFillTx/>
                <a:latin typeface="Gill Sans MT" panose="020B0502020104020203"/>
                <a:ea typeface="+mn-ea"/>
                <a:cs typeface="+mn-cs"/>
              </a:rPr>
              <a:t>Sexual Orientation</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B050"/>
                </a:solidFill>
                <a:effectLst/>
                <a:uLnTx/>
                <a:uFillTx/>
                <a:latin typeface="Gill Sans MT" panose="020B0502020104020203"/>
                <a:ea typeface="+mn-ea"/>
                <a:cs typeface="+mn-cs"/>
              </a:rPr>
              <a:t>Gender Identity</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B050"/>
                </a:solidFill>
                <a:effectLst/>
                <a:uLnTx/>
                <a:uFillTx/>
                <a:latin typeface="Gill Sans MT" panose="020B0502020104020203"/>
                <a:ea typeface="+mn-ea"/>
                <a:cs typeface="+mn-cs"/>
              </a:rPr>
              <a:t>Intersectionality</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00B050"/>
              </a:solidFill>
              <a:effectLst/>
              <a:uLnTx/>
              <a:uFillTx/>
              <a:latin typeface="Gill Sans MT" panose="020B0502020104020203"/>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50"/>
                </a:solidFill>
                <a:effectLst/>
                <a:uLnTx/>
                <a:uFillTx/>
                <a:latin typeface="Gill Sans MT" panose="020B0502020104020203"/>
                <a:ea typeface="+mn-ea"/>
                <a:cs typeface="+mn-cs"/>
              </a:rPr>
              <a:t>Mental Health &amp; Stigma</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50"/>
                </a:solidFill>
                <a:effectLst/>
                <a:uLnTx/>
                <a:uFillTx/>
                <a:latin typeface="Gill Sans MT" panose="020B0502020104020203"/>
                <a:ea typeface="+mn-ea"/>
                <a:cs typeface="+mn-cs"/>
              </a:rPr>
              <a:t>Affirming Terminology</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B050"/>
                </a:solidFill>
                <a:effectLst/>
                <a:uLnTx/>
                <a:uFillTx/>
                <a:latin typeface="Gill Sans MT" panose="020B0502020104020203"/>
                <a:ea typeface="+mn-ea"/>
                <a:cs typeface="+mn-cs"/>
              </a:rPr>
              <a:t>Resilience Considerations</a:t>
            </a:r>
          </a:p>
        </p:txBody>
      </p:sp>
      <p:sp>
        <p:nvSpPr>
          <p:cNvPr id="5" name="TextBox 4">
            <a:extLst>
              <a:ext uri="{FF2B5EF4-FFF2-40B4-BE49-F238E27FC236}">
                <a16:creationId xmlns:a16="http://schemas.microsoft.com/office/drawing/2014/main" id="{BD4BF1DF-3676-3E42-909F-CDF3F8873DB0}"/>
              </a:ext>
            </a:extLst>
          </p:cNvPr>
          <p:cNvSpPr txBox="1"/>
          <p:nvPr/>
        </p:nvSpPr>
        <p:spPr>
          <a:xfrm>
            <a:off x="130055" y="2935306"/>
            <a:ext cx="2642326" cy="2031325"/>
          </a:xfrm>
          <a:prstGeom prst="rect">
            <a:avLst/>
          </a:prstGeom>
          <a:noFill/>
        </p:spPr>
        <p:txBody>
          <a:bodyPr wrap="non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7030A0"/>
                </a:solidFill>
                <a:effectLst/>
                <a:uLnTx/>
                <a:uFillTx/>
                <a:latin typeface="Gill Sans MT" panose="020B0502020104020203"/>
                <a:ea typeface="+mn-ea"/>
                <a:cs typeface="+mn-cs"/>
              </a:rPr>
              <a:t>Anatomy/Organ Inventory</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7030A0"/>
              </a:solidFill>
              <a:effectLst/>
              <a:uLnTx/>
              <a:uFillTx/>
              <a:latin typeface="Gill Sans MT" panose="020B0502020104020203"/>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Gill Sans MT" panose="020B0502020104020203"/>
                <a:ea typeface="+mn-ea"/>
                <a:cs typeface="+mn-cs"/>
              </a:rPr>
              <a:t>Medication Counseling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Gill Sans MT" panose="020B0502020104020203"/>
                <a:ea typeface="+mn-ea"/>
                <a:cs typeface="+mn-cs"/>
              </a:rPr>
              <a:t>Pregnancy Potential</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Gill Sans MT" panose="020B0502020104020203"/>
                <a:ea typeface="+mn-ea"/>
                <a:cs typeface="+mn-cs"/>
              </a:rPr>
              <a:t>Screening &amp; Surveillance</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Gill Sans MT" panose="020B0502020104020203"/>
                <a:ea typeface="+mn-ea"/>
                <a:cs typeface="+mn-cs"/>
              </a:rPr>
              <a:t>Surgical Considerations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7030A0"/>
                </a:solidFill>
                <a:effectLst/>
                <a:uLnTx/>
                <a:uFillTx/>
                <a:latin typeface="Gill Sans MT" panose="020B0502020104020203"/>
                <a:ea typeface="+mn-ea"/>
                <a:cs typeface="+mn-cs"/>
              </a:rPr>
              <a:t>&amp; Complications </a:t>
            </a:r>
          </a:p>
        </p:txBody>
      </p:sp>
      <p:sp>
        <p:nvSpPr>
          <p:cNvPr id="6" name="TextBox 5">
            <a:extLst>
              <a:ext uri="{FF2B5EF4-FFF2-40B4-BE49-F238E27FC236}">
                <a16:creationId xmlns:a16="http://schemas.microsoft.com/office/drawing/2014/main" id="{772AC2A8-9029-454A-AD6C-C18CD61C7D88}"/>
              </a:ext>
            </a:extLst>
          </p:cNvPr>
          <p:cNvSpPr txBox="1"/>
          <p:nvPr/>
        </p:nvSpPr>
        <p:spPr>
          <a:xfrm>
            <a:off x="6252372" y="3073173"/>
            <a:ext cx="2475186" cy="2031325"/>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C00000"/>
                </a:solidFill>
                <a:effectLst/>
                <a:uLnTx/>
                <a:uFillTx/>
                <a:latin typeface="Gill Sans MT" panose="020B0502020104020203"/>
                <a:ea typeface="+mn-ea"/>
                <a:cs typeface="+mn-cs"/>
              </a:rPr>
              <a:t>Sexual Behaviors</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C00000"/>
              </a:solidFill>
              <a:effectLst/>
              <a:uLnTx/>
              <a:uFillTx/>
              <a:latin typeface="Gill Sans MT" panose="020B0502020104020203"/>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Gill Sans MT" panose="020B0502020104020203"/>
                <a:ea typeface="+mn-ea"/>
                <a:cs typeface="+mn-cs"/>
              </a:rPr>
              <a:t>Pregnancy Risk (</a:t>
            </a:r>
            <a:r>
              <a:rPr kumimoji="0" lang="en-US" sz="1800" b="0" i="1" u="none" strike="noStrike" kern="1200" cap="none" spc="0" normalizeH="0" baseline="0" noProof="0" dirty="0" err="1">
                <a:ln>
                  <a:noFill/>
                </a:ln>
                <a:solidFill>
                  <a:srgbClr val="C00000"/>
                </a:solidFill>
                <a:effectLst/>
                <a:uLnTx/>
                <a:uFillTx/>
                <a:latin typeface="Gill Sans MT" panose="020B0502020104020203"/>
                <a:ea typeface="+mn-ea"/>
                <a:cs typeface="+mn-cs"/>
              </a:rPr>
              <a:t>eg</a:t>
            </a:r>
            <a:r>
              <a:rPr kumimoji="0" lang="en-US" sz="1800" b="0" i="1" u="none" strike="noStrike" kern="1200" cap="none" spc="0" normalizeH="0" baseline="0" noProof="0" dirty="0">
                <a:ln>
                  <a:noFill/>
                </a:ln>
                <a:solidFill>
                  <a:srgbClr val="C00000"/>
                </a:solidFill>
                <a:effectLst/>
                <a:uLnTx/>
                <a:uFillTx/>
                <a:latin typeface="Gill Sans MT" panose="020B0502020104020203"/>
                <a:ea typeface="+mn-ea"/>
                <a:cs typeface="+mn-cs"/>
              </a:rPr>
              <a:t> REMS/ </a:t>
            </a:r>
            <a:r>
              <a:rPr kumimoji="0" lang="en-US" sz="1800" b="0" i="1" u="none" strike="noStrike" kern="1200" cap="none" spc="0" normalizeH="0" baseline="0" noProof="0" dirty="0" err="1">
                <a:ln>
                  <a:noFill/>
                </a:ln>
                <a:solidFill>
                  <a:srgbClr val="C00000"/>
                </a:solidFill>
                <a:effectLst/>
                <a:uLnTx/>
                <a:uFillTx/>
                <a:latin typeface="Gill Sans MT" panose="020B0502020104020203"/>
                <a:ea typeface="+mn-ea"/>
                <a:cs typeface="+mn-cs"/>
              </a:rPr>
              <a:t>iPLEDGE</a:t>
            </a:r>
            <a:r>
              <a:rPr kumimoji="0" lang="en-US" sz="1800" b="0" i="1" u="none" strike="noStrike" kern="1200" cap="none" spc="0" normalizeH="0" baseline="0" noProof="0" dirty="0">
                <a:ln>
                  <a:noFill/>
                </a:ln>
                <a:solidFill>
                  <a:srgbClr val="C00000"/>
                </a:solidFill>
                <a:effectLst/>
                <a:uLnTx/>
                <a:uFillTx/>
                <a:latin typeface="Gill Sans MT" panose="020B0502020104020203"/>
                <a:ea typeface="+mn-ea"/>
                <a:cs typeface="+mn-cs"/>
              </a:rPr>
              <a: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Gill Sans MT" panose="020B0502020104020203"/>
                <a:ea typeface="+mn-ea"/>
                <a:cs typeface="+mn-cs"/>
              </a:rPr>
              <a:t>Comprehensive Sexual History</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Gill Sans MT" panose="020B0502020104020203"/>
                <a:ea typeface="+mn-ea"/>
                <a:cs typeface="+mn-cs"/>
              </a:rPr>
              <a:t>STI Risks &amp; Prevention</a:t>
            </a:r>
          </a:p>
        </p:txBody>
      </p:sp>
      <p:pic>
        <p:nvPicPr>
          <p:cNvPr id="7" name="Picture 6">
            <a:extLst>
              <a:ext uri="{FF2B5EF4-FFF2-40B4-BE49-F238E27FC236}">
                <a16:creationId xmlns:a16="http://schemas.microsoft.com/office/drawing/2014/main" id="{58B87913-C39D-29D0-A92F-E3A41C1CC13A}"/>
              </a:ext>
            </a:extLst>
          </p:cNvPr>
          <p:cNvPicPr>
            <a:picLocks noChangeAspect="1"/>
          </p:cNvPicPr>
          <p:nvPr/>
        </p:nvPicPr>
        <p:blipFill>
          <a:blip r:embed="rId8"/>
          <a:stretch>
            <a:fillRect/>
          </a:stretch>
        </p:blipFill>
        <p:spPr>
          <a:xfrm>
            <a:off x="171395" y="1144931"/>
            <a:ext cx="3261334" cy="1492545"/>
          </a:xfrm>
          <a:prstGeom prst="rect">
            <a:avLst/>
          </a:prstGeom>
        </p:spPr>
      </p:pic>
    </p:spTree>
    <p:extLst>
      <p:ext uri="{BB962C8B-B14F-4D97-AF65-F5344CB8AC3E}">
        <p14:creationId xmlns:p14="http://schemas.microsoft.com/office/powerpoint/2010/main" val="175723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DC590-5E96-3B49-BA51-AE78913D4F9D}"/>
              </a:ext>
            </a:extLst>
          </p:cNvPr>
          <p:cNvSpPr>
            <a:spLocks noGrp="1"/>
          </p:cNvSpPr>
          <p:nvPr>
            <p:ph type="title"/>
          </p:nvPr>
        </p:nvSpPr>
        <p:spPr>
          <a:xfrm>
            <a:off x="689340" y="226268"/>
            <a:ext cx="7765322" cy="942975"/>
          </a:xfrm>
        </p:spPr>
        <p:txBody>
          <a:bodyPr>
            <a:normAutofit/>
          </a:bodyPr>
          <a:lstStyle/>
          <a:p>
            <a:r>
              <a:rPr lang="en-US" b="1" dirty="0"/>
              <a:t>Avoid Assumptions and Remember the Difference</a:t>
            </a:r>
          </a:p>
        </p:txBody>
      </p:sp>
      <p:graphicFrame>
        <p:nvGraphicFramePr>
          <p:cNvPr id="4" name="Diagram 3">
            <a:extLst>
              <a:ext uri="{FF2B5EF4-FFF2-40B4-BE49-F238E27FC236}">
                <a16:creationId xmlns:a16="http://schemas.microsoft.com/office/drawing/2014/main" id="{26C67BB0-BA36-4A45-BB6A-7544439A04EA}"/>
              </a:ext>
            </a:extLst>
          </p:cNvPr>
          <p:cNvGraphicFramePr/>
          <p:nvPr/>
        </p:nvGraphicFramePr>
        <p:xfrm>
          <a:off x="74647" y="539750"/>
          <a:ext cx="9004040" cy="43774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Not Equal 8">
            <a:extLst>
              <a:ext uri="{FF2B5EF4-FFF2-40B4-BE49-F238E27FC236}">
                <a16:creationId xmlns:a16="http://schemas.microsoft.com/office/drawing/2014/main" id="{0FF91671-DF49-F44C-BAEE-40F672D5D336}"/>
              </a:ext>
            </a:extLst>
          </p:cNvPr>
          <p:cNvSpPr/>
          <p:nvPr/>
        </p:nvSpPr>
        <p:spPr>
          <a:xfrm>
            <a:off x="1788369" y="2557689"/>
            <a:ext cx="458755" cy="341602"/>
          </a:xfrm>
          <a:prstGeom prst="mathNot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3" name="Not Equal 12">
            <a:extLst>
              <a:ext uri="{FF2B5EF4-FFF2-40B4-BE49-F238E27FC236}">
                <a16:creationId xmlns:a16="http://schemas.microsoft.com/office/drawing/2014/main" id="{71DF98C5-183B-0049-83F3-83820D02F79E}"/>
              </a:ext>
            </a:extLst>
          </p:cNvPr>
          <p:cNvSpPr/>
          <p:nvPr/>
        </p:nvSpPr>
        <p:spPr>
          <a:xfrm>
            <a:off x="3502091" y="2571750"/>
            <a:ext cx="458755" cy="341602"/>
          </a:xfrm>
          <a:prstGeom prst="mathNot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4" name="Not Equal 13">
            <a:extLst>
              <a:ext uri="{FF2B5EF4-FFF2-40B4-BE49-F238E27FC236}">
                <a16:creationId xmlns:a16="http://schemas.microsoft.com/office/drawing/2014/main" id="{87099F60-2C88-8547-9E69-928204CC9037}"/>
              </a:ext>
            </a:extLst>
          </p:cNvPr>
          <p:cNvSpPr/>
          <p:nvPr/>
        </p:nvSpPr>
        <p:spPr>
          <a:xfrm>
            <a:off x="5204150" y="2571750"/>
            <a:ext cx="458755" cy="341602"/>
          </a:xfrm>
          <a:prstGeom prst="mathNot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15" name="Not Equal 14">
            <a:extLst>
              <a:ext uri="{FF2B5EF4-FFF2-40B4-BE49-F238E27FC236}">
                <a16:creationId xmlns:a16="http://schemas.microsoft.com/office/drawing/2014/main" id="{AD9CBBC5-B1F8-544D-9FA3-3CEC606DA5F6}"/>
              </a:ext>
            </a:extLst>
          </p:cNvPr>
          <p:cNvSpPr/>
          <p:nvPr/>
        </p:nvSpPr>
        <p:spPr>
          <a:xfrm>
            <a:off x="6929535" y="2571750"/>
            <a:ext cx="458755" cy="341602"/>
          </a:xfrm>
          <a:prstGeom prst="mathNotEqual">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901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heckerboard(across)">
                                      <p:cBhvr>
                                        <p:cTn id="10" dur="500"/>
                                        <p:tgtEl>
                                          <p:spTgt spid="13"/>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heckerboard(across)">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64950C64-5D81-40F1-9601-8BA0D63BAE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499"/>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CCB8B550-FDBF-474A-A75F-4112EC3577B0}"/>
              </a:ext>
            </a:extLst>
          </p:cNvPr>
          <p:cNvSpPr>
            <a:spLocks noGrp="1"/>
          </p:cNvSpPr>
          <p:nvPr>
            <p:ph type="title"/>
          </p:nvPr>
        </p:nvSpPr>
        <p:spPr>
          <a:xfrm>
            <a:off x="1673352" y="2835931"/>
            <a:ext cx="5797297" cy="641555"/>
          </a:xfrm>
          <a:noFill/>
          <a:ln>
            <a:solidFill>
              <a:schemeClr val="bg1"/>
            </a:solidFill>
          </a:ln>
        </p:spPr>
        <p:txBody>
          <a:bodyPr>
            <a:normAutofit/>
          </a:bodyPr>
          <a:lstStyle/>
          <a:p>
            <a:r>
              <a:rPr lang="en-US" sz="1800" dirty="0">
                <a:solidFill>
                  <a:schemeClr val="bg1"/>
                </a:solidFill>
              </a:rPr>
              <a:t>Gender Dysphoria</a:t>
            </a:r>
          </a:p>
        </p:txBody>
      </p:sp>
      <p:pic>
        <p:nvPicPr>
          <p:cNvPr id="2050" name="Picture 2" descr="The Emotional Stress of Gender Dysphoria and How to Help – The EDIT Blog">
            <a:extLst>
              <a:ext uri="{FF2B5EF4-FFF2-40B4-BE49-F238E27FC236}">
                <a16:creationId xmlns:a16="http://schemas.microsoft.com/office/drawing/2014/main" id="{68623975-1618-3943-B6D5-C39078DDBA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64" r="-1" b="-1"/>
          <a:stretch/>
        </p:blipFill>
        <p:spPr bwMode="auto">
          <a:xfrm>
            <a:off x="2298580" y="84835"/>
            <a:ext cx="4546839" cy="257174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AD2DC1D-8FC1-194C-8D0B-3CE78B6D307D}"/>
              </a:ext>
            </a:extLst>
          </p:cNvPr>
          <p:cNvSpPr>
            <a:spLocks noGrp="1"/>
          </p:cNvSpPr>
          <p:nvPr>
            <p:ph idx="1"/>
          </p:nvPr>
        </p:nvSpPr>
        <p:spPr>
          <a:xfrm>
            <a:off x="1678809" y="3570051"/>
            <a:ext cx="5786383" cy="1302319"/>
          </a:xfrm>
        </p:spPr>
        <p:txBody>
          <a:bodyPr>
            <a:normAutofit/>
          </a:bodyPr>
          <a:lstStyle/>
          <a:p>
            <a:pPr>
              <a:lnSpc>
                <a:spcPct val="90000"/>
              </a:lnSpc>
            </a:pPr>
            <a:r>
              <a:rPr lang="en-US" sz="1200" dirty="0">
                <a:solidFill>
                  <a:schemeClr val="bg1"/>
                </a:solidFill>
              </a:rPr>
              <a:t>Strong and persistent distress or impairment with physical sex characteristics or ascribed social gender role that is incongruent with persistent gender identity </a:t>
            </a:r>
          </a:p>
          <a:p>
            <a:pPr>
              <a:lnSpc>
                <a:spcPct val="90000"/>
              </a:lnSpc>
            </a:pPr>
            <a:r>
              <a:rPr lang="en-US" sz="1200" dirty="0">
                <a:solidFill>
                  <a:schemeClr val="bg1"/>
                </a:solidFill>
              </a:rPr>
              <a:t>Not all gender diverse people experience dysphoria</a:t>
            </a:r>
          </a:p>
          <a:p>
            <a:pPr>
              <a:lnSpc>
                <a:spcPct val="90000"/>
              </a:lnSpc>
            </a:pPr>
            <a:r>
              <a:rPr lang="en-US" sz="1200" dirty="0">
                <a:solidFill>
                  <a:schemeClr val="bg1"/>
                </a:solidFill>
              </a:rPr>
              <a:t>Mitigated, in part, through gender affirmation</a:t>
            </a:r>
          </a:p>
        </p:txBody>
      </p:sp>
    </p:spTree>
    <p:extLst>
      <p:ext uri="{BB962C8B-B14F-4D97-AF65-F5344CB8AC3E}">
        <p14:creationId xmlns:p14="http://schemas.microsoft.com/office/powerpoint/2010/main" val="2481863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0750B8-6FDC-F940-5A02-A0CC12BB5390}"/>
              </a:ext>
            </a:extLst>
          </p:cNvPr>
          <p:cNvPicPr>
            <a:picLocks noChangeAspect="1"/>
          </p:cNvPicPr>
          <p:nvPr/>
        </p:nvPicPr>
        <p:blipFill>
          <a:blip r:embed="rId3"/>
          <a:stretch>
            <a:fillRect/>
          </a:stretch>
        </p:blipFill>
        <p:spPr>
          <a:xfrm>
            <a:off x="0" y="1169289"/>
            <a:ext cx="3058959" cy="3024717"/>
          </a:xfrm>
          <a:prstGeom prst="rect">
            <a:avLst/>
          </a:prstGeom>
        </p:spPr>
      </p:pic>
      <p:pic>
        <p:nvPicPr>
          <p:cNvPr id="5" name="Picture 4">
            <a:extLst>
              <a:ext uri="{FF2B5EF4-FFF2-40B4-BE49-F238E27FC236}">
                <a16:creationId xmlns:a16="http://schemas.microsoft.com/office/drawing/2014/main" id="{C6B9AB26-F106-B0A2-09F5-C136A4E5125F}"/>
              </a:ext>
            </a:extLst>
          </p:cNvPr>
          <p:cNvPicPr>
            <a:picLocks noChangeAspect="1"/>
          </p:cNvPicPr>
          <p:nvPr/>
        </p:nvPicPr>
        <p:blipFill>
          <a:blip r:embed="rId4"/>
          <a:stretch>
            <a:fillRect/>
          </a:stretch>
        </p:blipFill>
        <p:spPr>
          <a:xfrm>
            <a:off x="3058959" y="1813582"/>
            <a:ext cx="6108618" cy="1183617"/>
          </a:xfrm>
          <a:prstGeom prst="rect">
            <a:avLst/>
          </a:prstGeom>
        </p:spPr>
      </p:pic>
      <p:sp>
        <p:nvSpPr>
          <p:cNvPr id="6" name="Title 1">
            <a:extLst>
              <a:ext uri="{FF2B5EF4-FFF2-40B4-BE49-F238E27FC236}">
                <a16:creationId xmlns:a16="http://schemas.microsoft.com/office/drawing/2014/main" id="{E000DA28-D0CB-9E86-8E5A-182584EAA744}"/>
              </a:ext>
            </a:extLst>
          </p:cNvPr>
          <p:cNvSpPr>
            <a:spLocks noGrp="1"/>
          </p:cNvSpPr>
          <p:nvPr>
            <p:ph type="title"/>
          </p:nvPr>
        </p:nvSpPr>
        <p:spPr>
          <a:xfrm>
            <a:off x="685347" y="268015"/>
            <a:ext cx="7765321" cy="809733"/>
          </a:xfrm>
        </p:spPr>
        <p:txBody>
          <a:bodyPr>
            <a:normAutofit/>
          </a:bodyPr>
          <a:lstStyle/>
          <a:p>
            <a:r>
              <a:rPr lang="en-US" b="1" dirty="0"/>
              <a:t>Key differences</a:t>
            </a:r>
          </a:p>
        </p:txBody>
      </p:sp>
      <p:sp>
        <p:nvSpPr>
          <p:cNvPr id="8" name="TextBox 7">
            <a:extLst>
              <a:ext uri="{FF2B5EF4-FFF2-40B4-BE49-F238E27FC236}">
                <a16:creationId xmlns:a16="http://schemas.microsoft.com/office/drawing/2014/main" id="{449FD99D-C60E-127C-BFDD-A39CC2A7CB24}"/>
              </a:ext>
            </a:extLst>
          </p:cNvPr>
          <p:cNvSpPr txBox="1"/>
          <p:nvPr/>
        </p:nvSpPr>
        <p:spPr>
          <a:xfrm>
            <a:off x="-1" y="4897279"/>
            <a:ext cx="5545667" cy="246221"/>
          </a:xfrm>
          <a:prstGeom prst="rect">
            <a:avLst/>
          </a:prstGeom>
          <a:noFill/>
        </p:spPr>
        <p:txBody>
          <a:bodyPr wrap="square">
            <a:spAutoFit/>
          </a:bodyPr>
          <a:lstStyle/>
          <a:p>
            <a:r>
              <a:rPr lang="en-US" sz="1000" dirty="0"/>
              <a:t>HRC Foundation. http://</a:t>
            </a:r>
            <a:r>
              <a:rPr lang="en-US" sz="1000" dirty="0" err="1"/>
              <a:t>hrc.im</a:t>
            </a:r>
            <a:r>
              <a:rPr lang="en-US" sz="1000" dirty="0"/>
              <a:t>/</a:t>
            </a:r>
            <a:r>
              <a:rPr lang="en-US" sz="1000" dirty="0" err="1"/>
              <a:t>supportingtranschildren</a:t>
            </a:r>
            <a:r>
              <a:rPr lang="en-US" sz="1000" dirty="0"/>
              <a:t>. 2016.</a:t>
            </a:r>
          </a:p>
        </p:txBody>
      </p:sp>
      <p:pic>
        <p:nvPicPr>
          <p:cNvPr id="3" name="Picture 2">
            <a:extLst>
              <a:ext uri="{FF2B5EF4-FFF2-40B4-BE49-F238E27FC236}">
                <a16:creationId xmlns:a16="http://schemas.microsoft.com/office/drawing/2014/main" id="{114D52B4-282C-FB36-4C66-82C3920DBB01}"/>
              </a:ext>
            </a:extLst>
          </p:cNvPr>
          <p:cNvPicPr>
            <a:picLocks noChangeAspect="1"/>
          </p:cNvPicPr>
          <p:nvPr/>
        </p:nvPicPr>
        <p:blipFill>
          <a:blip r:embed="rId5"/>
          <a:stretch>
            <a:fillRect/>
          </a:stretch>
        </p:blipFill>
        <p:spPr>
          <a:xfrm>
            <a:off x="4759079" y="3322203"/>
            <a:ext cx="4126483" cy="1575076"/>
          </a:xfrm>
          <a:prstGeom prst="rect">
            <a:avLst/>
          </a:prstGeom>
        </p:spPr>
      </p:pic>
    </p:spTree>
    <p:extLst>
      <p:ext uri="{BB962C8B-B14F-4D97-AF65-F5344CB8AC3E}">
        <p14:creationId xmlns:p14="http://schemas.microsoft.com/office/powerpoint/2010/main" val="2625153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B9E2-7D00-4B4D-B5F3-61392D4833D7}"/>
              </a:ext>
            </a:extLst>
          </p:cNvPr>
          <p:cNvSpPr>
            <a:spLocks noGrp="1"/>
          </p:cNvSpPr>
          <p:nvPr>
            <p:ph type="title"/>
          </p:nvPr>
        </p:nvSpPr>
        <p:spPr>
          <a:xfrm>
            <a:off x="458955" y="193020"/>
            <a:ext cx="2552377" cy="1046119"/>
          </a:xfrm>
        </p:spPr>
        <p:txBody>
          <a:bodyPr>
            <a:normAutofit/>
          </a:bodyPr>
          <a:lstStyle/>
          <a:p>
            <a:r>
              <a:rPr lang="en-US" b="1" dirty="0"/>
              <a:t>Gender Affirmation</a:t>
            </a:r>
          </a:p>
        </p:txBody>
      </p:sp>
      <p:graphicFrame>
        <p:nvGraphicFramePr>
          <p:cNvPr id="5" name="Content Placeholder 2">
            <a:extLst>
              <a:ext uri="{FF2B5EF4-FFF2-40B4-BE49-F238E27FC236}">
                <a16:creationId xmlns:a16="http://schemas.microsoft.com/office/drawing/2014/main" id="{BAE73AEF-3741-4278-8FA2-F73706F91AD8}"/>
              </a:ext>
            </a:extLst>
          </p:cNvPr>
          <p:cNvGraphicFramePr>
            <a:graphicFrameLocks noGrp="1"/>
          </p:cNvGraphicFramePr>
          <p:nvPr>
            <p:ph idx="1"/>
            <p:extLst>
              <p:ext uri="{D42A27DB-BD31-4B8C-83A1-F6EECF244321}">
                <p14:modId xmlns:p14="http://schemas.microsoft.com/office/powerpoint/2010/main" val="2980715352"/>
              </p:ext>
            </p:extLst>
          </p:nvPr>
        </p:nvGraphicFramePr>
        <p:xfrm>
          <a:off x="3429000" y="532262"/>
          <a:ext cx="5232399" cy="36746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A63CD03-F090-7F48-BD11-461BACA440B6}"/>
              </a:ext>
            </a:extLst>
          </p:cNvPr>
          <p:cNvSpPr txBox="1"/>
          <p:nvPr/>
        </p:nvSpPr>
        <p:spPr>
          <a:xfrm>
            <a:off x="3750590" y="4357322"/>
            <a:ext cx="4699509"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Not all people who are gender diverse will desire all (or any) domains of gender affirmation</a:t>
            </a:r>
          </a:p>
        </p:txBody>
      </p:sp>
      <p:sp>
        <p:nvSpPr>
          <p:cNvPr id="3" name="TextBox 2">
            <a:extLst>
              <a:ext uri="{FF2B5EF4-FFF2-40B4-BE49-F238E27FC236}">
                <a16:creationId xmlns:a16="http://schemas.microsoft.com/office/drawing/2014/main" id="{F587E40B-DED1-7A4B-8C4D-18A3B41EBC86}"/>
              </a:ext>
            </a:extLst>
          </p:cNvPr>
          <p:cNvSpPr txBox="1"/>
          <p:nvPr/>
        </p:nvSpPr>
        <p:spPr>
          <a:xfrm>
            <a:off x="601302" y="1561144"/>
            <a:ext cx="2267682" cy="113107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Refers to decisions, behaviors, or interventions that affirm a gender expansive person’s gender identity</a:t>
            </a:r>
          </a:p>
        </p:txBody>
      </p:sp>
      <p:pic>
        <p:nvPicPr>
          <p:cNvPr id="3074" name="Picture 2" descr="LGBTQ patients and pediatric healthcare policies">
            <a:extLst>
              <a:ext uri="{FF2B5EF4-FFF2-40B4-BE49-F238E27FC236}">
                <a16:creationId xmlns:a16="http://schemas.microsoft.com/office/drawing/2014/main" id="{F77AB7A1-CCA5-1457-3DA2-809E8A4A0D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3944" y="2834123"/>
            <a:ext cx="3174536" cy="2116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17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D7F27F-22DD-B46D-244C-73779C0DAF27}"/>
              </a:ext>
            </a:extLst>
          </p:cNvPr>
          <p:cNvSpPr>
            <a:spLocks noGrp="1"/>
          </p:cNvSpPr>
          <p:nvPr>
            <p:ph type="body" idx="1"/>
          </p:nvPr>
        </p:nvSpPr>
        <p:spPr>
          <a:xfrm>
            <a:off x="2751204" y="1240942"/>
            <a:ext cx="3202686" cy="528065"/>
          </a:xfrm>
        </p:spPr>
        <p:txBody>
          <a:bodyPr/>
          <a:lstStyle/>
          <a:p>
            <a:r>
              <a:rPr lang="en-US" dirty="0"/>
              <a:t>Background</a:t>
            </a:r>
          </a:p>
        </p:txBody>
      </p:sp>
      <p:sp>
        <p:nvSpPr>
          <p:cNvPr id="3" name="Content Placeholder 2">
            <a:extLst>
              <a:ext uri="{FF2B5EF4-FFF2-40B4-BE49-F238E27FC236}">
                <a16:creationId xmlns:a16="http://schemas.microsoft.com/office/drawing/2014/main" id="{E135C20A-FC14-A2AC-FE12-1425AD44A2FE}"/>
              </a:ext>
            </a:extLst>
          </p:cNvPr>
          <p:cNvSpPr>
            <a:spLocks noGrp="1"/>
          </p:cNvSpPr>
          <p:nvPr>
            <p:ph sz="half" idx="2"/>
          </p:nvPr>
        </p:nvSpPr>
        <p:spPr>
          <a:xfrm>
            <a:off x="3190113" y="1829371"/>
            <a:ext cx="2511892" cy="3114026"/>
          </a:xfrm>
        </p:spPr>
        <p:txBody>
          <a:bodyPr>
            <a:normAutofit lnSpcReduction="10000"/>
          </a:bodyPr>
          <a:lstStyle/>
          <a:p>
            <a:r>
              <a:rPr lang="en-US" sz="1200" dirty="0"/>
              <a:t>World Professional Association for Transgender Health (WPATH): Leading global professional organization dedicated to research and development of guidelines for the care of gender diverse people </a:t>
            </a:r>
          </a:p>
          <a:p>
            <a:r>
              <a:rPr lang="en-US" sz="1200" dirty="0"/>
              <a:t>The first Standards of Care (SOC) released in 1979</a:t>
            </a:r>
          </a:p>
          <a:p>
            <a:pPr lvl="1"/>
            <a:r>
              <a:rPr lang="en-US" sz="1100" dirty="0"/>
              <a:t>Version 8 released Fall 2022 </a:t>
            </a:r>
          </a:p>
          <a:p>
            <a:pPr lvl="1"/>
            <a:r>
              <a:rPr lang="en-US" sz="1100" dirty="0"/>
              <a:t>Evidence consists of a series of systematic reviews identifying almost 400 studies; final SOC-8 referenced more than 1400 studies</a:t>
            </a:r>
          </a:p>
          <a:p>
            <a:pPr lvl="1"/>
            <a:r>
              <a:rPr lang="en-US" sz="1100" dirty="0"/>
              <a:t>Rigorous Delphi process</a:t>
            </a:r>
          </a:p>
        </p:txBody>
      </p:sp>
      <p:sp>
        <p:nvSpPr>
          <p:cNvPr id="6" name="Content Placeholder 5">
            <a:extLst>
              <a:ext uri="{FF2B5EF4-FFF2-40B4-BE49-F238E27FC236}">
                <a16:creationId xmlns:a16="http://schemas.microsoft.com/office/drawing/2014/main" id="{3E61D2C2-8A10-3CD8-B30A-A1FDA1F96EFA}"/>
              </a:ext>
            </a:extLst>
          </p:cNvPr>
          <p:cNvSpPr>
            <a:spLocks noGrp="1"/>
          </p:cNvSpPr>
          <p:nvPr>
            <p:ph sz="quarter" idx="4"/>
          </p:nvPr>
        </p:nvSpPr>
        <p:spPr>
          <a:xfrm>
            <a:off x="5714578" y="1829371"/>
            <a:ext cx="3190113" cy="3114026"/>
          </a:xfrm>
        </p:spPr>
        <p:txBody>
          <a:bodyPr>
            <a:noAutofit/>
          </a:bodyPr>
          <a:lstStyle/>
          <a:p>
            <a:r>
              <a:rPr lang="en-US" sz="1200" dirty="0"/>
              <a:t>A “one-size-fits-all” model does not work for everyone</a:t>
            </a:r>
          </a:p>
          <a:p>
            <a:r>
              <a:rPr lang="en-US" sz="1200" dirty="0"/>
              <a:t>Care should be individualized </a:t>
            </a:r>
          </a:p>
          <a:p>
            <a:r>
              <a:rPr lang="en-US" sz="1200" b="1" dirty="0"/>
              <a:t>The only form of gender-affirming care for children before puberty is social support </a:t>
            </a:r>
          </a:p>
          <a:p>
            <a:r>
              <a:rPr lang="en-US" sz="1200" dirty="0"/>
              <a:t>Prior to receiving gender-affirming care, adolescents’ gender identity experience should be “marked and sustained over time”</a:t>
            </a:r>
          </a:p>
          <a:p>
            <a:pPr lvl="1"/>
            <a:r>
              <a:rPr lang="en-US" sz="1100" dirty="0"/>
              <a:t>Along with a model of informed consent, a timeline for care can be determined as best for the individual</a:t>
            </a:r>
            <a:endParaRPr lang="en-US" dirty="0"/>
          </a:p>
        </p:txBody>
      </p:sp>
      <p:sp>
        <p:nvSpPr>
          <p:cNvPr id="7" name="Text Placeholder 6">
            <a:extLst>
              <a:ext uri="{FF2B5EF4-FFF2-40B4-BE49-F238E27FC236}">
                <a16:creationId xmlns:a16="http://schemas.microsoft.com/office/drawing/2014/main" id="{ED6E1307-E209-07DC-656E-5BD48BAD0560}"/>
              </a:ext>
            </a:extLst>
          </p:cNvPr>
          <p:cNvSpPr>
            <a:spLocks noGrp="1"/>
          </p:cNvSpPr>
          <p:nvPr>
            <p:ph type="body" sz="quarter" idx="13"/>
          </p:nvPr>
        </p:nvSpPr>
        <p:spPr>
          <a:xfrm>
            <a:off x="5702004" y="1240941"/>
            <a:ext cx="3202686" cy="528065"/>
          </a:xfrm>
        </p:spPr>
        <p:txBody>
          <a:bodyPr/>
          <a:lstStyle/>
          <a:p>
            <a:r>
              <a:rPr lang="en-US" dirty="0"/>
              <a:t>Key points &amp; updates</a:t>
            </a:r>
          </a:p>
        </p:txBody>
      </p:sp>
      <p:sp>
        <p:nvSpPr>
          <p:cNvPr id="2" name="Title 1">
            <a:extLst>
              <a:ext uri="{FF2B5EF4-FFF2-40B4-BE49-F238E27FC236}">
                <a16:creationId xmlns:a16="http://schemas.microsoft.com/office/drawing/2014/main" id="{9FB68145-95C8-160C-3EFF-E687EA9E9765}"/>
              </a:ext>
            </a:extLst>
          </p:cNvPr>
          <p:cNvSpPr>
            <a:spLocks noGrp="1"/>
          </p:cNvSpPr>
          <p:nvPr>
            <p:ph type="title"/>
          </p:nvPr>
        </p:nvSpPr>
        <p:spPr>
          <a:xfrm>
            <a:off x="3672968" y="200104"/>
            <a:ext cx="4912233" cy="859748"/>
          </a:xfrm>
        </p:spPr>
        <p:txBody>
          <a:bodyPr/>
          <a:lstStyle/>
          <a:p>
            <a:r>
              <a:rPr lang="en-US" dirty="0"/>
              <a:t>Standards of care</a:t>
            </a:r>
          </a:p>
        </p:txBody>
      </p:sp>
      <p:pic>
        <p:nvPicPr>
          <p:cNvPr id="1026" name="Picture 2" descr="Standards of Care - WPATH World Professional Association for Transgender  Health">
            <a:extLst>
              <a:ext uri="{FF2B5EF4-FFF2-40B4-BE49-F238E27FC236}">
                <a16:creationId xmlns:a16="http://schemas.microsoft.com/office/drawing/2014/main" id="{17CC7815-CE1E-7ABC-29A5-181BD4FE2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29979"/>
            <a:ext cx="3190113" cy="451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494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cal Association Statements in Support of Health Care for Transgender  People and Youth | GLAAD">
            <a:extLst>
              <a:ext uri="{FF2B5EF4-FFF2-40B4-BE49-F238E27FC236}">
                <a16:creationId xmlns:a16="http://schemas.microsoft.com/office/drawing/2014/main" id="{90A0EA40-944B-730D-9E80-D900958175B3}"/>
              </a:ext>
            </a:extLst>
          </p:cNvPr>
          <p:cNvPicPr>
            <a:picLocks noChangeAspect="1" noChangeArrowheads="1"/>
          </p:cNvPicPr>
          <p:nvPr/>
        </p:nvPicPr>
        <p:blipFill>
          <a:blip r:embed="rId3">
            <a:alphaModFix amt="37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000237-37B4-4E24-3CBF-592950E356D9}"/>
              </a:ext>
            </a:extLst>
          </p:cNvPr>
          <p:cNvSpPr>
            <a:spLocks noGrp="1"/>
          </p:cNvSpPr>
          <p:nvPr>
            <p:ph type="title"/>
          </p:nvPr>
        </p:nvSpPr>
        <p:spPr>
          <a:xfrm>
            <a:off x="1673352" y="538470"/>
            <a:ext cx="5797296" cy="891540"/>
          </a:xfrm>
        </p:spPr>
        <p:txBody>
          <a:bodyPr>
            <a:normAutofit fontScale="90000"/>
          </a:bodyPr>
          <a:lstStyle/>
          <a:p>
            <a:r>
              <a:rPr lang="en-US" dirty="0"/>
              <a:t>If I remember anything, what should it be? </a:t>
            </a:r>
          </a:p>
        </p:txBody>
      </p:sp>
      <p:sp>
        <p:nvSpPr>
          <p:cNvPr id="5" name="Content Placeholder 4">
            <a:extLst>
              <a:ext uri="{FF2B5EF4-FFF2-40B4-BE49-F238E27FC236}">
                <a16:creationId xmlns:a16="http://schemas.microsoft.com/office/drawing/2014/main" id="{36F4B867-BA7B-084F-8D67-920FB95127B9}"/>
              </a:ext>
            </a:extLst>
          </p:cNvPr>
          <p:cNvSpPr>
            <a:spLocks noGrp="1"/>
          </p:cNvSpPr>
          <p:nvPr>
            <p:ph idx="1"/>
          </p:nvPr>
        </p:nvSpPr>
        <p:spPr>
          <a:xfrm>
            <a:off x="446049" y="2192608"/>
            <a:ext cx="8251902" cy="758283"/>
          </a:xfrm>
        </p:spPr>
        <p:txBody>
          <a:bodyPr>
            <a:noAutofit/>
          </a:bodyPr>
          <a:lstStyle/>
          <a:p>
            <a:pPr marL="0" indent="0" algn="ctr">
              <a:buNone/>
            </a:pPr>
            <a:r>
              <a:rPr lang="en-US" sz="2400" dirty="0"/>
              <a:t>Transgender people are </a:t>
            </a:r>
            <a:r>
              <a:rPr lang="en-US" sz="2400" b="1" dirty="0"/>
              <a:t>67 times</a:t>
            </a:r>
            <a:r>
              <a:rPr lang="en-US" sz="2400" dirty="0"/>
              <a:t> more likely to attempt suicide than the general population </a:t>
            </a:r>
          </a:p>
        </p:txBody>
      </p:sp>
      <p:sp>
        <p:nvSpPr>
          <p:cNvPr id="6" name="TextBox 5">
            <a:extLst>
              <a:ext uri="{FF2B5EF4-FFF2-40B4-BE49-F238E27FC236}">
                <a16:creationId xmlns:a16="http://schemas.microsoft.com/office/drawing/2014/main" id="{4320942F-0AC6-20DC-868B-EF8BC1976D68}"/>
              </a:ext>
            </a:extLst>
          </p:cNvPr>
          <p:cNvSpPr txBox="1"/>
          <p:nvPr/>
        </p:nvSpPr>
        <p:spPr>
          <a:xfrm>
            <a:off x="3636103" y="3354698"/>
            <a:ext cx="1871794" cy="4616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panose="020B0502020104020203"/>
                <a:ea typeface="+mn-ea"/>
                <a:cs typeface="+mn-cs"/>
              </a:rPr>
              <a:t>HOWEVER</a:t>
            </a:r>
          </a:p>
        </p:txBody>
      </p:sp>
      <p:sp>
        <p:nvSpPr>
          <p:cNvPr id="7" name="Content Placeholder 4">
            <a:extLst>
              <a:ext uri="{FF2B5EF4-FFF2-40B4-BE49-F238E27FC236}">
                <a16:creationId xmlns:a16="http://schemas.microsoft.com/office/drawing/2014/main" id="{4DE985E9-7DF6-E686-C37B-4BD50E6648E8}"/>
              </a:ext>
            </a:extLst>
          </p:cNvPr>
          <p:cNvSpPr txBox="1">
            <a:spLocks/>
          </p:cNvSpPr>
          <p:nvPr/>
        </p:nvSpPr>
        <p:spPr>
          <a:xfrm>
            <a:off x="446048" y="4207979"/>
            <a:ext cx="8251903" cy="758283"/>
          </a:xfrm>
          <a:prstGeom prst="rect">
            <a:avLst/>
          </a:prstGeom>
        </p:spPr>
        <p:txBody>
          <a:bodyPr vert="horz" lIns="91440" tIns="45720" rIns="91440" bIns="45720" rtlCol="0">
            <a:noAutofit/>
          </a:bodyPr>
          <a:lstStyle>
            <a:lvl1pPr marL="171450" indent="-171450" algn="l" defTabSz="685800" rtl="0" eaLnBrk="1" latinLnBrk="0" hangingPunct="1">
              <a:lnSpc>
                <a:spcPct val="100000"/>
              </a:lnSpc>
              <a:spcBef>
                <a:spcPts val="750"/>
              </a:spcBef>
              <a:buClr>
                <a:schemeClr val="accent2"/>
              </a:buClr>
              <a:buFont typeface="Arial" panose="020B0604020202020204" pitchFamily="34" charset="0"/>
              <a:buChar char="•"/>
              <a:defRPr sz="1350" kern="1200">
                <a:solidFill>
                  <a:schemeClr val="tx1">
                    <a:lumMod val="85000"/>
                    <a:lumOff val="15000"/>
                  </a:schemeClr>
                </a:solidFill>
                <a:latin typeface="+mn-lt"/>
                <a:ea typeface="+mn-ea"/>
                <a:cs typeface="+mn-cs"/>
              </a:defRPr>
            </a:lvl1pPr>
            <a:lvl2pPr marL="3429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2pPr>
            <a:lvl3pPr marL="5143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3pPr>
            <a:lvl4pPr marL="68580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4pPr>
            <a:lvl5pPr marL="857250"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lumMod val="85000"/>
                    <a:lumOff val="15000"/>
                  </a:schemeClr>
                </a:solidFill>
                <a:latin typeface="+mn-lt"/>
                <a:ea typeface="+mn-ea"/>
                <a:cs typeface="+mn-cs"/>
              </a:defRPr>
            </a:lvl5pPr>
            <a:lvl6pPr marL="984647"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6pPr>
            <a:lvl7pPr marL="1113235"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a:solidFill>
                  <a:schemeClr val="tx1"/>
                </a:solidFill>
                <a:latin typeface="+mn-lt"/>
                <a:ea typeface="+mn-ea"/>
                <a:cs typeface="+mn-cs"/>
              </a:defRPr>
            </a:lvl7pPr>
            <a:lvl8pPr marL="1243013"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8pPr>
            <a:lvl9pPr marL="1412081" indent="-171450" algn="l" defTabSz="685800" rtl="0" eaLnBrk="1" latinLnBrk="0" hangingPunct="1">
              <a:lnSpc>
                <a:spcPct val="100000"/>
              </a:lnSpc>
              <a:spcBef>
                <a:spcPts val="750"/>
              </a:spcBef>
              <a:buClr>
                <a:schemeClr val="accent2"/>
              </a:buClr>
              <a:buFont typeface="Arial" panose="020B0604020202020204" pitchFamily="34" charset="0"/>
              <a:buChar char="•"/>
              <a:defRPr sz="1200" kern="1200" baseline="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750"/>
              </a:spcBef>
              <a:spcAft>
                <a:spcPts val="0"/>
              </a:spcAft>
              <a:buClr>
                <a:srgbClr val="9BAFB5"/>
              </a:buClr>
              <a:buSzTx/>
              <a:buFont typeface="Arial" panose="020B0604020202020204" pitchFamily="34" charset="0"/>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Studies consistently demonstrate that gender-affirming care significantly </a:t>
            </a:r>
            <a:r>
              <a:rPr kumimoji="0" lang="en-US" sz="2400" b="1"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reduces this risk by up to 73 percent</a:t>
            </a:r>
          </a:p>
        </p:txBody>
      </p:sp>
    </p:spTree>
    <p:extLst>
      <p:ext uri="{BB962C8B-B14F-4D97-AF65-F5344CB8AC3E}">
        <p14:creationId xmlns:p14="http://schemas.microsoft.com/office/powerpoint/2010/main" val="254946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2000" fill="hold"/>
                                        <p:tgtEl>
                                          <p:spTgt spid="7"/>
                                        </p:tgtEl>
                                        <p:attrNameLst>
                                          <p:attrName>ppt_w</p:attrName>
                                        </p:attrNameLst>
                                      </p:cBhvr>
                                      <p:tavLst>
                                        <p:tav tm="0">
                                          <p:val>
                                            <p:fltVal val="0"/>
                                          </p:val>
                                        </p:tav>
                                        <p:tav tm="100000">
                                          <p:val>
                                            <p:strVal val="#ppt_w"/>
                                          </p:val>
                                        </p:tav>
                                      </p:tavLst>
                                    </p:anim>
                                    <p:anim calcmode="lin" valueType="num">
                                      <p:cBhvr>
                                        <p:cTn id="18" dur="2000" fill="hold"/>
                                        <p:tgtEl>
                                          <p:spTgt spid="7"/>
                                        </p:tgtEl>
                                        <p:attrNameLst>
                                          <p:attrName>ppt_h</p:attrName>
                                        </p:attrNameLst>
                                      </p:cBhvr>
                                      <p:tavLst>
                                        <p:tav tm="0">
                                          <p:val>
                                            <p:fltVal val="0"/>
                                          </p:val>
                                        </p:tav>
                                        <p:tav tm="100000">
                                          <p:val>
                                            <p:strVal val="#ppt_h"/>
                                          </p:val>
                                        </p:tav>
                                      </p:tavLst>
                                    </p:anim>
                                    <p:animEffect transition="in" filter="fade">
                                      <p:cBhvr>
                                        <p:cTn id="19" dur="20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dissolve">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50741-C246-5D17-78D2-8408DB0CF8C4}"/>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9B3CF577-5C1A-8145-4AAA-A674599EBEA7}"/>
              </a:ext>
            </a:extLst>
          </p:cNvPr>
          <p:cNvSpPr txBox="1"/>
          <p:nvPr/>
        </p:nvSpPr>
        <p:spPr>
          <a:xfrm>
            <a:off x="7401518" y="120280"/>
            <a:ext cx="1673157" cy="4160328"/>
          </a:xfrm>
          <a:prstGeom prst="rect">
            <a:avLst/>
          </a:prstGeom>
          <a:noFill/>
          <a:ln w="31750">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5C62C03A-2808-494D-214E-F2DD513DB502}"/>
              </a:ext>
            </a:extLst>
          </p:cNvPr>
          <p:cNvSpPr>
            <a:spLocks noGrp="1"/>
          </p:cNvSpPr>
          <p:nvPr>
            <p:ph type="title"/>
          </p:nvPr>
        </p:nvSpPr>
        <p:spPr>
          <a:xfrm>
            <a:off x="2207326" y="4399622"/>
            <a:ext cx="6743700" cy="702578"/>
          </a:xfrm>
          <a:prstGeom prst="ellipse">
            <a:avLst/>
          </a:prstGeom>
        </p:spPr>
        <p:txBody>
          <a:bodyPr vert="horz" lIns="205740" tIns="137160" rIns="205740" bIns="137160" rtlCol="0" anchor="ctr" anchorCtr="1">
            <a:normAutofit fontScale="90000"/>
          </a:bodyPr>
          <a:lstStyle/>
          <a:p>
            <a:r>
              <a:rPr lang="en-US" sz="2175" dirty="0"/>
              <a:t>State of the landscape in 2024: CARE BANS</a:t>
            </a:r>
          </a:p>
        </p:txBody>
      </p:sp>
      <p:sp>
        <p:nvSpPr>
          <p:cNvPr id="4" name="TextBox 3">
            <a:extLst>
              <a:ext uri="{FF2B5EF4-FFF2-40B4-BE49-F238E27FC236}">
                <a16:creationId xmlns:a16="http://schemas.microsoft.com/office/drawing/2014/main" id="{855CD445-A301-95E9-A248-42EA322D01BD}"/>
              </a:ext>
            </a:extLst>
          </p:cNvPr>
          <p:cNvSpPr txBox="1"/>
          <p:nvPr/>
        </p:nvSpPr>
        <p:spPr>
          <a:xfrm>
            <a:off x="1" y="4458889"/>
            <a:ext cx="1925527" cy="707886"/>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Shin, et al. JAMA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Derm</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2023.</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Movement Advancement Project.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Created with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mapchart.net</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Data current as of 9/17/2024.</a:t>
            </a:r>
          </a:p>
        </p:txBody>
      </p:sp>
      <p:sp>
        <p:nvSpPr>
          <p:cNvPr id="32" name="5-Point Star 31">
            <a:extLst>
              <a:ext uri="{FF2B5EF4-FFF2-40B4-BE49-F238E27FC236}">
                <a16:creationId xmlns:a16="http://schemas.microsoft.com/office/drawing/2014/main" id="{C6D4B26A-5B2F-CCD1-BCD9-B4590D165DEB}"/>
              </a:ext>
            </a:extLst>
          </p:cNvPr>
          <p:cNvSpPr/>
          <p:nvPr/>
        </p:nvSpPr>
        <p:spPr>
          <a:xfrm>
            <a:off x="7460193" y="633176"/>
            <a:ext cx="191621" cy="1714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3" name="&quot;No&quot; Symbol 32">
            <a:extLst>
              <a:ext uri="{FF2B5EF4-FFF2-40B4-BE49-F238E27FC236}">
                <a16:creationId xmlns:a16="http://schemas.microsoft.com/office/drawing/2014/main" id="{552A3ED9-3B8B-6AFC-9523-0E315AC1B9C3}"/>
              </a:ext>
            </a:extLst>
          </p:cNvPr>
          <p:cNvSpPr/>
          <p:nvPr/>
        </p:nvSpPr>
        <p:spPr>
          <a:xfrm>
            <a:off x="7464672" y="1948099"/>
            <a:ext cx="191621" cy="17145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
        <p:nvSpPr>
          <p:cNvPr id="34" name="Explosion 2 33">
            <a:extLst>
              <a:ext uri="{FF2B5EF4-FFF2-40B4-BE49-F238E27FC236}">
                <a16:creationId xmlns:a16="http://schemas.microsoft.com/office/drawing/2014/main" id="{5A835E66-DFC5-651A-8924-717EEA483AE5}"/>
              </a:ext>
            </a:extLst>
          </p:cNvPr>
          <p:cNvSpPr/>
          <p:nvPr/>
        </p:nvSpPr>
        <p:spPr>
          <a:xfrm>
            <a:off x="7470239" y="2889234"/>
            <a:ext cx="191621" cy="17145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5" name="TextBox 34">
            <a:extLst>
              <a:ext uri="{FF2B5EF4-FFF2-40B4-BE49-F238E27FC236}">
                <a16:creationId xmlns:a16="http://schemas.microsoft.com/office/drawing/2014/main" id="{506CFC76-5FE3-F007-AE53-6FC36D10C66F}"/>
              </a:ext>
            </a:extLst>
          </p:cNvPr>
          <p:cNvSpPr txBox="1"/>
          <p:nvPr/>
        </p:nvSpPr>
        <p:spPr>
          <a:xfrm>
            <a:off x="7740900" y="196653"/>
            <a:ext cx="1210125" cy="133882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Ban </a:t>
            </a:r>
            <a:r>
              <a:rPr kumimoji="0" lang="en-US" sz="1350" b="1" i="0" u="none" strike="noStrike" kern="1200" cap="none" spc="0" normalizeH="0" baseline="0" noProof="0" dirty="0">
                <a:ln>
                  <a:noFill/>
                </a:ln>
                <a:solidFill>
                  <a:srgbClr val="000000"/>
                </a:solidFill>
                <a:effectLst/>
                <a:uLnTx/>
                <a:uFillTx/>
                <a:latin typeface="Gill Sans MT" panose="020B0502020104020203"/>
                <a:ea typeface="+mn-ea"/>
                <a:cs typeface="+mn-cs"/>
              </a:rPr>
              <a:t>temporarilyand/or partially blocked </a:t>
            </a: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by court order</a:t>
            </a:r>
          </a:p>
        </p:txBody>
      </p:sp>
      <p:sp>
        <p:nvSpPr>
          <p:cNvPr id="36" name="TextBox 35">
            <a:extLst>
              <a:ext uri="{FF2B5EF4-FFF2-40B4-BE49-F238E27FC236}">
                <a16:creationId xmlns:a16="http://schemas.microsoft.com/office/drawing/2014/main" id="{FCEC988A-5991-0A51-A806-0C3F2A4E0729}"/>
              </a:ext>
            </a:extLst>
          </p:cNvPr>
          <p:cNvSpPr txBox="1"/>
          <p:nvPr/>
        </p:nvSpPr>
        <p:spPr>
          <a:xfrm>
            <a:off x="7752498" y="1572159"/>
            <a:ext cx="1210125"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Ban </a:t>
            </a:r>
            <a:r>
              <a:rPr kumimoji="0" lang="en-US" sz="1350" b="1" i="0" u="none" strike="noStrike" kern="1200" cap="none" spc="0" normalizeH="0" baseline="0" noProof="0" dirty="0">
                <a:ln>
                  <a:noFill/>
                </a:ln>
                <a:solidFill>
                  <a:srgbClr val="000000"/>
                </a:solidFill>
                <a:effectLst/>
                <a:uLnTx/>
                <a:uFillTx/>
                <a:latin typeface="Gill Sans MT" panose="020B0502020104020203"/>
                <a:ea typeface="+mn-ea"/>
                <a:cs typeface="+mn-cs"/>
              </a:rPr>
              <a:t>permanently blocked </a:t>
            </a: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by court order</a:t>
            </a:r>
          </a:p>
        </p:txBody>
      </p:sp>
      <p:sp>
        <p:nvSpPr>
          <p:cNvPr id="37" name="TextBox 36">
            <a:extLst>
              <a:ext uri="{FF2B5EF4-FFF2-40B4-BE49-F238E27FC236}">
                <a16:creationId xmlns:a16="http://schemas.microsoft.com/office/drawing/2014/main" id="{0476A8AD-0E36-ED20-0912-41AA9863A473}"/>
              </a:ext>
            </a:extLst>
          </p:cNvPr>
          <p:cNvSpPr txBox="1"/>
          <p:nvPr/>
        </p:nvSpPr>
        <p:spPr>
          <a:xfrm>
            <a:off x="7756830" y="2732549"/>
            <a:ext cx="1210125" cy="71558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Lawsuit </a:t>
            </a:r>
            <a:r>
              <a:rPr kumimoji="0" lang="en-US" sz="1350" b="1" i="0" u="none" strike="noStrike" kern="1200" cap="none" spc="0" normalizeH="0" baseline="0" noProof="0" dirty="0">
                <a:ln>
                  <a:noFill/>
                </a:ln>
                <a:solidFill>
                  <a:srgbClr val="000000"/>
                </a:solidFill>
                <a:effectLst/>
                <a:uLnTx/>
                <a:uFillTx/>
                <a:latin typeface="Gill Sans MT" panose="020B0502020104020203"/>
                <a:ea typeface="+mn-ea"/>
                <a:cs typeface="+mn-cs"/>
              </a:rPr>
              <a:t>filed / pending / ongoing</a:t>
            </a:r>
          </a:p>
        </p:txBody>
      </p:sp>
      <p:sp>
        <p:nvSpPr>
          <p:cNvPr id="5" name="Extract 4">
            <a:extLst>
              <a:ext uri="{FF2B5EF4-FFF2-40B4-BE49-F238E27FC236}">
                <a16:creationId xmlns:a16="http://schemas.microsoft.com/office/drawing/2014/main" id="{BC994104-F31B-E9C0-0D88-436C8FD34C30}"/>
              </a:ext>
            </a:extLst>
          </p:cNvPr>
          <p:cNvSpPr/>
          <p:nvPr/>
        </p:nvSpPr>
        <p:spPr>
          <a:xfrm>
            <a:off x="7464672" y="3798834"/>
            <a:ext cx="187142" cy="173834"/>
          </a:xfrm>
          <a:prstGeom prst="flowChartExtra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6" name="TextBox 5">
            <a:extLst>
              <a:ext uri="{FF2B5EF4-FFF2-40B4-BE49-F238E27FC236}">
                <a16:creationId xmlns:a16="http://schemas.microsoft.com/office/drawing/2014/main" id="{E132264F-E970-5AE5-D610-F0DCF597EB04}"/>
              </a:ext>
            </a:extLst>
          </p:cNvPr>
          <p:cNvSpPr txBox="1"/>
          <p:nvPr/>
        </p:nvSpPr>
        <p:spPr>
          <a:xfrm>
            <a:off x="7752498" y="3685190"/>
            <a:ext cx="1198527" cy="50783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Gill Sans MT" panose="020B0502020104020203"/>
                <a:ea typeface="+mn-ea"/>
                <a:cs typeface="+mn-cs"/>
              </a:rPr>
              <a:t>Ban </a:t>
            </a:r>
            <a:r>
              <a:rPr kumimoji="0" lang="en-US" sz="1350" b="1" i="0" u="none" strike="noStrike" kern="1200" cap="none" spc="0" normalizeH="0" baseline="0" noProof="0" dirty="0">
                <a:ln>
                  <a:noFill/>
                </a:ln>
                <a:solidFill>
                  <a:srgbClr val="000000"/>
                </a:solidFill>
                <a:effectLst/>
                <a:uLnTx/>
                <a:uFillTx/>
                <a:latin typeface="Gill Sans MT" panose="020B0502020104020203"/>
                <a:ea typeface="+mn-ea"/>
                <a:cs typeface="+mn-cs"/>
              </a:rPr>
              <a:t>not yet in effect</a:t>
            </a:r>
          </a:p>
        </p:txBody>
      </p:sp>
      <p:pic>
        <p:nvPicPr>
          <p:cNvPr id="12" name="Picture 11">
            <a:extLst>
              <a:ext uri="{FF2B5EF4-FFF2-40B4-BE49-F238E27FC236}">
                <a16:creationId xmlns:a16="http://schemas.microsoft.com/office/drawing/2014/main" id="{AE8A2C5C-FFD4-3EFD-C2DD-4BF9FB95C77E}"/>
              </a:ext>
            </a:extLst>
          </p:cNvPr>
          <p:cNvPicPr>
            <a:picLocks noChangeAspect="1"/>
          </p:cNvPicPr>
          <p:nvPr/>
        </p:nvPicPr>
        <p:blipFill>
          <a:blip r:embed="rId3"/>
          <a:stretch>
            <a:fillRect/>
          </a:stretch>
        </p:blipFill>
        <p:spPr>
          <a:xfrm>
            <a:off x="0" y="0"/>
            <a:ext cx="7277868" cy="4288664"/>
          </a:xfrm>
          <a:prstGeom prst="rect">
            <a:avLst/>
          </a:prstGeom>
        </p:spPr>
      </p:pic>
      <p:sp>
        <p:nvSpPr>
          <p:cNvPr id="16" name="5-Point Star 15">
            <a:extLst>
              <a:ext uri="{FF2B5EF4-FFF2-40B4-BE49-F238E27FC236}">
                <a16:creationId xmlns:a16="http://schemas.microsoft.com/office/drawing/2014/main" id="{866E6164-640E-D235-0444-3273819834F6}"/>
              </a:ext>
            </a:extLst>
          </p:cNvPr>
          <p:cNvSpPr/>
          <p:nvPr/>
        </p:nvSpPr>
        <p:spPr>
          <a:xfrm>
            <a:off x="2436855" y="461726"/>
            <a:ext cx="191621" cy="17145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7" name="Explosion 2 16">
            <a:extLst>
              <a:ext uri="{FF2B5EF4-FFF2-40B4-BE49-F238E27FC236}">
                <a16:creationId xmlns:a16="http://schemas.microsoft.com/office/drawing/2014/main" id="{B2A254B3-36CB-E79F-69C4-1B200659FE0B}"/>
              </a:ext>
            </a:extLst>
          </p:cNvPr>
          <p:cNvSpPr/>
          <p:nvPr/>
        </p:nvSpPr>
        <p:spPr>
          <a:xfrm>
            <a:off x="6101570" y="2225504"/>
            <a:ext cx="191621" cy="17145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8" name="Explosion 2 17">
            <a:extLst>
              <a:ext uri="{FF2B5EF4-FFF2-40B4-BE49-F238E27FC236}">
                <a16:creationId xmlns:a16="http://schemas.microsoft.com/office/drawing/2014/main" id="{A0027952-5CAA-21B7-7ADE-755B52087A80}"/>
              </a:ext>
            </a:extLst>
          </p:cNvPr>
          <p:cNvSpPr/>
          <p:nvPr/>
        </p:nvSpPr>
        <p:spPr>
          <a:xfrm>
            <a:off x="4220014" y="2144332"/>
            <a:ext cx="191621" cy="17145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9" name="Explosion 2 18">
            <a:extLst>
              <a:ext uri="{FF2B5EF4-FFF2-40B4-BE49-F238E27FC236}">
                <a16:creationId xmlns:a16="http://schemas.microsoft.com/office/drawing/2014/main" id="{3A695D9B-29B5-03EA-C7CE-74B344C01176}"/>
              </a:ext>
            </a:extLst>
          </p:cNvPr>
          <p:cNvSpPr/>
          <p:nvPr/>
        </p:nvSpPr>
        <p:spPr>
          <a:xfrm>
            <a:off x="2915824" y="1486434"/>
            <a:ext cx="191621" cy="17145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0" name="Explosion 2 19">
            <a:extLst>
              <a:ext uri="{FF2B5EF4-FFF2-40B4-BE49-F238E27FC236}">
                <a16:creationId xmlns:a16="http://schemas.microsoft.com/office/drawing/2014/main" id="{B97BBDE2-D2E4-ED2B-36D0-8298D14C2C1C}"/>
              </a:ext>
            </a:extLst>
          </p:cNvPr>
          <p:cNvSpPr/>
          <p:nvPr/>
        </p:nvSpPr>
        <p:spPr>
          <a:xfrm>
            <a:off x="4220015" y="3260709"/>
            <a:ext cx="191621" cy="171450"/>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3" name="&quot;No&quot; Symbol 22">
            <a:extLst>
              <a:ext uri="{FF2B5EF4-FFF2-40B4-BE49-F238E27FC236}">
                <a16:creationId xmlns:a16="http://schemas.microsoft.com/office/drawing/2014/main" id="{2A4D9E77-1445-04D9-B92C-44C76984BED6}"/>
              </a:ext>
            </a:extLst>
          </p:cNvPr>
          <p:cNvSpPr/>
          <p:nvPr/>
        </p:nvSpPr>
        <p:spPr>
          <a:xfrm>
            <a:off x="3941887" y="2486025"/>
            <a:ext cx="191621" cy="171450"/>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05579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553691" cy="51435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2A6791B-DEE7-A3A3-033E-5F9BD3973482}"/>
              </a:ext>
            </a:extLst>
          </p:cNvPr>
          <p:cNvSpPr>
            <a:spLocks noGrp="1"/>
          </p:cNvSpPr>
          <p:nvPr>
            <p:ph type="title"/>
          </p:nvPr>
        </p:nvSpPr>
        <p:spPr>
          <a:xfrm>
            <a:off x="480060" y="1207227"/>
            <a:ext cx="2551176" cy="1121846"/>
          </a:xfrm>
          <a:solidFill>
            <a:srgbClr val="FFFFFF"/>
          </a:solidFill>
          <a:ln>
            <a:solidFill>
              <a:srgbClr val="262626"/>
            </a:solidFill>
          </a:ln>
        </p:spPr>
        <p:txBody>
          <a:bodyPr>
            <a:normAutofit/>
          </a:bodyPr>
          <a:lstStyle/>
          <a:p>
            <a:r>
              <a:rPr lang="en-US" sz="1950" dirty="0"/>
              <a:t>What do these laws mean? </a:t>
            </a:r>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4958" y="1"/>
            <a:ext cx="5579042"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graphicFrame>
        <p:nvGraphicFramePr>
          <p:cNvPr id="5" name="Content Placeholder 2">
            <a:extLst>
              <a:ext uri="{FF2B5EF4-FFF2-40B4-BE49-F238E27FC236}">
                <a16:creationId xmlns:a16="http://schemas.microsoft.com/office/drawing/2014/main" id="{FC1ADA85-273C-69CA-517E-F29B939CC8A2}"/>
              </a:ext>
            </a:extLst>
          </p:cNvPr>
          <p:cNvGraphicFramePr>
            <a:graphicFrameLocks noGrp="1"/>
          </p:cNvGraphicFramePr>
          <p:nvPr>
            <p:ph idx="1"/>
          </p:nvPr>
        </p:nvGraphicFramePr>
        <p:xfrm>
          <a:off x="3947272" y="181536"/>
          <a:ext cx="4917701" cy="4597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C36655B-CE79-6F23-CC52-50E0D722F897}"/>
              </a:ext>
            </a:extLst>
          </p:cNvPr>
          <p:cNvPicPr>
            <a:picLocks noChangeAspect="1"/>
          </p:cNvPicPr>
          <p:nvPr/>
        </p:nvPicPr>
        <p:blipFill>
          <a:blip r:embed="rId8"/>
          <a:stretch>
            <a:fillRect/>
          </a:stretch>
        </p:blipFill>
        <p:spPr>
          <a:xfrm>
            <a:off x="-23458" y="3490701"/>
            <a:ext cx="3967032" cy="891145"/>
          </a:xfrm>
          <a:prstGeom prst="rect">
            <a:avLst/>
          </a:prstGeom>
        </p:spPr>
      </p:pic>
      <p:sp>
        <p:nvSpPr>
          <p:cNvPr id="4" name="TextBox 3">
            <a:extLst>
              <a:ext uri="{FF2B5EF4-FFF2-40B4-BE49-F238E27FC236}">
                <a16:creationId xmlns:a16="http://schemas.microsoft.com/office/drawing/2014/main" id="{37238B3C-C83A-7846-7283-4A14435D0085}"/>
              </a:ext>
            </a:extLst>
          </p:cNvPr>
          <p:cNvSpPr txBox="1"/>
          <p:nvPr/>
        </p:nvSpPr>
        <p:spPr>
          <a:xfrm>
            <a:off x="1" y="4848903"/>
            <a:ext cx="1745991" cy="24622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Shin, et al. JAMA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Derm</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2023.</a:t>
            </a:r>
          </a:p>
        </p:txBody>
      </p:sp>
      <p:sp>
        <p:nvSpPr>
          <p:cNvPr id="6" name="Rectangle 5">
            <a:extLst>
              <a:ext uri="{FF2B5EF4-FFF2-40B4-BE49-F238E27FC236}">
                <a16:creationId xmlns:a16="http://schemas.microsoft.com/office/drawing/2014/main" id="{789A883E-0F7D-055A-39B6-DD30DA15E2AE}"/>
              </a:ext>
            </a:extLst>
          </p:cNvPr>
          <p:cNvSpPr/>
          <p:nvPr/>
        </p:nvSpPr>
        <p:spPr>
          <a:xfrm>
            <a:off x="3728909" y="3877512"/>
            <a:ext cx="5354425" cy="1008668"/>
          </a:xfrm>
          <a:prstGeom prst="rect">
            <a:avLst/>
          </a:prstGeom>
          <a:noFill/>
          <a:ln w="1460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667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mmitting to diversity, equity and inclusion">
            <a:extLst>
              <a:ext uri="{FF2B5EF4-FFF2-40B4-BE49-F238E27FC236}">
                <a16:creationId xmlns:a16="http://schemas.microsoft.com/office/drawing/2014/main" id="{0C27358C-C039-0854-FFC6-07B91D3F3D8E}"/>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051" name="Rectangle 5">
            <a:extLst>
              <a:ext uri="{FF2B5EF4-FFF2-40B4-BE49-F238E27FC236}">
                <a16:creationId xmlns:a16="http://schemas.microsoft.com/office/drawing/2014/main" id="{EFEA6A97-C2DD-574B-9321-7B25E149E71E}"/>
              </a:ext>
            </a:extLst>
          </p:cNvPr>
          <p:cNvSpPr>
            <a:spLocks noGrp="1" noChangeArrowheads="1"/>
          </p:cNvSpPr>
          <p:nvPr>
            <p:ph type="body" idx="1"/>
          </p:nvPr>
        </p:nvSpPr>
        <p:spPr>
          <a:xfrm>
            <a:off x="228600" y="1239982"/>
            <a:ext cx="8686800" cy="3494810"/>
          </a:xfrm>
        </p:spPr>
        <p:txBody>
          <a:bodyPr/>
          <a:lstStyle/>
          <a:p>
            <a:pPr algn="ctr" eaLnBrk="1" hangingPunct="1">
              <a:buFontTx/>
              <a:buNone/>
              <a:defRPr/>
            </a:pPr>
            <a:r>
              <a:rPr lang="en-US" altLang="en-US" sz="2400" b="1" dirty="0">
                <a:latin typeface="+mj-lt"/>
              </a:rPr>
              <a:t>J. </a:t>
            </a:r>
            <a:r>
              <a:rPr lang="en-US" altLang="en-US" sz="2400" b="1" dirty="0" err="1">
                <a:latin typeface="+mj-lt"/>
              </a:rPr>
              <a:t>Klint</a:t>
            </a:r>
            <a:r>
              <a:rPr lang="en-US" altLang="en-US" sz="2400" b="1" dirty="0">
                <a:latin typeface="+mj-lt"/>
              </a:rPr>
              <a:t> Peebles, MD FAAD</a:t>
            </a:r>
          </a:p>
          <a:p>
            <a:pPr algn="ctr" eaLnBrk="1" hangingPunct="1">
              <a:buFontTx/>
              <a:buNone/>
              <a:defRPr/>
            </a:pPr>
            <a:endParaRPr lang="en-US" altLang="en-US" sz="2400" dirty="0">
              <a:latin typeface="+mj-lt"/>
            </a:endParaRPr>
          </a:p>
          <a:p>
            <a:pPr algn="ctr" eaLnBrk="1" hangingPunct="1">
              <a:buFontTx/>
              <a:buNone/>
              <a:defRPr/>
            </a:pPr>
            <a:r>
              <a:rPr lang="en-US" altLang="en-US" sz="2000" u="sng" dirty="0">
                <a:latin typeface="Arial Black" panose="020B0A04020102020204" pitchFamily="34" charset="0"/>
              </a:rPr>
              <a:t>DISCLOSURES</a:t>
            </a:r>
          </a:p>
          <a:p>
            <a:pPr algn="ctr" eaLnBrk="1" hangingPunct="1">
              <a:buFontTx/>
              <a:buNone/>
              <a:defRPr/>
            </a:pPr>
            <a:r>
              <a:rPr lang="en-US" altLang="en-US" sz="2000" dirty="0">
                <a:latin typeface="+mj-lt"/>
              </a:rPr>
              <a:t>I do not have any relevant relationships with industry.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1E67C2-1164-AB4D-808F-979E845F9CFF}"/>
              </a:ext>
            </a:extLst>
          </p:cNvPr>
          <p:cNvPicPr>
            <a:picLocks noChangeAspect="1"/>
          </p:cNvPicPr>
          <p:nvPr/>
        </p:nvPicPr>
        <p:blipFill>
          <a:blip r:embed="rId3"/>
          <a:stretch>
            <a:fillRect/>
          </a:stretch>
        </p:blipFill>
        <p:spPr>
          <a:xfrm>
            <a:off x="2221526" y="1460835"/>
            <a:ext cx="4537791" cy="3639910"/>
          </a:xfrm>
          <a:prstGeom prst="rect">
            <a:avLst/>
          </a:prstGeom>
        </p:spPr>
      </p:pic>
      <p:pic>
        <p:nvPicPr>
          <p:cNvPr id="6" name="Picture 5">
            <a:extLst>
              <a:ext uri="{FF2B5EF4-FFF2-40B4-BE49-F238E27FC236}">
                <a16:creationId xmlns:a16="http://schemas.microsoft.com/office/drawing/2014/main" id="{27CA9429-88D0-8B41-AD89-15B09DD7C5AD}"/>
              </a:ext>
            </a:extLst>
          </p:cNvPr>
          <p:cNvPicPr>
            <a:picLocks noChangeAspect="1"/>
          </p:cNvPicPr>
          <p:nvPr/>
        </p:nvPicPr>
        <p:blipFill>
          <a:blip r:embed="rId4"/>
          <a:stretch>
            <a:fillRect/>
          </a:stretch>
        </p:blipFill>
        <p:spPr>
          <a:xfrm>
            <a:off x="0" y="197546"/>
            <a:ext cx="9144000" cy="1179585"/>
          </a:xfrm>
          <a:prstGeom prst="rect">
            <a:avLst/>
          </a:prstGeom>
        </p:spPr>
      </p:pic>
      <p:sp>
        <p:nvSpPr>
          <p:cNvPr id="8" name="Rectangle 7">
            <a:extLst>
              <a:ext uri="{FF2B5EF4-FFF2-40B4-BE49-F238E27FC236}">
                <a16:creationId xmlns:a16="http://schemas.microsoft.com/office/drawing/2014/main" id="{D513D123-7FFB-DC4B-9F7D-58C0CA4F1E1F}"/>
              </a:ext>
            </a:extLst>
          </p:cNvPr>
          <p:cNvSpPr/>
          <p:nvPr/>
        </p:nvSpPr>
        <p:spPr>
          <a:xfrm>
            <a:off x="6759317" y="4270508"/>
            <a:ext cx="2322540" cy="784830"/>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ill Sans MT" panose="020B0502020104020203"/>
                <a:ea typeface="+mn-ea"/>
                <a:cs typeface="+mn-cs"/>
              </a:rPr>
              <a:t>FBI. Hate Crime Statistics. https://www.fbi.gov/how-we-can-help-you/more-fbi-services-and-information/ucr/hate-crime.  Accessed 1 June 2024. </a:t>
            </a:r>
          </a:p>
        </p:txBody>
      </p:sp>
      <p:sp>
        <p:nvSpPr>
          <p:cNvPr id="9" name="Rectangle 8">
            <a:extLst>
              <a:ext uri="{FF2B5EF4-FFF2-40B4-BE49-F238E27FC236}">
                <a16:creationId xmlns:a16="http://schemas.microsoft.com/office/drawing/2014/main" id="{53C6B90F-4A92-2F9B-D15E-E32F6013D968}"/>
              </a:ext>
            </a:extLst>
          </p:cNvPr>
          <p:cNvSpPr/>
          <p:nvPr/>
        </p:nvSpPr>
        <p:spPr>
          <a:xfrm>
            <a:off x="62144" y="4928381"/>
            <a:ext cx="2221526" cy="230832"/>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ill Sans MT" panose="020B0502020104020203"/>
                <a:ea typeface="+mn-ea"/>
                <a:cs typeface="+mn-cs"/>
              </a:rPr>
              <a:t>Barbee, et al. JAMA Pediatrics. 2021.</a:t>
            </a:r>
          </a:p>
        </p:txBody>
      </p:sp>
      <p:pic>
        <p:nvPicPr>
          <p:cNvPr id="3" name="Picture 2">
            <a:extLst>
              <a:ext uri="{FF2B5EF4-FFF2-40B4-BE49-F238E27FC236}">
                <a16:creationId xmlns:a16="http://schemas.microsoft.com/office/drawing/2014/main" id="{5C0ECB91-7E56-C6C9-49F6-83658136BDF2}"/>
              </a:ext>
            </a:extLst>
          </p:cNvPr>
          <p:cNvPicPr>
            <a:picLocks noChangeAspect="1"/>
          </p:cNvPicPr>
          <p:nvPr/>
        </p:nvPicPr>
        <p:blipFill>
          <a:blip r:embed="rId5"/>
          <a:stretch>
            <a:fillRect/>
          </a:stretch>
        </p:blipFill>
        <p:spPr>
          <a:xfrm>
            <a:off x="0" y="1742894"/>
            <a:ext cx="3010254" cy="3203060"/>
          </a:xfrm>
          <a:prstGeom prst="rect">
            <a:avLst/>
          </a:prstGeom>
        </p:spPr>
      </p:pic>
      <p:pic>
        <p:nvPicPr>
          <p:cNvPr id="2" name="Picture 1">
            <a:extLst>
              <a:ext uri="{FF2B5EF4-FFF2-40B4-BE49-F238E27FC236}">
                <a16:creationId xmlns:a16="http://schemas.microsoft.com/office/drawing/2014/main" id="{F2EE8490-E959-3A44-E98F-D0069A0843F4}"/>
              </a:ext>
            </a:extLst>
          </p:cNvPr>
          <p:cNvPicPr>
            <a:picLocks noChangeAspect="1"/>
          </p:cNvPicPr>
          <p:nvPr/>
        </p:nvPicPr>
        <p:blipFill>
          <a:blip r:embed="rId6"/>
          <a:stretch>
            <a:fillRect/>
          </a:stretch>
        </p:blipFill>
        <p:spPr>
          <a:xfrm>
            <a:off x="6372696" y="1855871"/>
            <a:ext cx="2709161" cy="2188308"/>
          </a:xfrm>
          <a:prstGeom prst="rect">
            <a:avLst/>
          </a:prstGeom>
        </p:spPr>
      </p:pic>
    </p:spTree>
    <p:extLst>
      <p:ext uri="{BB962C8B-B14F-4D97-AF65-F5344CB8AC3E}">
        <p14:creationId xmlns:p14="http://schemas.microsoft.com/office/powerpoint/2010/main" val="483007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E2E64-4311-E3D3-9A58-D98A107D914D}"/>
              </a:ext>
            </a:extLst>
          </p:cNvPr>
          <p:cNvSpPr>
            <a:spLocks noGrp="1"/>
          </p:cNvSpPr>
          <p:nvPr>
            <p:ph type="title"/>
          </p:nvPr>
        </p:nvSpPr>
        <p:spPr>
          <a:xfrm>
            <a:off x="356839" y="261785"/>
            <a:ext cx="8430321" cy="1361503"/>
          </a:xfrm>
        </p:spPr>
        <p:txBody>
          <a:bodyPr>
            <a:normAutofit fontScale="90000"/>
          </a:bodyPr>
          <a:lstStyle/>
          <a:p>
            <a:pPr algn="ctr"/>
            <a:r>
              <a:rPr lang="en-US" dirty="0"/>
              <a:t>“Decisions about care should remain within the confines of the physician-patient relationship, guided by strong medical evidence and the best interests of the individual patient.” </a:t>
            </a:r>
          </a:p>
        </p:txBody>
      </p:sp>
      <p:pic>
        <p:nvPicPr>
          <p:cNvPr id="3" name="Picture 2">
            <a:extLst>
              <a:ext uri="{FF2B5EF4-FFF2-40B4-BE49-F238E27FC236}">
                <a16:creationId xmlns:a16="http://schemas.microsoft.com/office/drawing/2014/main" id="{15A7401A-EAED-5D29-845B-8B75741DE2D0}"/>
              </a:ext>
            </a:extLst>
          </p:cNvPr>
          <p:cNvPicPr>
            <a:picLocks noChangeAspect="1"/>
          </p:cNvPicPr>
          <p:nvPr/>
        </p:nvPicPr>
        <p:blipFill>
          <a:blip r:embed="rId2"/>
          <a:stretch>
            <a:fillRect/>
          </a:stretch>
        </p:blipFill>
        <p:spPr>
          <a:xfrm>
            <a:off x="1265896" y="1873086"/>
            <a:ext cx="7659468" cy="3008629"/>
          </a:xfrm>
          <a:prstGeom prst="rect">
            <a:avLst/>
          </a:prstGeom>
        </p:spPr>
      </p:pic>
      <p:pic>
        <p:nvPicPr>
          <p:cNvPr id="3074" name="Picture 2" descr="American Academy of Dermatology">
            <a:extLst>
              <a:ext uri="{FF2B5EF4-FFF2-40B4-BE49-F238E27FC236}">
                <a16:creationId xmlns:a16="http://schemas.microsoft.com/office/drawing/2014/main" id="{A5537903-C388-45D6-C08B-F1A52047F0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80500"/>
            <a:ext cx="1265896" cy="119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867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1E70A317-DCED-4E80-AA2D-467D8702E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2" name="Title 1">
            <a:extLst>
              <a:ext uri="{FF2B5EF4-FFF2-40B4-BE49-F238E27FC236}">
                <a16:creationId xmlns:a16="http://schemas.microsoft.com/office/drawing/2014/main" id="{6B34448F-4F00-AD44-B85C-4C096CD7539D}"/>
              </a:ext>
            </a:extLst>
          </p:cNvPr>
          <p:cNvSpPr>
            <a:spLocks noGrp="1"/>
          </p:cNvSpPr>
          <p:nvPr>
            <p:ph type="ctrTitle"/>
          </p:nvPr>
        </p:nvSpPr>
        <p:spPr>
          <a:xfrm>
            <a:off x="476800" y="685801"/>
            <a:ext cx="2537124" cy="2144567"/>
          </a:xfrm>
        </p:spPr>
        <p:txBody>
          <a:bodyPr>
            <a:normAutofit/>
          </a:bodyPr>
          <a:lstStyle/>
          <a:p>
            <a:r>
              <a:rPr lang="en-US" sz="3150" dirty="0"/>
              <a:t>Creating the Welcoming &amp; Affirming Space</a:t>
            </a:r>
          </a:p>
        </p:txBody>
      </p:sp>
      <p:pic>
        <p:nvPicPr>
          <p:cNvPr id="13" name="Picture 3" descr="Empty office desk">
            <a:extLst>
              <a:ext uri="{FF2B5EF4-FFF2-40B4-BE49-F238E27FC236}">
                <a16:creationId xmlns:a16="http://schemas.microsoft.com/office/drawing/2014/main" id="{219AE7B7-70F5-41AB-4BBB-4771A2009F2F}"/>
              </a:ext>
            </a:extLst>
          </p:cNvPr>
          <p:cNvPicPr>
            <a:picLocks noChangeAspect="1"/>
          </p:cNvPicPr>
          <p:nvPr/>
        </p:nvPicPr>
        <p:blipFill rotWithShape="1">
          <a:blip r:embed="rId4"/>
          <a:srcRect l="18696" r="7114"/>
          <a:stretch/>
        </p:blipFill>
        <p:spPr>
          <a:xfrm>
            <a:off x="3490723" y="7"/>
            <a:ext cx="5653278" cy="5143493"/>
          </a:xfrm>
          <a:prstGeom prst="rect">
            <a:avLst/>
          </a:prstGeom>
        </p:spPr>
      </p:pic>
      <p:pic>
        <p:nvPicPr>
          <p:cNvPr id="3" name="Picture 4" descr="The Progress Pride Flag Is Getting an Intersex-Inclusive Makeover | Them">
            <a:extLst>
              <a:ext uri="{FF2B5EF4-FFF2-40B4-BE49-F238E27FC236}">
                <a16:creationId xmlns:a16="http://schemas.microsoft.com/office/drawing/2014/main" id="{EDA76F22-0DB7-2EEB-C7A3-FB9DF2BDEF9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8325" y="3008908"/>
            <a:ext cx="2934074" cy="195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38EAA-EFDA-2D4B-9A8B-9619134C6482}"/>
              </a:ext>
            </a:extLst>
          </p:cNvPr>
          <p:cNvSpPr>
            <a:spLocks noGrp="1"/>
          </p:cNvSpPr>
          <p:nvPr>
            <p:ph type="title"/>
          </p:nvPr>
        </p:nvSpPr>
        <p:spPr/>
        <p:txBody>
          <a:bodyPr/>
          <a:lstStyle/>
          <a:p>
            <a:r>
              <a:rPr lang="en-US" dirty="0"/>
              <a:t>Essentials of the Safe &amp; Welcoming Space</a:t>
            </a:r>
          </a:p>
        </p:txBody>
      </p:sp>
      <p:graphicFrame>
        <p:nvGraphicFramePr>
          <p:cNvPr id="7" name="Content Placeholder 2">
            <a:extLst>
              <a:ext uri="{FF2B5EF4-FFF2-40B4-BE49-F238E27FC236}">
                <a16:creationId xmlns:a16="http://schemas.microsoft.com/office/drawing/2014/main" id="{19792B54-E424-43CD-8742-2AA962185791}"/>
              </a:ext>
            </a:extLst>
          </p:cNvPr>
          <p:cNvGraphicFramePr>
            <a:graphicFrameLocks noGrp="1"/>
          </p:cNvGraphicFramePr>
          <p:nvPr>
            <p:ph idx="1"/>
          </p:nvPr>
        </p:nvGraphicFramePr>
        <p:xfrm>
          <a:off x="685347" y="1557339"/>
          <a:ext cx="7765322" cy="2786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1926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83FC6-747F-3B47-A308-DE9D7FE9B4B7}"/>
              </a:ext>
            </a:extLst>
          </p:cNvPr>
          <p:cNvSpPr>
            <a:spLocks noGrp="1"/>
          </p:cNvSpPr>
          <p:nvPr>
            <p:ph type="title"/>
          </p:nvPr>
        </p:nvSpPr>
        <p:spPr>
          <a:xfrm>
            <a:off x="614084" y="457199"/>
            <a:ext cx="2501616" cy="963706"/>
          </a:xfrm>
        </p:spPr>
        <p:txBody>
          <a:bodyPr>
            <a:normAutofit/>
          </a:bodyPr>
          <a:lstStyle/>
          <a:p>
            <a:r>
              <a:rPr lang="en-US" sz="2400" dirty="0"/>
              <a:t>The Clinic Environment</a:t>
            </a:r>
          </a:p>
        </p:txBody>
      </p:sp>
      <p:cxnSp>
        <p:nvCxnSpPr>
          <p:cNvPr id="2055" name="Straight Connector 2054">
            <a:extLst>
              <a:ext uri="{FF2B5EF4-FFF2-40B4-BE49-F238E27FC236}">
                <a16:creationId xmlns:a16="http://schemas.microsoft.com/office/drawing/2014/main" id="{E8470FD2-B13A-4556-9D05-BC82BFE6BD2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9729" y="15722"/>
            <a:ext cx="0" cy="51435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10" name="Picture 9" descr="A rainbow flag with a yellow border&#10;&#10;Description automatically generated">
            <a:extLst>
              <a:ext uri="{FF2B5EF4-FFF2-40B4-BE49-F238E27FC236}">
                <a16:creationId xmlns:a16="http://schemas.microsoft.com/office/drawing/2014/main" id="{FD5F831A-DB2F-54EC-A218-F2BE22648D6E}"/>
              </a:ext>
            </a:extLst>
          </p:cNvPr>
          <p:cNvPicPr>
            <a:picLocks noChangeAspect="1"/>
          </p:cNvPicPr>
          <p:nvPr/>
        </p:nvPicPr>
        <p:blipFill>
          <a:blip r:embed="rId4"/>
          <a:stretch>
            <a:fillRect/>
          </a:stretch>
        </p:blipFill>
        <p:spPr>
          <a:xfrm>
            <a:off x="3869206" y="601493"/>
            <a:ext cx="2109638" cy="1339619"/>
          </a:xfrm>
          <a:prstGeom prst="rect">
            <a:avLst/>
          </a:prstGeom>
        </p:spPr>
      </p:pic>
      <p:pic>
        <p:nvPicPr>
          <p:cNvPr id="8" name="Picture 7" descr="A rainbow circle with text&#10;&#10;Description automatically generated">
            <a:extLst>
              <a:ext uri="{FF2B5EF4-FFF2-40B4-BE49-F238E27FC236}">
                <a16:creationId xmlns:a16="http://schemas.microsoft.com/office/drawing/2014/main" id="{358F075F-FAC2-CE6B-BB40-E265718ADA2A}"/>
              </a:ext>
            </a:extLst>
          </p:cNvPr>
          <p:cNvPicPr>
            <a:picLocks noChangeAspect="1"/>
          </p:cNvPicPr>
          <p:nvPr/>
        </p:nvPicPr>
        <p:blipFill>
          <a:blip r:embed="rId5"/>
          <a:stretch>
            <a:fillRect/>
          </a:stretch>
        </p:blipFill>
        <p:spPr>
          <a:xfrm>
            <a:off x="6740993" y="342900"/>
            <a:ext cx="1988750" cy="1854510"/>
          </a:xfrm>
          <a:prstGeom prst="rect">
            <a:avLst/>
          </a:prstGeom>
        </p:spPr>
      </p:pic>
      <p:cxnSp>
        <p:nvCxnSpPr>
          <p:cNvPr id="2057" name="Straight Connector 2056">
            <a:extLst>
              <a:ext uri="{FF2B5EF4-FFF2-40B4-BE49-F238E27FC236}">
                <a16:creationId xmlns:a16="http://schemas.microsoft.com/office/drawing/2014/main" id="{83DCF570-5FFA-4422-B8A3-C28A303EF1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20859" y="2571750"/>
            <a:ext cx="5623560" cy="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9" name="Picture 8" descr="A rainbow flag pin&#10;&#10;Description automatically generated">
            <a:extLst>
              <a:ext uri="{FF2B5EF4-FFF2-40B4-BE49-F238E27FC236}">
                <a16:creationId xmlns:a16="http://schemas.microsoft.com/office/drawing/2014/main" id="{5905456D-16A0-2D47-DEBA-6E0FFA0117D6}"/>
              </a:ext>
            </a:extLst>
          </p:cNvPr>
          <p:cNvPicPr>
            <a:picLocks noChangeAspect="1"/>
          </p:cNvPicPr>
          <p:nvPr/>
        </p:nvPicPr>
        <p:blipFill>
          <a:blip r:embed="rId6"/>
          <a:stretch>
            <a:fillRect/>
          </a:stretch>
        </p:blipFill>
        <p:spPr>
          <a:xfrm>
            <a:off x="3905355" y="2962542"/>
            <a:ext cx="2068473" cy="1835770"/>
          </a:xfrm>
          <a:prstGeom prst="rect">
            <a:avLst/>
          </a:prstGeom>
        </p:spPr>
      </p:pic>
      <p:cxnSp>
        <p:nvCxnSpPr>
          <p:cNvPr id="2059" name="Straight Connector 2058">
            <a:extLst>
              <a:ext uri="{FF2B5EF4-FFF2-40B4-BE49-F238E27FC236}">
                <a16:creationId xmlns:a16="http://schemas.microsoft.com/office/drawing/2014/main" id="{8E32D90B-5FD5-41C6-B6BA-4C814B3076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32639" y="15722"/>
            <a:ext cx="0" cy="5143500"/>
          </a:xfrm>
          <a:prstGeom prst="line">
            <a:avLst/>
          </a:prstGeom>
          <a:ln w="38100" cap="sq">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2050" name="Picture 2" descr="Heart Progress Pride Flag LGBTQ POC Transgender Flag Enamel Pin - Lapel or  Fabric Enamel Pin">
            <a:extLst>
              <a:ext uri="{FF2B5EF4-FFF2-40B4-BE49-F238E27FC236}">
                <a16:creationId xmlns:a16="http://schemas.microsoft.com/office/drawing/2014/main" id="{379C9A84-77C0-83D7-DCB3-112D406CD71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731454" y="2946081"/>
            <a:ext cx="2007827" cy="18522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6">
            <a:extLst>
              <a:ext uri="{FF2B5EF4-FFF2-40B4-BE49-F238E27FC236}">
                <a16:creationId xmlns:a16="http://schemas.microsoft.com/office/drawing/2014/main" id="{14FB214E-9CB0-2E48-A9FD-4C72526DDA38}"/>
              </a:ext>
            </a:extLst>
          </p:cNvPr>
          <p:cNvGraphicFramePr>
            <a:graphicFrameLocks noGrp="1"/>
          </p:cNvGraphicFramePr>
          <p:nvPr>
            <p:ph idx="1"/>
          </p:nvPr>
        </p:nvGraphicFramePr>
        <p:xfrm>
          <a:off x="614084" y="1550894"/>
          <a:ext cx="2483222" cy="296731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16295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FEE031-AC89-A263-E93A-D773324564FD}"/>
              </a:ext>
            </a:extLst>
          </p:cNvPr>
          <p:cNvPicPr>
            <a:picLocks noChangeAspect="1"/>
          </p:cNvPicPr>
          <p:nvPr/>
        </p:nvPicPr>
        <p:blipFill>
          <a:blip r:embed="rId2"/>
          <a:stretch>
            <a:fillRect/>
          </a:stretch>
        </p:blipFill>
        <p:spPr>
          <a:xfrm>
            <a:off x="412118" y="0"/>
            <a:ext cx="8319763" cy="5135321"/>
          </a:xfrm>
          <a:prstGeom prst="rect">
            <a:avLst/>
          </a:prstGeom>
        </p:spPr>
      </p:pic>
    </p:spTree>
    <p:extLst>
      <p:ext uri="{BB962C8B-B14F-4D97-AF65-F5344CB8AC3E}">
        <p14:creationId xmlns:p14="http://schemas.microsoft.com/office/powerpoint/2010/main" val="3590505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9CF7650-7342-48D6-999E-174C77B5F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B89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2D286E-2458-46AD-B49E-911912F708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784E8-E68B-E711-2CDE-1DD219F78661}"/>
              </a:ext>
            </a:extLst>
          </p:cNvPr>
          <p:cNvSpPr>
            <a:spLocks noGrp="1"/>
          </p:cNvSpPr>
          <p:nvPr>
            <p:ph type="title"/>
          </p:nvPr>
        </p:nvSpPr>
        <p:spPr>
          <a:xfrm>
            <a:off x="1673352" y="266319"/>
            <a:ext cx="5797296" cy="720817"/>
          </a:xfrm>
        </p:spPr>
        <p:txBody>
          <a:bodyPr/>
          <a:lstStyle/>
          <a:p>
            <a:r>
              <a:rPr lang="en-US" dirty="0">
                <a:solidFill>
                  <a:schemeClr val="bg1"/>
                </a:solidFill>
              </a:rPr>
              <a:t>Considerations for the History</a:t>
            </a:r>
          </a:p>
        </p:txBody>
      </p:sp>
      <p:graphicFrame>
        <p:nvGraphicFramePr>
          <p:cNvPr id="9" name="Content Placeholder 2">
            <a:extLst>
              <a:ext uri="{FF2B5EF4-FFF2-40B4-BE49-F238E27FC236}">
                <a16:creationId xmlns:a16="http://schemas.microsoft.com/office/drawing/2014/main" id="{2714D0CD-5388-7BAE-9C6B-C730896FE522}"/>
              </a:ext>
            </a:extLst>
          </p:cNvPr>
          <p:cNvGraphicFramePr>
            <a:graphicFrameLocks noGrp="1"/>
          </p:cNvGraphicFramePr>
          <p:nvPr>
            <p:ph idx="1"/>
            <p:extLst>
              <p:ext uri="{D42A27DB-BD31-4B8C-83A1-F6EECF244321}">
                <p14:modId xmlns:p14="http://schemas.microsoft.com/office/powerpoint/2010/main" val="1295247054"/>
              </p:ext>
            </p:extLst>
          </p:nvPr>
        </p:nvGraphicFramePr>
        <p:xfrm>
          <a:off x="461913" y="987136"/>
          <a:ext cx="8163613" cy="36264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5579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AF8D2-17A3-1344-AF47-A849B21258C7}"/>
              </a:ext>
            </a:extLst>
          </p:cNvPr>
          <p:cNvSpPr>
            <a:spLocks noGrp="1"/>
          </p:cNvSpPr>
          <p:nvPr>
            <p:ph type="title"/>
          </p:nvPr>
        </p:nvSpPr>
        <p:spPr>
          <a:xfrm>
            <a:off x="1031987" y="3967054"/>
            <a:ext cx="7080026" cy="816252"/>
          </a:xfrm>
        </p:spPr>
        <p:txBody>
          <a:bodyPr vert="horz" lIns="91440" tIns="45720" rIns="91440" bIns="45720" rtlCol="0" anchor="b">
            <a:normAutofit/>
          </a:bodyPr>
          <a:lstStyle/>
          <a:p>
            <a:pPr defTabSz="457200"/>
            <a:r>
              <a:rPr lang="en-US" sz="3600" dirty="0"/>
              <a:t>Missteps Can Cause Harm</a:t>
            </a:r>
          </a:p>
        </p:txBody>
      </p:sp>
      <p:pic>
        <p:nvPicPr>
          <p:cNvPr id="4" name="Picture 3">
            <a:extLst>
              <a:ext uri="{FF2B5EF4-FFF2-40B4-BE49-F238E27FC236}">
                <a16:creationId xmlns:a16="http://schemas.microsoft.com/office/drawing/2014/main" id="{37BC7A90-86D5-C044-AF18-C0579ECC4C44}"/>
              </a:ext>
            </a:extLst>
          </p:cNvPr>
          <p:cNvPicPr>
            <a:picLocks noChangeAspect="1"/>
          </p:cNvPicPr>
          <p:nvPr/>
        </p:nvPicPr>
        <p:blipFill>
          <a:blip r:embed="rId2"/>
          <a:stretch>
            <a:fillRect/>
          </a:stretch>
        </p:blipFill>
        <p:spPr>
          <a:xfrm>
            <a:off x="892594" y="344821"/>
            <a:ext cx="7358812" cy="3569024"/>
          </a:xfrm>
          <a:prstGeom prst="rect">
            <a:avLst/>
          </a:prstGeom>
        </p:spPr>
      </p:pic>
    </p:spTree>
    <p:extLst>
      <p:ext uri="{BB962C8B-B14F-4D97-AF65-F5344CB8AC3E}">
        <p14:creationId xmlns:p14="http://schemas.microsoft.com/office/powerpoint/2010/main" val="3746509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3D9B6CF-87DD-47C7-B38D-7C5353D4D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435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AC90AE3E-586D-22E6-BF91-17CE77913DB5}"/>
              </a:ext>
            </a:extLst>
          </p:cNvPr>
          <p:cNvSpPr>
            <a:spLocks noGrp="1"/>
          </p:cNvSpPr>
          <p:nvPr>
            <p:ph type="title"/>
          </p:nvPr>
        </p:nvSpPr>
        <p:spPr>
          <a:xfrm>
            <a:off x="480060" y="315131"/>
            <a:ext cx="2762631" cy="2117695"/>
          </a:xfrm>
          <a:prstGeom prst="roundRect">
            <a:avLst>
              <a:gd name="adj" fmla="val 14141"/>
            </a:avLst>
          </a:prstGeom>
        </p:spPr>
        <p:txBody>
          <a:bodyPr vert="horz" lIns="274320" tIns="182880" rIns="274320" bIns="182880" rtlCol="0" anchor="ctr" anchorCtr="1">
            <a:normAutofit/>
          </a:bodyPr>
          <a:lstStyle/>
          <a:p>
            <a:pPr defTabSz="914400"/>
            <a:r>
              <a:rPr lang="en-US" sz="1300" b="1" spc="200"/>
              <a:t>Gender &amp; sexual history: a conversational approach</a:t>
            </a:r>
          </a:p>
        </p:txBody>
      </p:sp>
      <p:sp>
        <p:nvSpPr>
          <p:cNvPr id="54" name="Rectangle 53">
            <a:extLst>
              <a:ext uri="{FF2B5EF4-FFF2-40B4-BE49-F238E27FC236}">
                <a16:creationId xmlns:a16="http://schemas.microsoft.com/office/drawing/2014/main" id="{EFE2328B-DA12-4B90-BD82-3CCF13AF6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480060"/>
            <a:ext cx="5173218" cy="394735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6" name="Rectangle 55">
            <a:extLst>
              <a:ext uri="{FF2B5EF4-FFF2-40B4-BE49-F238E27FC236}">
                <a16:creationId xmlns:a16="http://schemas.microsoft.com/office/drawing/2014/main" id="{F77FF0B6-332F-4842-A5F8-EA360BD5F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5309" y="602075"/>
            <a:ext cx="4924044" cy="3703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4" name="Picture 3" descr="Diagram, text&#10;&#10;Description automatically generated">
            <a:extLst>
              <a:ext uri="{FF2B5EF4-FFF2-40B4-BE49-F238E27FC236}">
                <a16:creationId xmlns:a16="http://schemas.microsoft.com/office/drawing/2014/main" id="{3A0E6533-3092-B4BE-20C4-770B7D43EAED}"/>
              </a:ext>
            </a:extLst>
          </p:cNvPr>
          <p:cNvPicPr>
            <a:picLocks noChangeAspect="1"/>
          </p:cNvPicPr>
          <p:nvPr/>
        </p:nvPicPr>
        <p:blipFill>
          <a:blip r:embed="rId3"/>
          <a:stretch>
            <a:fillRect/>
          </a:stretch>
        </p:blipFill>
        <p:spPr>
          <a:xfrm>
            <a:off x="3784044" y="639829"/>
            <a:ext cx="4534766" cy="3627812"/>
          </a:xfrm>
          <a:prstGeom prst="rect">
            <a:avLst/>
          </a:prstGeom>
        </p:spPr>
      </p:pic>
      <p:pic>
        <p:nvPicPr>
          <p:cNvPr id="3" name="Picture 2">
            <a:extLst>
              <a:ext uri="{FF2B5EF4-FFF2-40B4-BE49-F238E27FC236}">
                <a16:creationId xmlns:a16="http://schemas.microsoft.com/office/drawing/2014/main" id="{99EDBAB3-B7A9-B305-59B2-4A0DAB3003F3}"/>
              </a:ext>
            </a:extLst>
          </p:cNvPr>
          <p:cNvPicPr>
            <a:picLocks noChangeAspect="1"/>
          </p:cNvPicPr>
          <p:nvPr/>
        </p:nvPicPr>
        <p:blipFill>
          <a:blip r:embed="rId4"/>
          <a:stretch>
            <a:fillRect/>
          </a:stretch>
        </p:blipFill>
        <p:spPr>
          <a:xfrm>
            <a:off x="186739" y="2804349"/>
            <a:ext cx="3117245" cy="1623061"/>
          </a:xfrm>
          <a:prstGeom prst="rect">
            <a:avLst/>
          </a:prstGeom>
        </p:spPr>
      </p:pic>
      <p:sp>
        <p:nvSpPr>
          <p:cNvPr id="5" name="Rectangle 4">
            <a:extLst>
              <a:ext uri="{FF2B5EF4-FFF2-40B4-BE49-F238E27FC236}">
                <a16:creationId xmlns:a16="http://schemas.microsoft.com/office/drawing/2014/main" id="{F60EB780-4520-F019-69E6-3098BB57A60C}"/>
              </a:ext>
            </a:extLst>
          </p:cNvPr>
          <p:cNvSpPr/>
          <p:nvPr/>
        </p:nvSpPr>
        <p:spPr>
          <a:xfrm>
            <a:off x="0" y="4622927"/>
            <a:ext cx="2585964" cy="400110"/>
          </a:xfrm>
          <a:prstGeom prst="rect">
            <a:avLst/>
          </a:prstGeom>
        </p:spPr>
        <p:txBody>
          <a:bodyPr wrap="none">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Gao, et al. Dermatol Clin. 2023.</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Krempasky</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et al. Am J </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Obstet</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Gynecol. 2020.</a:t>
            </a:r>
          </a:p>
        </p:txBody>
      </p:sp>
    </p:spTree>
    <p:extLst>
      <p:ext uri="{BB962C8B-B14F-4D97-AF65-F5344CB8AC3E}">
        <p14:creationId xmlns:p14="http://schemas.microsoft.com/office/powerpoint/2010/main" val="297983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CCBAF-2C2D-2E4D-A562-AA1699E70417}"/>
              </a:ext>
            </a:extLst>
          </p:cNvPr>
          <p:cNvSpPr>
            <a:spLocks noGrp="1"/>
          </p:cNvSpPr>
          <p:nvPr>
            <p:ph type="title"/>
          </p:nvPr>
        </p:nvSpPr>
        <p:spPr>
          <a:xfrm>
            <a:off x="616927" y="898071"/>
            <a:ext cx="7910145" cy="3347358"/>
          </a:xfrm>
        </p:spPr>
        <p:txBody>
          <a:bodyPr vert="horz" lIns="91440" tIns="45720" rIns="91440" bIns="45720" rtlCol="0" anchor="ctr">
            <a:normAutofit/>
          </a:bodyPr>
          <a:lstStyle/>
          <a:p>
            <a:pPr defTabSz="457200"/>
            <a:r>
              <a:rPr lang="en-US" sz="3800" dirty="0"/>
              <a:t>Clinical focus</a:t>
            </a:r>
            <a:br>
              <a:rPr lang="en-US" sz="3800" dirty="0"/>
            </a:br>
            <a:br>
              <a:rPr lang="en-US" sz="3800" dirty="0"/>
            </a:br>
            <a:r>
              <a:rPr lang="en-US" sz="3800" dirty="0"/>
              <a:t>masculinizing therapy &amp; acne</a:t>
            </a:r>
          </a:p>
        </p:txBody>
      </p:sp>
    </p:spTree>
    <p:extLst>
      <p:ext uri="{BB962C8B-B14F-4D97-AF65-F5344CB8AC3E}">
        <p14:creationId xmlns:p14="http://schemas.microsoft.com/office/powerpoint/2010/main" val="423173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andbook of LGBT Communities, Crime, and Justice | SpringerLink">
            <a:extLst>
              <a:ext uri="{FF2B5EF4-FFF2-40B4-BE49-F238E27FC236}">
                <a16:creationId xmlns:a16="http://schemas.microsoft.com/office/drawing/2014/main" id="{EC48F334-3A22-3149-8C24-EEEFA14801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88" r="-5" b="6421"/>
          <a:stretch/>
        </p:blipFill>
        <p:spPr bwMode="auto">
          <a:xfrm>
            <a:off x="-16878" y="17155"/>
            <a:ext cx="2283713" cy="25374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llecting Sexual Orientation and Gender Identity Data in Electronic Health  Records: Workshop Summary | The National Academies Press">
            <a:extLst>
              <a:ext uri="{FF2B5EF4-FFF2-40B4-BE49-F238E27FC236}">
                <a16:creationId xmlns:a16="http://schemas.microsoft.com/office/drawing/2014/main" id="{96CAB9CD-1B98-2B47-B096-2DCE0AEA3E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837" r="2" b="40617"/>
          <a:stretch/>
        </p:blipFill>
        <p:spPr bwMode="auto">
          <a:xfrm>
            <a:off x="-7984" y="2588896"/>
            <a:ext cx="4571999"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669F201-7CC1-CB4E-B9DB-11BC935904D0}"/>
              </a:ext>
            </a:extLst>
          </p:cNvPr>
          <p:cNvSpPr>
            <a:spLocks noGrp="1"/>
          </p:cNvSpPr>
          <p:nvPr>
            <p:ph type="title"/>
          </p:nvPr>
        </p:nvSpPr>
        <p:spPr>
          <a:xfrm>
            <a:off x="5175369" y="457200"/>
            <a:ext cx="3403593" cy="727837"/>
          </a:xfrm>
        </p:spPr>
        <p:txBody>
          <a:bodyPr anchor="b">
            <a:normAutofit/>
          </a:bodyPr>
          <a:lstStyle/>
          <a:p>
            <a:pPr algn="l"/>
            <a:endParaRPr lang="en-US" sz="2400"/>
          </a:p>
        </p:txBody>
      </p:sp>
      <p:pic>
        <p:nvPicPr>
          <p:cNvPr id="3076" name="Picture 4" descr="Summary | The Health of Lesbian, Gay, Bisexual, and Transgender People:  Building a Foundation for Better Understanding | The National Academies  Press">
            <a:extLst>
              <a:ext uri="{FF2B5EF4-FFF2-40B4-BE49-F238E27FC236}">
                <a16:creationId xmlns:a16="http://schemas.microsoft.com/office/drawing/2014/main" id="{FA08EB0A-3FBD-5C47-A43B-9C0FDB157C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 b="24508"/>
          <a:stretch/>
        </p:blipFill>
        <p:spPr bwMode="auto">
          <a:xfrm>
            <a:off x="2320506" y="10"/>
            <a:ext cx="2243509" cy="25374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FCB3B2F-B6A8-1043-A671-2927494B715B}"/>
              </a:ext>
            </a:extLst>
          </p:cNvPr>
          <p:cNvSpPr>
            <a:spLocks noGrp="1"/>
          </p:cNvSpPr>
          <p:nvPr>
            <p:ph idx="1"/>
          </p:nvPr>
        </p:nvSpPr>
        <p:spPr>
          <a:xfrm>
            <a:off x="5175369" y="1299336"/>
            <a:ext cx="3302697" cy="3044064"/>
          </a:xfrm>
        </p:spPr>
        <p:txBody>
          <a:bodyPr anchor="t">
            <a:normAutofit/>
          </a:bodyPr>
          <a:lstStyle/>
          <a:p>
            <a:endParaRPr lang="en-US" sz="1400" dirty="0"/>
          </a:p>
        </p:txBody>
      </p:sp>
      <p:pic>
        <p:nvPicPr>
          <p:cNvPr id="3082" name="Picture 10" descr="Handbook of LGBT Elders - An Interdisciplinary Approach to Principles,  Practices, and Policies | Debra A Harley | Springer">
            <a:extLst>
              <a:ext uri="{FF2B5EF4-FFF2-40B4-BE49-F238E27FC236}">
                <a16:creationId xmlns:a16="http://schemas.microsoft.com/office/drawing/2014/main" id="{9683ADA6-EC12-D641-A42B-9C8602D25B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703" y="-1"/>
            <a:ext cx="2401023" cy="332690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exual Orientation and Transgender Issues in Organizations | SpringerLink">
            <a:extLst>
              <a:ext uri="{FF2B5EF4-FFF2-40B4-BE49-F238E27FC236}">
                <a16:creationId xmlns:a16="http://schemas.microsoft.com/office/drawing/2014/main" id="{C044B90F-2128-7E47-A5F5-AEF964033C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4904" y="1915527"/>
            <a:ext cx="2153249" cy="323736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uy The Transgender Child: A Handbook for Families and Professionals Book  Online at Low Prices in India | The Transgender Child: A Handbook for  Families and Professionals Reviews &amp;amp; Ratings - Amazon.in">
            <a:extLst>
              <a:ext uri="{FF2B5EF4-FFF2-40B4-BE49-F238E27FC236}">
                <a16:creationId xmlns:a16="http://schemas.microsoft.com/office/drawing/2014/main" id="{12E6898C-99D1-2243-82AB-BD2A2F9E61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3916" y="17155"/>
            <a:ext cx="2153249" cy="332690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We Make It Better: The LGBTQ Community and Their Positive Contributions to  Society (Gender Identity Book for Teens, Gay Rights, Transgender, for  Readers of Nonbinary): Amazon.co.uk: Rosswood, Eric, Archambeau, Kathleen:  9781633538207: Books">
            <a:extLst>
              <a:ext uri="{FF2B5EF4-FFF2-40B4-BE49-F238E27FC236}">
                <a16:creationId xmlns:a16="http://schemas.microsoft.com/office/drawing/2014/main" id="{A4271807-8864-7A4E-A1FA-C8EEB4544D2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5945" y="1837054"/>
            <a:ext cx="2153249" cy="33158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lobal LGBTQ Health: Research, Policy, Practice, and Pathways:  9783031362033: Medicine &amp; Health Science Books @ Amazon.com">
            <a:extLst>
              <a:ext uri="{FF2B5EF4-FFF2-40B4-BE49-F238E27FC236}">
                <a16:creationId xmlns:a16="http://schemas.microsoft.com/office/drawing/2014/main" id="{EBF5C924-CBA8-FD70-0684-83652ADFFFC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 y="-12113"/>
            <a:ext cx="2680144" cy="4037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E788675-6F8A-62CF-AC5E-CB9DA8A95D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93244" y="17155"/>
            <a:ext cx="3112546" cy="44464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6BB1D17-4AF9-9144-4360-9629116A67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21363" y="-15044"/>
            <a:ext cx="3322637" cy="51756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536AB67-20CC-D26B-7858-25D786270F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878" y="-15044"/>
            <a:ext cx="3139893" cy="51907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992B9F1-9145-F464-EF8C-D6EFBB29EA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54338" y="-1"/>
            <a:ext cx="3233737" cy="51756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51268B6-EDD5-C9D5-7991-14E2D417768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88075" y="-17155"/>
            <a:ext cx="2962322" cy="52078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C8034215-6264-E51A-4A49-07806F06F16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59" y="-17155"/>
            <a:ext cx="2959598" cy="5207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78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07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08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082"/>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07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3088"/>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3084"/>
                                        </p:tgtEl>
                                        <p:attrNameLst>
                                          <p:attrName>style.visibility</p:attrName>
                                        </p:attrNameLst>
                                      </p:cBhvr>
                                      <p:to>
                                        <p:strVal val="visible"/>
                                      </p:to>
                                    </p:set>
                                  </p:child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1026"/>
                                        </p:tgtEl>
                                        <p:attrNameLst>
                                          <p:attrName>style.visibility</p:attrName>
                                        </p:attrNameLst>
                                      </p:cBhvr>
                                      <p:to>
                                        <p:strVal val="visible"/>
                                      </p:to>
                                    </p:set>
                                  </p:child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1028"/>
                                        </p:tgtEl>
                                        <p:attrNameLst>
                                          <p:attrName>style.visibility</p:attrName>
                                        </p:attrNameLst>
                                      </p:cBhvr>
                                      <p:to>
                                        <p:strVal val="visible"/>
                                      </p:to>
                                    </p:set>
                                  </p:childTnLst>
                                </p:cTn>
                              </p:par>
                            </p:childTnLst>
                          </p:cTn>
                        </p:par>
                        <p:par>
                          <p:cTn id="31" fill="hold">
                            <p:stCondLst>
                              <p:cond delay="8000"/>
                            </p:stCondLst>
                            <p:childTnLst>
                              <p:par>
                                <p:cTn id="32" presetID="1" presetClass="entr" presetSubtype="0" fill="hold" nodeType="afterEffect">
                                  <p:stCondLst>
                                    <p:cond delay="1000"/>
                                  </p:stCondLst>
                                  <p:childTnLst>
                                    <p:set>
                                      <p:cBhvr>
                                        <p:cTn id="33" dur="1" fill="hold">
                                          <p:stCondLst>
                                            <p:cond delay="0"/>
                                          </p:stCondLst>
                                        </p:cTn>
                                        <p:tgtEl>
                                          <p:spTgt spid="1030"/>
                                        </p:tgtEl>
                                        <p:attrNameLst>
                                          <p:attrName>style.visibility</p:attrName>
                                        </p:attrNameLst>
                                      </p:cBhvr>
                                      <p:to>
                                        <p:strVal val="visible"/>
                                      </p:to>
                                    </p:set>
                                  </p:childTnLst>
                                </p:cTn>
                              </p:par>
                            </p:childTnLst>
                          </p:cTn>
                        </p:par>
                        <p:par>
                          <p:cTn id="34" fill="hold">
                            <p:stCondLst>
                              <p:cond delay="9000"/>
                            </p:stCondLst>
                            <p:childTnLst>
                              <p:par>
                                <p:cTn id="35" presetID="1" presetClass="entr" presetSubtype="0" fill="hold" nodeType="afterEffect">
                                  <p:stCondLst>
                                    <p:cond delay="1000"/>
                                  </p:stCondLst>
                                  <p:childTnLst>
                                    <p:set>
                                      <p:cBhvr>
                                        <p:cTn id="36" dur="1" fill="hold">
                                          <p:stCondLst>
                                            <p:cond delay="0"/>
                                          </p:stCondLst>
                                        </p:cTn>
                                        <p:tgtEl>
                                          <p:spTgt spid="1032"/>
                                        </p:tgtEl>
                                        <p:attrNameLst>
                                          <p:attrName>style.visibility</p:attrName>
                                        </p:attrNameLst>
                                      </p:cBhvr>
                                      <p:to>
                                        <p:strVal val="visible"/>
                                      </p:to>
                                    </p:set>
                                  </p:childTnLst>
                                </p:cTn>
                              </p:par>
                            </p:childTnLst>
                          </p:cTn>
                        </p:par>
                        <p:par>
                          <p:cTn id="37" fill="hold">
                            <p:stCondLst>
                              <p:cond delay="10000"/>
                            </p:stCondLst>
                            <p:childTnLst>
                              <p:par>
                                <p:cTn id="38" presetID="1" presetClass="entr" presetSubtype="0" fill="hold" nodeType="afterEffect">
                                  <p:stCondLst>
                                    <p:cond delay="1000"/>
                                  </p:stCondLst>
                                  <p:childTnLst>
                                    <p:set>
                                      <p:cBhvr>
                                        <p:cTn id="39" dur="1" fill="hold">
                                          <p:stCondLst>
                                            <p:cond delay="0"/>
                                          </p:stCondLst>
                                        </p:cTn>
                                        <p:tgtEl>
                                          <p:spTgt spid="1034"/>
                                        </p:tgtEl>
                                        <p:attrNameLst>
                                          <p:attrName>style.visibility</p:attrName>
                                        </p:attrNameLst>
                                      </p:cBhvr>
                                      <p:to>
                                        <p:strVal val="visible"/>
                                      </p:to>
                                    </p:set>
                                  </p:childTnLst>
                                </p:cTn>
                              </p:par>
                            </p:childTnLst>
                          </p:cTn>
                        </p:par>
                        <p:par>
                          <p:cTn id="40" fill="hold">
                            <p:stCondLst>
                              <p:cond delay="11000"/>
                            </p:stCondLst>
                            <p:childTnLst>
                              <p:par>
                                <p:cTn id="41" presetID="1" presetClass="entr" presetSubtype="0" fill="hold" nodeType="afterEffect">
                                  <p:stCondLst>
                                    <p:cond delay="1000"/>
                                  </p:stCondLst>
                                  <p:childTnLst>
                                    <p:set>
                                      <p:cBhvr>
                                        <p:cTn id="42" dur="1" fill="hold">
                                          <p:stCondLst>
                                            <p:cond delay="0"/>
                                          </p:stCondLst>
                                        </p:cTn>
                                        <p:tgtEl>
                                          <p:spTgt spid="1036"/>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1000"/>
                                  </p:stCondLst>
                                  <p:childTnLst>
                                    <p:set>
                                      <p:cBhvr>
                                        <p:cTn id="45"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936117"/>
            <a:ext cx="726948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795528"/>
            <a:ext cx="7550658"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1EB4C0-EFF9-98B0-9991-1B0B7241CC23}"/>
              </a:ext>
            </a:extLst>
          </p:cNvPr>
          <p:cNvSpPr>
            <a:spLocks noGrp="1"/>
          </p:cNvSpPr>
          <p:nvPr>
            <p:ph type="title"/>
          </p:nvPr>
        </p:nvSpPr>
        <p:spPr>
          <a:xfrm>
            <a:off x="1673352" y="350563"/>
            <a:ext cx="5797296" cy="891540"/>
          </a:xfrm>
          <a:solidFill>
            <a:srgbClr val="FFFFFF"/>
          </a:solidFill>
        </p:spPr>
        <p:txBody>
          <a:bodyPr>
            <a:normAutofit/>
          </a:bodyPr>
          <a:lstStyle/>
          <a:p>
            <a:r>
              <a:rPr lang="en-US" dirty="0"/>
              <a:t>Masculinization</a:t>
            </a:r>
          </a:p>
        </p:txBody>
      </p:sp>
      <p:sp>
        <p:nvSpPr>
          <p:cNvPr id="5" name="Content Placeholder 4">
            <a:extLst>
              <a:ext uri="{FF2B5EF4-FFF2-40B4-BE49-F238E27FC236}">
                <a16:creationId xmlns:a16="http://schemas.microsoft.com/office/drawing/2014/main" id="{98C1E01C-462C-055F-47BF-ED361AFBAF6C}"/>
              </a:ext>
            </a:extLst>
          </p:cNvPr>
          <p:cNvSpPr>
            <a:spLocks noGrp="1"/>
          </p:cNvSpPr>
          <p:nvPr>
            <p:ph idx="1"/>
          </p:nvPr>
        </p:nvSpPr>
        <p:spPr>
          <a:xfrm>
            <a:off x="1279546" y="1718446"/>
            <a:ext cx="6584634" cy="2159442"/>
          </a:xfrm>
        </p:spPr>
        <p:txBody>
          <a:bodyPr>
            <a:normAutofit/>
          </a:bodyPr>
          <a:lstStyle/>
          <a:p>
            <a:pPr>
              <a:lnSpc>
                <a:spcPct val="90000"/>
              </a:lnSpc>
            </a:pPr>
            <a:r>
              <a:rPr lang="en-US">
                <a:solidFill>
                  <a:srgbClr val="404040"/>
                </a:solidFill>
              </a:rPr>
              <a:t>Testosterone</a:t>
            </a:r>
          </a:p>
          <a:p>
            <a:pPr lvl="1">
              <a:lnSpc>
                <a:spcPct val="90000"/>
              </a:lnSpc>
            </a:pPr>
            <a:r>
              <a:rPr lang="en-US">
                <a:solidFill>
                  <a:srgbClr val="404040"/>
                </a:solidFill>
              </a:rPr>
              <a:t>All testosterone preparations currently used in the US are “bioidentical” </a:t>
            </a:r>
          </a:p>
          <a:p>
            <a:pPr lvl="2">
              <a:lnSpc>
                <a:spcPct val="90000"/>
              </a:lnSpc>
            </a:pPr>
            <a:r>
              <a:rPr lang="en-US">
                <a:solidFill>
                  <a:srgbClr val="404040"/>
                </a:solidFill>
              </a:rPr>
              <a:t>Chemically equivalent to the testosterone secreted from the human testicle </a:t>
            </a:r>
          </a:p>
          <a:p>
            <a:pPr lvl="1">
              <a:lnSpc>
                <a:spcPct val="90000"/>
              </a:lnSpc>
            </a:pPr>
            <a:r>
              <a:rPr lang="en-US">
                <a:solidFill>
                  <a:srgbClr val="404040"/>
                </a:solidFill>
              </a:rPr>
              <a:t>Usually IM testosterone cypionate or testosterone enanthate (weekly)</a:t>
            </a:r>
          </a:p>
          <a:p>
            <a:pPr lvl="1">
              <a:lnSpc>
                <a:spcPct val="90000"/>
              </a:lnSpc>
            </a:pPr>
            <a:r>
              <a:rPr lang="en-US">
                <a:solidFill>
                  <a:srgbClr val="404040"/>
                </a:solidFill>
              </a:rPr>
              <a:t>Also topical testosterone formulations: gel, cream, patch</a:t>
            </a:r>
          </a:p>
          <a:p>
            <a:pPr lvl="1">
              <a:lnSpc>
                <a:spcPct val="90000"/>
              </a:lnSpc>
            </a:pPr>
            <a:r>
              <a:rPr lang="en-US">
                <a:solidFill>
                  <a:srgbClr val="404040"/>
                </a:solidFill>
              </a:rPr>
              <a:t>Testosterone pellets</a:t>
            </a:r>
          </a:p>
          <a:p>
            <a:pPr lvl="2">
              <a:lnSpc>
                <a:spcPct val="90000"/>
              </a:lnSpc>
            </a:pPr>
            <a:r>
              <a:rPr lang="en-US">
                <a:solidFill>
                  <a:srgbClr val="404040"/>
                </a:solidFill>
              </a:rPr>
              <a:t>Lasts 3-4 months</a:t>
            </a:r>
          </a:p>
          <a:p>
            <a:pPr lvl="2">
              <a:lnSpc>
                <a:spcPct val="90000"/>
              </a:lnSpc>
            </a:pPr>
            <a:r>
              <a:rPr lang="en-US">
                <a:solidFill>
                  <a:srgbClr val="404040"/>
                </a:solidFill>
              </a:rPr>
              <a:t>Implanted into subdermal fat on buttocks </a:t>
            </a:r>
          </a:p>
        </p:txBody>
      </p:sp>
    </p:spTree>
    <p:extLst>
      <p:ext uri="{BB962C8B-B14F-4D97-AF65-F5344CB8AC3E}">
        <p14:creationId xmlns:p14="http://schemas.microsoft.com/office/powerpoint/2010/main" val="70425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2FEE2-5C1E-3742-AC2E-90B1F96D1D64}"/>
              </a:ext>
            </a:extLst>
          </p:cNvPr>
          <p:cNvSpPr>
            <a:spLocks noGrp="1"/>
          </p:cNvSpPr>
          <p:nvPr>
            <p:ph type="title"/>
          </p:nvPr>
        </p:nvSpPr>
        <p:spPr>
          <a:xfrm>
            <a:off x="47314" y="0"/>
            <a:ext cx="3454643" cy="616581"/>
          </a:xfrm>
        </p:spPr>
        <p:txBody>
          <a:bodyPr anchor="b">
            <a:noAutofit/>
          </a:bodyPr>
          <a:lstStyle/>
          <a:p>
            <a:r>
              <a:rPr lang="en-US" sz="1300" b="1" dirty="0"/>
              <a:t>Masculinizing Hormone Therapy</a:t>
            </a:r>
          </a:p>
        </p:txBody>
      </p:sp>
      <p:pic>
        <p:nvPicPr>
          <p:cNvPr id="4" name="Picture 3" descr="A close up of text on a white background&#10;&#10;Description automatically generated">
            <a:extLst>
              <a:ext uri="{FF2B5EF4-FFF2-40B4-BE49-F238E27FC236}">
                <a16:creationId xmlns:a16="http://schemas.microsoft.com/office/drawing/2014/main" id="{D8FC20D5-FC99-0741-9DA9-DACF2DE072FA}"/>
              </a:ext>
            </a:extLst>
          </p:cNvPr>
          <p:cNvPicPr>
            <a:picLocks noChangeAspect="1"/>
          </p:cNvPicPr>
          <p:nvPr/>
        </p:nvPicPr>
        <p:blipFill>
          <a:blip r:embed="rId3"/>
          <a:stretch>
            <a:fillRect/>
          </a:stretch>
        </p:blipFill>
        <p:spPr>
          <a:xfrm>
            <a:off x="3756581" y="174823"/>
            <a:ext cx="5340105" cy="3898275"/>
          </a:xfrm>
          <a:prstGeom prst="rect">
            <a:avLst/>
          </a:prstGeom>
        </p:spPr>
      </p:pic>
      <p:sp>
        <p:nvSpPr>
          <p:cNvPr id="10" name="TextBox 9">
            <a:extLst>
              <a:ext uri="{FF2B5EF4-FFF2-40B4-BE49-F238E27FC236}">
                <a16:creationId xmlns:a16="http://schemas.microsoft.com/office/drawing/2014/main" id="{C91B323B-A3A6-3C46-B366-49F09C1AEFF6}"/>
              </a:ext>
            </a:extLst>
          </p:cNvPr>
          <p:cNvSpPr txBox="1"/>
          <p:nvPr/>
        </p:nvSpPr>
        <p:spPr>
          <a:xfrm>
            <a:off x="0" y="4715089"/>
            <a:ext cx="3621504" cy="461665"/>
          </a:xfrm>
          <a:prstGeom prst="rect">
            <a:avLst/>
          </a:prstGeom>
          <a:noFill/>
        </p:spPr>
        <p:txBody>
          <a:bodyPr wrap="none" rtlCol="0">
            <a:spAutoFit/>
          </a:bodyPr>
          <a:lstStyle/>
          <a:p>
            <a:r>
              <a:rPr lang="en-US" sz="800" dirty="0" err="1"/>
              <a:t>Tetzlaff</a:t>
            </a:r>
            <a:r>
              <a:rPr lang="en-US" sz="800" dirty="0"/>
              <a:t>, K. Patient’s guide to transgender, trans, &amp; gender diverse health. 2015.</a:t>
            </a:r>
          </a:p>
          <a:p>
            <a:r>
              <a:rPr lang="en-US" sz="800" dirty="0"/>
              <a:t>UCSF. Center of Excellence for Transgender Health.</a:t>
            </a:r>
          </a:p>
          <a:p>
            <a:endParaRPr lang="en-US" sz="800" dirty="0"/>
          </a:p>
        </p:txBody>
      </p:sp>
      <p:sp>
        <p:nvSpPr>
          <p:cNvPr id="5" name="TextBox 4">
            <a:extLst>
              <a:ext uri="{FF2B5EF4-FFF2-40B4-BE49-F238E27FC236}">
                <a16:creationId xmlns:a16="http://schemas.microsoft.com/office/drawing/2014/main" id="{DCD167DD-E8A4-8044-A08F-429E94790BDF}"/>
              </a:ext>
            </a:extLst>
          </p:cNvPr>
          <p:cNvSpPr txBox="1"/>
          <p:nvPr/>
        </p:nvSpPr>
        <p:spPr>
          <a:xfrm>
            <a:off x="4829881" y="4111420"/>
            <a:ext cx="3193503" cy="830997"/>
          </a:xfrm>
          <a:prstGeom prst="rect">
            <a:avLst/>
          </a:prstGeom>
          <a:noFill/>
        </p:spPr>
        <p:txBody>
          <a:bodyPr wrap="none" rtlCol="0">
            <a:spAutoFit/>
          </a:bodyPr>
          <a:lstStyle/>
          <a:p>
            <a:r>
              <a:rPr lang="en-US" sz="1200" dirty="0"/>
              <a:t>Treatment:</a:t>
            </a:r>
          </a:p>
          <a:p>
            <a:pPr marL="285750" indent="-285750">
              <a:buFont typeface="Arial" panose="020B0604020202020204" pitchFamily="34" charset="0"/>
              <a:buChar char="•"/>
            </a:pPr>
            <a:r>
              <a:rPr lang="en-US" sz="1200" dirty="0"/>
              <a:t>Usually IM testosterone cypionate weekly</a:t>
            </a:r>
          </a:p>
          <a:p>
            <a:pPr marL="285750" indent="-285750">
              <a:buFont typeface="Arial" panose="020B0604020202020204" pitchFamily="34" charset="0"/>
              <a:buChar char="•"/>
            </a:pPr>
            <a:r>
              <a:rPr lang="en-US" sz="1200" dirty="0"/>
              <a:t>Other formulations available </a:t>
            </a:r>
          </a:p>
          <a:p>
            <a:pPr marL="628650" lvl="1" indent="-285750">
              <a:buFont typeface="Arial" panose="020B0604020202020204" pitchFamily="34" charset="0"/>
              <a:buChar char="•"/>
            </a:pPr>
            <a:r>
              <a:rPr lang="en-US" sz="1200" dirty="0"/>
              <a:t>Gel, cream, patch, pellets</a:t>
            </a:r>
          </a:p>
        </p:txBody>
      </p:sp>
      <p:pic>
        <p:nvPicPr>
          <p:cNvPr id="11" name="Content Placeholder 5">
            <a:extLst>
              <a:ext uri="{FF2B5EF4-FFF2-40B4-BE49-F238E27FC236}">
                <a16:creationId xmlns:a16="http://schemas.microsoft.com/office/drawing/2014/main" id="{1C76F1F3-F8DA-5D43-AD11-AE4FCA2237F1}"/>
              </a:ext>
            </a:extLst>
          </p:cNvPr>
          <p:cNvPicPr>
            <a:picLocks noChangeAspect="1"/>
          </p:cNvPicPr>
          <p:nvPr/>
        </p:nvPicPr>
        <p:blipFill>
          <a:blip r:embed="rId4"/>
          <a:stretch>
            <a:fillRect/>
          </a:stretch>
        </p:blipFill>
        <p:spPr>
          <a:xfrm>
            <a:off x="111248" y="654903"/>
            <a:ext cx="3581400" cy="3468121"/>
          </a:xfrm>
          <a:prstGeom prst="rect">
            <a:avLst/>
          </a:prstGeom>
          <a:effectLst>
            <a:outerShdw blurRad="25400" dir="17880000">
              <a:srgbClr val="000000">
                <a:alpha val="46000"/>
              </a:srgbClr>
            </a:outerShdw>
          </a:effectLst>
        </p:spPr>
      </p:pic>
      <p:sp>
        <p:nvSpPr>
          <p:cNvPr id="3" name="TextBox 2">
            <a:extLst>
              <a:ext uri="{FF2B5EF4-FFF2-40B4-BE49-F238E27FC236}">
                <a16:creationId xmlns:a16="http://schemas.microsoft.com/office/drawing/2014/main" id="{177EF632-4103-9A3C-1F0E-B0E0DF201FA6}"/>
              </a:ext>
            </a:extLst>
          </p:cNvPr>
          <p:cNvSpPr txBox="1"/>
          <p:nvPr/>
        </p:nvSpPr>
        <p:spPr>
          <a:xfrm>
            <a:off x="205627" y="4188224"/>
            <a:ext cx="4055638" cy="461665"/>
          </a:xfrm>
          <a:prstGeom prst="rect">
            <a:avLst/>
          </a:prstGeom>
          <a:noFill/>
          <a:ln w="31750">
            <a:solidFill>
              <a:srgbClr val="404040"/>
            </a:solidFill>
          </a:ln>
        </p:spPr>
        <p:txBody>
          <a:bodyPr wrap="square" rtlCol="0">
            <a:spAutoFit/>
          </a:bodyPr>
          <a:lstStyle/>
          <a:p>
            <a:r>
              <a:rPr lang="en-US" sz="1200" dirty="0"/>
              <a:t>Derm effects: Alopecia, acne, changes in sweat/odor production, increase in body hair, vaginal dryness and atrophy</a:t>
            </a:r>
          </a:p>
        </p:txBody>
      </p:sp>
    </p:spTree>
    <p:extLst>
      <p:ext uri="{BB962C8B-B14F-4D97-AF65-F5344CB8AC3E}">
        <p14:creationId xmlns:p14="http://schemas.microsoft.com/office/powerpoint/2010/main" val="3370347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6F774-D4A4-434E-8942-8ACB2BC72C6E}"/>
              </a:ext>
            </a:extLst>
          </p:cNvPr>
          <p:cNvPicPr>
            <a:picLocks noChangeAspect="1"/>
          </p:cNvPicPr>
          <p:nvPr/>
        </p:nvPicPr>
        <p:blipFill>
          <a:blip r:embed="rId3"/>
          <a:stretch>
            <a:fillRect/>
          </a:stretch>
        </p:blipFill>
        <p:spPr>
          <a:xfrm>
            <a:off x="152086" y="149886"/>
            <a:ext cx="3570456" cy="2651063"/>
          </a:xfrm>
          <a:prstGeom prst="rect">
            <a:avLst/>
          </a:prstGeom>
        </p:spPr>
      </p:pic>
      <p:pic>
        <p:nvPicPr>
          <p:cNvPr id="4" name="Picture 3">
            <a:extLst>
              <a:ext uri="{FF2B5EF4-FFF2-40B4-BE49-F238E27FC236}">
                <a16:creationId xmlns:a16="http://schemas.microsoft.com/office/drawing/2014/main" id="{7B2BC22A-E3DE-8243-9723-1003534D7CB1}"/>
              </a:ext>
            </a:extLst>
          </p:cNvPr>
          <p:cNvPicPr>
            <a:picLocks noChangeAspect="1"/>
          </p:cNvPicPr>
          <p:nvPr/>
        </p:nvPicPr>
        <p:blipFill>
          <a:blip r:embed="rId4"/>
          <a:stretch>
            <a:fillRect/>
          </a:stretch>
        </p:blipFill>
        <p:spPr>
          <a:xfrm>
            <a:off x="4013908" y="183332"/>
            <a:ext cx="4875796" cy="1292086"/>
          </a:xfrm>
          <a:prstGeom prst="rect">
            <a:avLst/>
          </a:prstGeom>
        </p:spPr>
      </p:pic>
      <p:graphicFrame>
        <p:nvGraphicFramePr>
          <p:cNvPr id="10" name="Content Placeholder 2">
            <a:extLst>
              <a:ext uri="{FF2B5EF4-FFF2-40B4-BE49-F238E27FC236}">
                <a16:creationId xmlns:a16="http://schemas.microsoft.com/office/drawing/2014/main" id="{024D7686-9FBC-3D44-705A-B8015617B8D4}"/>
              </a:ext>
            </a:extLst>
          </p:cNvPr>
          <p:cNvGraphicFramePr>
            <a:graphicFrameLocks noGrp="1"/>
          </p:cNvGraphicFramePr>
          <p:nvPr>
            <p:ph idx="1"/>
          </p:nvPr>
        </p:nvGraphicFramePr>
        <p:xfrm>
          <a:off x="152087" y="2800949"/>
          <a:ext cx="8839828" cy="19304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Picture 1" descr="Text&#10;&#10;Description automatically generated">
            <a:extLst>
              <a:ext uri="{FF2B5EF4-FFF2-40B4-BE49-F238E27FC236}">
                <a16:creationId xmlns:a16="http://schemas.microsoft.com/office/drawing/2014/main" id="{0A0EA458-3C69-08E9-AEDF-9A6109A58E8C}"/>
              </a:ext>
            </a:extLst>
          </p:cNvPr>
          <p:cNvPicPr>
            <a:picLocks noChangeAspect="1"/>
          </p:cNvPicPr>
          <p:nvPr/>
        </p:nvPicPr>
        <p:blipFill>
          <a:blip r:embed="rId10"/>
          <a:stretch>
            <a:fillRect/>
          </a:stretch>
        </p:blipFill>
        <p:spPr>
          <a:xfrm>
            <a:off x="3776309" y="1941922"/>
            <a:ext cx="5215604" cy="977926"/>
          </a:xfrm>
          <a:prstGeom prst="rect">
            <a:avLst/>
          </a:prstGeom>
        </p:spPr>
      </p:pic>
      <p:sp>
        <p:nvSpPr>
          <p:cNvPr id="3" name="TextBox 2">
            <a:extLst>
              <a:ext uri="{FF2B5EF4-FFF2-40B4-BE49-F238E27FC236}">
                <a16:creationId xmlns:a16="http://schemas.microsoft.com/office/drawing/2014/main" id="{84B4FCF4-BE89-6030-89B7-E3ECE3C806FF}"/>
              </a:ext>
            </a:extLst>
          </p:cNvPr>
          <p:cNvSpPr txBox="1"/>
          <p:nvPr/>
        </p:nvSpPr>
        <p:spPr>
          <a:xfrm>
            <a:off x="6957382" y="4487159"/>
            <a:ext cx="2034531" cy="784830"/>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ill Sans MT" panose="020B0502020104020203"/>
                <a:ea typeface="+mn-ea"/>
                <a:cs typeface="+mn-cs"/>
              </a:rPr>
              <a:t>Park, et al. JAAD. 2019. </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Gill Sans MT" panose="020B0502020104020203"/>
                <a:ea typeface="+mn-ea"/>
                <a:cs typeface="+mn-cs"/>
              </a:rPr>
              <a:t>Nakamura, et al. Endo J. 2012.</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srgbClr val="000000"/>
                </a:solidFill>
                <a:effectLst/>
                <a:uLnTx/>
                <a:uFillTx/>
                <a:latin typeface="Gill Sans MT" panose="020B0502020104020203"/>
                <a:ea typeface="+mn-ea"/>
                <a:cs typeface="+mn-cs"/>
              </a:rPr>
              <a:t>Wierckx</a:t>
            </a:r>
            <a:r>
              <a:rPr kumimoji="0" lang="en-US" sz="900" b="0" i="0" u="none" strike="noStrike" kern="1200" cap="none" spc="0" normalizeH="0" baseline="0" noProof="0" dirty="0">
                <a:ln>
                  <a:noFill/>
                </a:ln>
                <a:solidFill>
                  <a:srgbClr val="000000"/>
                </a:solidFill>
                <a:effectLst/>
                <a:uLnTx/>
                <a:uFillTx/>
                <a:latin typeface="Gill Sans MT" panose="020B0502020104020203"/>
                <a:ea typeface="+mn-ea"/>
                <a:cs typeface="+mn-cs"/>
              </a:rPr>
              <a:t>, et al. J Sexual Medicine. 2014.</a:t>
            </a:r>
          </a:p>
          <a:p>
            <a:pPr defTabSz="685783">
              <a:defRPr/>
            </a:pPr>
            <a:r>
              <a:rPr lang="en-US" sz="900" dirty="0"/>
              <a:t>Thoreson, et al. Jama Derm. 2021.</a:t>
            </a:r>
          </a:p>
          <a:p>
            <a:endParaRPr lang="en-US" sz="900" dirty="0"/>
          </a:p>
        </p:txBody>
      </p:sp>
    </p:spTree>
    <p:extLst>
      <p:ext uri="{BB962C8B-B14F-4D97-AF65-F5344CB8AC3E}">
        <p14:creationId xmlns:p14="http://schemas.microsoft.com/office/powerpoint/2010/main" val="266748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645A-F761-BC46-99CF-415D18B78393}"/>
              </a:ext>
            </a:extLst>
          </p:cNvPr>
          <p:cNvSpPr>
            <a:spLocks noGrp="1"/>
          </p:cNvSpPr>
          <p:nvPr>
            <p:ph type="title"/>
          </p:nvPr>
        </p:nvSpPr>
        <p:spPr>
          <a:xfrm>
            <a:off x="123705" y="723560"/>
            <a:ext cx="2509357" cy="1387988"/>
          </a:xfrm>
        </p:spPr>
        <p:txBody>
          <a:bodyPr>
            <a:normAutofit fontScale="90000"/>
          </a:bodyPr>
          <a:lstStyle/>
          <a:p>
            <a:r>
              <a:rPr lang="en-US" sz="2700" dirty="0"/>
              <a:t>Acne and Mental Health &amp; Well-being</a:t>
            </a:r>
          </a:p>
        </p:txBody>
      </p:sp>
      <p:pic>
        <p:nvPicPr>
          <p:cNvPr id="6" name="Picture 5" descr="Table&#10;&#10;Description automatically generated">
            <a:extLst>
              <a:ext uri="{FF2B5EF4-FFF2-40B4-BE49-F238E27FC236}">
                <a16:creationId xmlns:a16="http://schemas.microsoft.com/office/drawing/2014/main" id="{E1A86705-3C52-1A4A-914E-C01289E09458}"/>
              </a:ext>
            </a:extLst>
          </p:cNvPr>
          <p:cNvPicPr>
            <a:picLocks noChangeAspect="1"/>
          </p:cNvPicPr>
          <p:nvPr/>
        </p:nvPicPr>
        <p:blipFill>
          <a:blip r:embed="rId2"/>
          <a:stretch>
            <a:fillRect/>
          </a:stretch>
        </p:blipFill>
        <p:spPr>
          <a:xfrm>
            <a:off x="2824163" y="278290"/>
            <a:ext cx="6116857" cy="2278529"/>
          </a:xfrm>
          <a:prstGeom prst="rect">
            <a:avLst/>
          </a:prstGeom>
        </p:spPr>
      </p:pic>
      <p:sp>
        <p:nvSpPr>
          <p:cNvPr id="3" name="Content Placeholder 2">
            <a:extLst>
              <a:ext uri="{FF2B5EF4-FFF2-40B4-BE49-F238E27FC236}">
                <a16:creationId xmlns:a16="http://schemas.microsoft.com/office/drawing/2014/main" id="{E27ACD26-6F7A-9047-A483-4AF65F69A577}"/>
              </a:ext>
            </a:extLst>
          </p:cNvPr>
          <p:cNvSpPr>
            <a:spLocks noGrp="1"/>
          </p:cNvSpPr>
          <p:nvPr>
            <p:ph idx="1"/>
          </p:nvPr>
        </p:nvSpPr>
        <p:spPr>
          <a:xfrm>
            <a:off x="4705726" y="2676647"/>
            <a:ext cx="4258698" cy="2278529"/>
          </a:xfrm>
        </p:spPr>
        <p:txBody>
          <a:bodyPr anchor="ctr">
            <a:normAutofit lnSpcReduction="10000"/>
          </a:bodyPr>
          <a:lstStyle/>
          <a:p>
            <a:pPr>
              <a:lnSpc>
                <a:spcPct val="90000"/>
              </a:lnSpc>
            </a:pPr>
            <a:r>
              <a:rPr lang="en-US" dirty="0"/>
              <a:t>Transmasculine persons more likely to have mental health comorbidities </a:t>
            </a:r>
          </a:p>
          <a:p>
            <a:pPr>
              <a:lnSpc>
                <a:spcPct val="90000"/>
              </a:lnSpc>
            </a:pPr>
            <a:r>
              <a:rPr lang="en-US" b="1" dirty="0"/>
              <a:t>Transmasculine individuals diagnosed with moderate to severe acne more likely to report clinically significant depression and anxiety compared to those without </a:t>
            </a:r>
          </a:p>
          <a:p>
            <a:pPr lvl="1">
              <a:lnSpc>
                <a:spcPct val="90000"/>
              </a:lnSpc>
            </a:pPr>
            <a:r>
              <a:rPr lang="en-US" dirty="0"/>
              <a:t>With moderate to severe acne</a:t>
            </a:r>
          </a:p>
          <a:p>
            <a:pPr lvl="2">
              <a:lnSpc>
                <a:spcPct val="90000"/>
              </a:lnSpc>
            </a:pPr>
            <a:r>
              <a:rPr lang="en-US" dirty="0"/>
              <a:t>71% depression, 39% anxiety</a:t>
            </a:r>
          </a:p>
          <a:p>
            <a:pPr lvl="1">
              <a:lnSpc>
                <a:spcPct val="90000"/>
              </a:lnSpc>
            </a:pPr>
            <a:r>
              <a:rPr lang="en-US" dirty="0"/>
              <a:t>Without moderate to severe acne</a:t>
            </a:r>
          </a:p>
          <a:p>
            <a:pPr lvl="2">
              <a:lnSpc>
                <a:spcPct val="90000"/>
              </a:lnSpc>
            </a:pPr>
            <a:r>
              <a:rPr lang="en-US" dirty="0"/>
              <a:t>40% depression, 16% anxiety </a:t>
            </a:r>
          </a:p>
        </p:txBody>
      </p:sp>
      <p:pic>
        <p:nvPicPr>
          <p:cNvPr id="7" name="Picture 6">
            <a:extLst>
              <a:ext uri="{FF2B5EF4-FFF2-40B4-BE49-F238E27FC236}">
                <a16:creationId xmlns:a16="http://schemas.microsoft.com/office/drawing/2014/main" id="{CFEF335B-F3F0-7F44-9DB4-6A3C11B12495}"/>
              </a:ext>
            </a:extLst>
          </p:cNvPr>
          <p:cNvPicPr>
            <a:picLocks noChangeAspect="1"/>
          </p:cNvPicPr>
          <p:nvPr/>
        </p:nvPicPr>
        <p:blipFill>
          <a:blip r:embed="rId3"/>
          <a:stretch>
            <a:fillRect/>
          </a:stretch>
        </p:blipFill>
        <p:spPr>
          <a:xfrm>
            <a:off x="179576" y="2599754"/>
            <a:ext cx="4448295" cy="1090776"/>
          </a:xfrm>
          <a:prstGeom prst="rect">
            <a:avLst/>
          </a:prstGeom>
        </p:spPr>
      </p:pic>
      <p:sp>
        <p:nvSpPr>
          <p:cNvPr id="17" name="Rectangle 16">
            <a:extLst>
              <a:ext uri="{FF2B5EF4-FFF2-40B4-BE49-F238E27FC236}">
                <a16:creationId xmlns:a16="http://schemas.microsoft.com/office/drawing/2014/main" id="{5A49E968-9880-4F46-805B-40CD229C094B}"/>
              </a:ext>
            </a:extLst>
          </p:cNvPr>
          <p:cNvSpPr/>
          <p:nvPr/>
        </p:nvSpPr>
        <p:spPr>
          <a:xfrm>
            <a:off x="0" y="4715231"/>
            <a:ext cx="4572000" cy="400110"/>
          </a:xfrm>
          <a:prstGeom prst="rect">
            <a:avLst/>
          </a:prstGeom>
        </p:spPr>
        <p:txBody>
          <a:bodyPr>
            <a:spAutoFit/>
          </a:bodyPr>
          <a:lstStyle/>
          <a:p>
            <a:pPr defTabSz="685783"/>
            <a:r>
              <a:rPr lang="en-US" sz="1000" dirty="0"/>
              <a:t>Braun, et al. JAMA Dermatol. 2021. </a:t>
            </a:r>
          </a:p>
          <a:p>
            <a:pPr defTabSz="685783"/>
            <a:r>
              <a:rPr lang="en-US" sz="1000" dirty="0" err="1"/>
              <a:t>Kcomt</a:t>
            </a:r>
            <a:r>
              <a:rPr lang="en-US" sz="1000" dirty="0"/>
              <a:t>, et al. SSM-Pop Health. 2020. </a:t>
            </a:r>
          </a:p>
        </p:txBody>
      </p:sp>
      <p:sp>
        <p:nvSpPr>
          <p:cNvPr id="4" name="TextBox 3">
            <a:extLst>
              <a:ext uri="{FF2B5EF4-FFF2-40B4-BE49-F238E27FC236}">
                <a16:creationId xmlns:a16="http://schemas.microsoft.com/office/drawing/2014/main" id="{200C6F46-8389-23D8-2B3E-6ACEF13EDE83}"/>
              </a:ext>
            </a:extLst>
          </p:cNvPr>
          <p:cNvSpPr txBox="1"/>
          <p:nvPr/>
        </p:nvSpPr>
        <p:spPr>
          <a:xfrm>
            <a:off x="303809" y="3917126"/>
            <a:ext cx="4188823" cy="523220"/>
          </a:xfrm>
          <a:prstGeom prst="rect">
            <a:avLst/>
          </a:prstGeom>
          <a:noFill/>
        </p:spPr>
        <p:txBody>
          <a:bodyPr wrap="square" rtlCol="0">
            <a:spAutoFit/>
          </a:bodyPr>
          <a:lstStyle/>
          <a:p>
            <a:pPr algn="ctr"/>
            <a:r>
              <a:rPr lang="en-US" sz="1400" b="1" dirty="0"/>
              <a:t>Transgender men have increased odds of healthcare avoidance relative to transgender women</a:t>
            </a:r>
          </a:p>
        </p:txBody>
      </p:sp>
    </p:spTree>
    <p:extLst>
      <p:ext uri="{BB962C8B-B14F-4D97-AF65-F5344CB8AC3E}">
        <p14:creationId xmlns:p14="http://schemas.microsoft.com/office/powerpoint/2010/main" val="2818875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0DB9F-FE6D-479A-BD2A-6F08C71363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2510" y="361950"/>
            <a:ext cx="8430372" cy="4419600"/>
          </a:xfrm>
          <a:prstGeom prst="rect">
            <a:avLst/>
          </a:prstGeom>
          <a:noFill/>
          <a:ln w="190500">
            <a:solidFill>
              <a:schemeClr val="tx1">
                <a:alpha val="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12" name="Rectangle 11">
            <a:extLst>
              <a:ext uri="{FF2B5EF4-FFF2-40B4-BE49-F238E27FC236}">
                <a16:creationId xmlns:a16="http://schemas.microsoft.com/office/drawing/2014/main" id="{F5204A7C-F285-4ACB-9241-CDEC1CC49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1435" y="361950"/>
            <a:ext cx="8419487" cy="4419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pic>
        <p:nvPicPr>
          <p:cNvPr id="5" name="Picture 4">
            <a:extLst>
              <a:ext uri="{FF2B5EF4-FFF2-40B4-BE49-F238E27FC236}">
                <a16:creationId xmlns:a16="http://schemas.microsoft.com/office/drawing/2014/main" id="{C3B64243-539A-CF8A-2D2C-4E66219AA525}"/>
              </a:ext>
            </a:extLst>
          </p:cNvPr>
          <p:cNvPicPr>
            <a:picLocks noChangeAspect="1"/>
          </p:cNvPicPr>
          <p:nvPr/>
        </p:nvPicPr>
        <p:blipFill rotWithShape="1">
          <a:blip r:embed="rId3"/>
          <a:srcRect t="7631" r="-2" b="-2"/>
          <a:stretch/>
        </p:blipFill>
        <p:spPr>
          <a:xfrm>
            <a:off x="482600" y="482600"/>
            <a:ext cx="3008121" cy="4178300"/>
          </a:xfrm>
          <a:prstGeom prst="rect">
            <a:avLst/>
          </a:prstGeom>
        </p:spPr>
      </p:pic>
      <p:pic>
        <p:nvPicPr>
          <p:cNvPr id="4" name="Picture 3">
            <a:extLst>
              <a:ext uri="{FF2B5EF4-FFF2-40B4-BE49-F238E27FC236}">
                <a16:creationId xmlns:a16="http://schemas.microsoft.com/office/drawing/2014/main" id="{59718DD6-8BF2-2ED6-25B7-1437D6A7F3DF}"/>
              </a:ext>
            </a:extLst>
          </p:cNvPr>
          <p:cNvPicPr>
            <a:picLocks noChangeAspect="1"/>
          </p:cNvPicPr>
          <p:nvPr/>
        </p:nvPicPr>
        <p:blipFill rotWithShape="1">
          <a:blip r:embed="rId4"/>
          <a:srcRect r="-1" b="1966"/>
          <a:stretch/>
        </p:blipFill>
        <p:spPr>
          <a:xfrm>
            <a:off x="3616905" y="482600"/>
            <a:ext cx="5043935" cy="4178300"/>
          </a:xfrm>
          <a:prstGeom prst="rect">
            <a:avLst/>
          </a:prstGeom>
        </p:spPr>
      </p:pic>
      <p:sp>
        <p:nvSpPr>
          <p:cNvPr id="7" name="TextBox 6">
            <a:extLst>
              <a:ext uri="{FF2B5EF4-FFF2-40B4-BE49-F238E27FC236}">
                <a16:creationId xmlns:a16="http://schemas.microsoft.com/office/drawing/2014/main" id="{26026D87-FCC2-13D1-B48B-67BF63F1FA3D}"/>
              </a:ext>
            </a:extLst>
          </p:cNvPr>
          <p:cNvSpPr txBox="1"/>
          <p:nvPr/>
        </p:nvSpPr>
        <p:spPr>
          <a:xfrm>
            <a:off x="6626038" y="1247733"/>
            <a:ext cx="1932662"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Calisto MT" panose="02040603050505030304"/>
                <a:ea typeface="+mn-ea"/>
                <a:cs typeface="+mn-cs"/>
              </a:rPr>
              <a:t>“No one is spared. And though it’s a fairly inconsequential side effect…I’m not too proud to admit that I spent a little over a year taking a very low dose of testosterone, in part because I feared the onslaught of acne.” </a:t>
            </a:r>
          </a:p>
        </p:txBody>
      </p:sp>
    </p:spTree>
    <p:extLst>
      <p:ext uri="{BB962C8B-B14F-4D97-AF65-F5344CB8AC3E}">
        <p14:creationId xmlns:p14="http://schemas.microsoft.com/office/powerpoint/2010/main" val="3771363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936117"/>
            <a:ext cx="726948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795528"/>
            <a:ext cx="7550658"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2" name="Title 1">
            <a:extLst>
              <a:ext uri="{FF2B5EF4-FFF2-40B4-BE49-F238E27FC236}">
                <a16:creationId xmlns:a16="http://schemas.microsoft.com/office/drawing/2014/main" id="{B6454E4F-B4DD-D1A6-3688-19826FBADD23}"/>
              </a:ext>
            </a:extLst>
          </p:cNvPr>
          <p:cNvSpPr>
            <a:spLocks noGrp="1"/>
          </p:cNvSpPr>
          <p:nvPr>
            <p:ph type="title"/>
          </p:nvPr>
        </p:nvSpPr>
        <p:spPr>
          <a:xfrm>
            <a:off x="1673352" y="350564"/>
            <a:ext cx="5797296" cy="891540"/>
          </a:xfrm>
          <a:solidFill>
            <a:srgbClr val="FFFFFF"/>
          </a:solidFill>
        </p:spPr>
        <p:txBody>
          <a:bodyPr>
            <a:normAutofit fontScale="90000"/>
          </a:bodyPr>
          <a:lstStyle/>
          <a:p>
            <a:r>
              <a:rPr lang="en-US" dirty="0"/>
              <a:t>Management approach: key points for transmasculine individuals</a:t>
            </a:r>
          </a:p>
        </p:txBody>
      </p:sp>
      <p:sp>
        <p:nvSpPr>
          <p:cNvPr id="3" name="Content Placeholder 2">
            <a:extLst>
              <a:ext uri="{FF2B5EF4-FFF2-40B4-BE49-F238E27FC236}">
                <a16:creationId xmlns:a16="http://schemas.microsoft.com/office/drawing/2014/main" id="{1B414BD7-3B6D-5D01-8C4A-CA883EB98293}"/>
              </a:ext>
            </a:extLst>
          </p:cNvPr>
          <p:cNvSpPr>
            <a:spLocks noGrp="1"/>
          </p:cNvSpPr>
          <p:nvPr>
            <p:ph idx="1"/>
          </p:nvPr>
        </p:nvSpPr>
        <p:spPr>
          <a:xfrm>
            <a:off x="1279547" y="1382693"/>
            <a:ext cx="6584634" cy="2715482"/>
          </a:xfrm>
        </p:spPr>
        <p:txBody>
          <a:bodyPr>
            <a:normAutofit fontScale="92500"/>
          </a:bodyPr>
          <a:lstStyle/>
          <a:p>
            <a:r>
              <a:rPr lang="en-US" dirty="0">
                <a:solidFill>
                  <a:srgbClr val="404040"/>
                </a:solidFill>
              </a:rPr>
              <a:t>In general, approach to management is similar to that of cisgender individuals with the following important pearls: </a:t>
            </a:r>
          </a:p>
          <a:p>
            <a:pPr lvl="1"/>
            <a:r>
              <a:rPr lang="en-US" dirty="0">
                <a:solidFill>
                  <a:srgbClr val="404040"/>
                </a:solidFill>
              </a:rPr>
              <a:t>Oral spironolactone should NOT be used in the setting of testosterone as it will antagonize its gender-affirming effects </a:t>
            </a:r>
          </a:p>
          <a:p>
            <a:pPr lvl="1"/>
            <a:r>
              <a:rPr lang="en-US" dirty="0">
                <a:solidFill>
                  <a:srgbClr val="404040"/>
                </a:solidFill>
              </a:rPr>
              <a:t>Topical </a:t>
            </a:r>
            <a:r>
              <a:rPr lang="en-US" dirty="0" err="1">
                <a:solidFill>
                  <a:srgbClr val="404040"/>
                </a:solidFill>
              </a:rPr>
              <a:t>clascoterone</a:t>
            </a:r>
            <a:r>
              <a:rPr lang="en-US" dirty="0">
                <a:solidFill>
                  <a:srgbClr val="404040"/>
                </a:solidFill>
              </a:rPr>
              <a:t> may be an option when topicals are desired and/or other agents are contraindicated </a:t>
            </a:r>
          </a:p>
          <a:p>
            <a:pPr lvl="1"/>
            <a:r>
              <a:rPr lang="en-US" dirty="0">
                <a:solidFill>
                  <a:srgbClr val="404040"/>
                </a:solidFill>
              </a:rPr>
              <a:t>Consider evaluating serum testosterone level (&gt;630 ng/dL may be associated with acne)</a:t>
            </a:r>
          </a:p>
          <a:p>
            <a:pPr lvl="1"/>
            <a:r>
              <a:rPr lang="en-US" dirty="0">
                <a:solidFill>
                  <a:srgbClr val="404040"/>
                </a:solidFill>
              </a:rPr>
              <a:t>Contraception options may be considered as acne therapeutics, but agent selection should be carefully discussed in the context of patient’s gender affirmation journey and goals </a:t>
            </a:r>
          </a:p>
          <a:p>
            <a:pPr lvl="2"/>
            <a:r>
              <a:rPr lang="en-US" dirty="0">
                <a:solidFill>
                  <a:srgbClr val="404040"/>
                </a:solidFill>
              </a:rPr>
              <a:t>In general, combined oral contraceptives do not prevent masculinization and can be used along with testosterone (though their use may trigger dysphoria for some transmasculine individuals)</a:t>
            </a:r>
          </a:p>
          <a:p>
            <a:pPr lvl="1"/>
            <a:r>
              <a:rPr lang="en-US" dirty="0">
                <a:solidFill>
                  <a:srgbClr val="404040"/>
                </a:solidFill>
              </a:rPr>
              <a:t>Isotretinoin is often indicated and involves several unique considerations </a:t>
            </a:r>
          </a:p>
        </p:txBody>
      </p:sp>
      <p:sp>
        <p:nvSpPr>
          <p:cNvPr id="4" name="Rectangle 3">
            <a:extLst>
              <a:ext uri="{FF2B5EF4-FFF2-40B4-BE49-F238E27FC236}">
                <a16:creationId xmlns:a16="http://schemas.microsoft.com/office/drawing/2014/main" id="{9529F48C-171E-A67D-FC29-1380125E4088}"/>
              </a:ext>
            </a:extLst>
          </p:cNvPr>
          <p:cNvSpPr/>
          <p:nvPr/>
        </p:nvSpPr>
        <p:spPr>
          <a:xfrm>
            <a:off x="7519911" y="4844463"/>
            <a:ext cx="1415772" cy="246221"/>
          </a:xfrm>
          <a:prstGeom prst="rect">
            <a:avLst/>
          </a:prstGeom>
        </p:spPr>
        <p:txBody>
          <a:bodyPr wrap="none">
            <a:spAutoFit/>
          </a:bodyPr>
          <a:lstStyle/>
          <a:p>
            <a:pPr defTabSz="342900"/>
            <a:r>
              <a:rPr lang="en-US" sz="1000" dirty="0">
                <a:solidFill>
                  <a:srgbClr val="000000"/>
                </a:solidFill>
                <a:latin typeface="Gill Sans MT" panose="020B0502020104020203"/>
              </a:rPr>
              <a:t>Park, et al. JAAD. 2019.</a:t>
            </a:r>
          </a:p>
        </p:txBody>
      </p:sp>
      <p:pic>
        <p:nvPicPr>
          <p:cNvPr id="5" name="Picture 4">
            <a:extLst>
              <a:ext uri="{FF2B5EF4-FFF2-40B4-BE49-F238E27FC236}">
                <a16:creationId xmlns:a16="http://schemas.microsoft.com/office/drawing/2014/main" id="{A05C0B8E-8204-7A0F-AD10-66498A765F26}"/>
              </a:ext>
            </a:extLst>
          </p:cNvPr>
          <p:cNvPicPr>
            <a:picLocks noChangeAspect="1"/>
          </p:cNvPicPr>
          <p:nvPr/>
        </p:nvPicPr>
        <p:blipFill>
          <a:blip r:embed="rId3"/>
          <a:stretch>
            <a:fillRect/>
          </a:stretch>
        </p:blipFill>
        <p:spPr>
          <a:xfrm>
            <a:off x="1312135" y="0"/>
            <a:ext cx="6776745" cy="5143500"/>
          </a:xfrm>
          <a:prstGeom prst="rect">
            <a:avLst/>
          </a:prstGeom>
        </p:spPr>
      </p:pic>
    </p:spTree>
    <p:extLst>
      <p:ext uri="{BB962C8B-B14F-4D97-AF65-F5344CB8AC3E}">
        <p14:creationId xmlns:p14="http://schemas.microsoft.com/office/powerpoint/2010/main" val="126345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nodeType="clickEffect">
                                  <p:stCondLst>
                                    <p:cond delay="0"/>
                                  </p:stCondLst>
                                  <p:childTnLst>
                                    <p:animEffect transition="out" filter="dissolv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8EDF-4FA5-1B4A-A35C-47E87FE85E16}"/>
              </a:ext>
            </a:extLst>
          </p:cNvPr>
          <p:cNvSpPr>
            <a:spLocks noGrp="1"/>
          </p:cNvSpPr>
          <p:nvPr>
            <p:ph type="title"/>
          </p:nvPr>
        </p:nvSpPr>
        <p:spPr>
          <a:xfrm>
            <a:off x="191589" y="482600"/>
            <a:ext cx="3518262" cy="1467224"/>
          </a:xfrm>
        </p:spPr>
        <p:txBody>
          <a:bodyPr>
            <a:normAutofit/>
          </a:bodyPr>
          <a:lstStyle/>
          <a:p>
            <a:r>
              <a:rPr lang="en-US" sz="2700" dirty="0"/>
              <a:t>Topical anti-androgens</a:t>
            </a:r>
          </a:p>
        </p:txBody>
      </p:sp>
      <p:sp>
        <p:nvSpPr>
          <p:cNvPr id="3" name="Content Placeholder 2">
            <a:extLst>
              <a:ext uri="{FF2B5EF4-FFF2-40B4-BE49-F238E27FC236}">
                <a16:creationId xmlns:a16="http://schemas.microsoft.com/office/drawing/2014/main" id="{28F58705-C1C0-F54E-B503-59139ACA5226}"/>
              </a:ext>
            </a:extLst>
          </p:cNvPr>
          <p:cNvSpPr>
            <a:spLocks noGrp="1"/>
          </p:cNvSpPr>
          <p:nvPr>
            <p:ph idx="1"/>
          </p:nvPr>
        </p:nvSpPr>
        <p:spPr>
          <a:xfrm>
            <a:off x="3854826" y="482599"/>
            <a:ext cx="4822920" cy="1890097"/>
          </a:xfrm>
        </p:spPr>
        <p:txBody>
          <a:bodyPr anchor="ctr">
            <a:normAutofit/>
          </a:bodyPr>
          <a:lstStyle/>
          <a:p>
            <a:r>
              <a:rPr lang="en-US" dirty="0"/>
              <a:t>Topical </a:t>
            </a:r>
            <a:r>
              <a:rPr lang="en-US" dirty="0" err="1"/>
              <a:t>clascoterone</a:t>
            </a:r>
            <a:r>
              <a:rPr lang="en-US" dirty="0"/>
              <a:t> cream </a:t>
            </a:r>
          </a:p>
          <a:p>
            <a:r>
              <a:rPr lang="en-US" dirty="0"/>
              <a:t>Novel topical androgen receptor inhibitor</a:t>
            </a:r>
          </a:p>
          <a:p>
            <a:r>
              <a:rPr lang="en-US" dirty="0"/>
              <a:t>2 phase 3 RCTs, double-blind and vehicle-controlled, 1440 patients (both male and female)</a:t>
            </a:r>
          </a:p>
          <a:p>
            <a:r>
              <a:rPr lang="en-US" dirty="0"/>
              <a:t>Results significant compared with vehicle at week 12</a:t>
            </a:r>
          </a:p>
          <a:p>
            <a:r>
              <a:rPr lang="en-US" dirty="0"/>
              <a:t>No significant systemic activity  </a:t>
            </a:r>
          </a:p>
        </p:txBody>
      </p:sp>
      <p:pic>
        <p:nvPicPr>
          <p:cNvPr id="5" name="Picture 4" descr="A screenshot of a computer&#10;&#10;Description automatically generated with low confidence">
            <a:extLst>
              <a:ext uri="{FF2B5EF4-FFF2-40B4-BE49-F238E27FC236}">
                <a16:creationId xmlns:a16="http://schemas.microsoft.com/office/drawing/2014/main" id="{E62F1019-D645-BA44-90B2-F4C633C7320D}"/>
              </a:ext>
            </a:extLst>
          </p:cNvPr>
          <p:cNvPicPr>
            <a:picLocks noChangeAspect="1"/>
          </p:cNvPicPr>
          <p:nvPr/>
        </p:nvPicPr>
        <p:blipFill>
          <a:blip r:embed="rId3"/>
          <a:stretch>
            <a:fillRect/>
          </a:stretch>
        </p:blipFill>
        <p:spPr>
          <a:xfrm>
            <a:off x="272081" y="2288194"/>
            <a:ext cx="3357277" cy="965217"/>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876A2E63-E33D-1646-A4F5-2C48D45556D1}"/>
              </a:ext>
            </a:extLst>
          </p:cNvPr>
          <p:cNvPicPr>
            <a:picLocks noChangeAspect="1"/>
          </p:cNvPicPr>
          <p:nvPr/>
        </p:nvPicPr>
        <p:blipFill rotWithShape="1">
          <a:blip r:embed="rId4"/>
          <a:srcRect b="4580"/>
          <a:stretch/>
        </p:blipFill>
        <p:spPr>
          <a:xfrm>
            <a:off x="3854826" y="3253411"/>
            <a:ext cx="5206577" cy="1254442"/>
          </a:xfrm>
          <a:prstGeom prst="rect">
            <a:avLst/>
          </a:prstGeom>
        </p:spPr>
      </p:pic>
      <p:sp>
        <p:nvSpPr>
          <p:cNvPr id="6" name="Rectangle 5">
            <a:extLst>
              <a:ext uri="{FF2B5EF4-FFF2-40B4-BE49-F238E27FC236}">
                <a16:creationId xmlns:a16="http://schemas.microsoft.com/office/drawing/2014/main" id="{8A3E13E6-BAA8-C166-C19C-EC58676B74F2}"/>
              </a:ext>
            </a:extLst>
          </p:cNvPr>
          <p:cNvSpPr/>
          <p:nvPr/>
        </p:nvSpPr>
        <p:spPr>
          <a:xfrm>
            <a:off x="191589" y="4743390"/>
            <a:ext cx="2217274" cy="400110"/>
          </a:xfrm>
          <a:prstGeom prst="rect">
            <a:avLst/>
          </a:prstGeom>
        </p:spPr>
        <p:txBody>
          <a:bodyPr wrap="none">
            <a:spAutoFit/>
          </a:bodyPr>
          <a:lstStyle/>
          <a:p>
            <a:r>
              <a:rPr lang="en-US" sz="1000" dirty="0"/>
              <a:t>Hebert, et al. JAMA Dermatol. 2020.</a:t>
            </a:r>
          </a:p>
          <a:p>
            <a:endParaRPr lang="en-US" sz="1000" dirty="0"/>
          </a:p>
        </p:txBody>
      </p:sp>
    </p:spTree>
    <p:extLst>
      <p:ext uri="{BB962C8B-B14F-4D97-AF65-F5344CB8AC3E}">
        <p14:creationId xmlns:p14="http://schemas.microsoft.com/office/powerpoint/2010/main" val="2582407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2F8CE8-9AEB-8B46-9990-3C71BDB88F0F}"/>
              </a:ext>
            </a:extLst>
          </p:cNvPr>
          <p:cNvSpPr/>
          <p:nvPr/>
        </p:nvSpPr>
        <p:spPr>
          <a:xfrm>
            <a:off x="0" y="4888132"/>
            <a:ext cx="1444205" cy="246221"/>
          </a:xfrm>
          <a:prstGeom prst="rect">
            <a:avLst/>
          </a:prstGeom>
        </p:spPr>
        <p:txBody>
          <a:bodyPr wrap="square">
            <a:spAutoFit/>
          </a:bodyPr>
          <a:lstStyle/>
          <a:p>
            <a:pPr defTabSz="685783">
              <a:spcAft>
                <a:spcPts val="450"/>
              </a:spcAft>
            </a:pPr>
            <a:r>
              <a:rPr lang="en-US" sz="1000" dirty="0"/>
              <a:t>Lee, et al. JAAD. 2022. </a:t>
            </a:r>
          </a:p>
        </p:txBody>
      </p:sp>
      <p:pic>
        <p:nvPicPr>
          <p:cNvPr id="5" name="Picture 4">
            <a:extLst>
              <a:ext uri="{FF2B5EF4-FFF2-40B4-BE49-F238E27FC236}">
                <a16:creationId xmlns:a16="http://schemas.microsoft.com/office/drawing/2014/main" id="{8CCBB4F8-942E-E141-A25C-86E8700D11B7}"/>
              </a:ext>
            </a:extLst>
          </p:cNvPr>
          <p:cNvPicPr>
            <a:picLocks noChangeAspect="1"/>
          </p:cNvPicPr>
          <p:nvPr/>
        </p:nvPicPr>
        <p:blipFill>
          <a:blip r:embed="rId2"/>
          <a:stretch>
            <a:fillRect/>
          </a:stretch>
        </p:blipFill>
        <p:spPr>
          <a:xfrm>
            <a:off x="1016000" y="114147"/>
            <a:ext cx="7112000" cy="1600200"/>
          </a:xfrm>
          <a:prstGeom prst="rect">
            <a:avLst/>
          </a:prstGeom>
        </p:spPr>
      </p:pic>
      <p:pic>
        <p:nvPicPr>
          <p:cNvPr id="6" name="Picture 5">
            <a:extLst>
              <a:ext uri="{FF2B5EF4-FFF2-40B4-BE49-F238E27FC236}">
                <a16:creationId xmlns:a16="http://schemas.microsoft.com/office/drawing/2014/main" id="{3B874550-B1F4-F64B-B7E0-F0D12FC0EEF6}"/>
              </a:ext>
            </a:extLst>
          </p:cNvPr>
          <p:cNvPicPr>
            <a:picLocks noChangeAspect="1"/>
          </p:cNvPicPr>
          <p:nvPr/>
        </p:nvPicPr>
        <p:blipFill>
          <a:blip r:embed="rId3"/>
          <a:stretch>
            <a:fillRect/>
          </a:stretch>
        </p:blipFill>
        <p:spPr>
          <a:xfrm>
            <a:off x="1383384" y="1847064"/>
            <a:ext cx="2503169" cy="3164179"/>
          </a:xfrm>
          <a:prstGeom prst="rect">
            <a:avLst/>
          </a:prstGeom>
        </p:spPr>
      </p:pic>
      <p:pic>
        <p:nvPicPr>
          <p:cNvPr id="7" name="Picture 6">
            <a:extLst>
              <a:ext uri="{FF2B5EF4-FFF2-40B4-BE49-F238E27FC236}">
                <a16:creationId xmlns:a16="http://schemas.microsoft.com/office/drawing/2014/main" id="{0CBA701E-629B-3849-A302-37360E40FC43}"/>
              </a:ext>
            </a:extLst>
          </p:cNvPr>
          <p:cNvPicPr>
            <a:picLocks noChangeAspect="1"/>
          </p:cNvPicPr>
          <p:nvPr/>
        </p:nvPicPr>
        <p:blipFill>
          <a:blip r:embed="rId4"/>
          <a:stretch>
            <a:fillRect/>
          </a:stretch>
        </p:blipFill>
        <p:spPr>
          <a:xfrm>
            <a:off x="5307222" y="1847064"/>
            <a:ext cx="2399328" cy="3164179"/>
          </a:xfrm>
          <a:prstGeom prst="rect">
            <a:avLst/>
          </a:prstGeom>
        </p:spPr>
      </p:pic>
      <p:cxnSp>
        <p:nvCxnSpPr>
          <p:cNvPr id="9" name="Straight Arrow Connector 8">
            <a:extLst>
              <a:ext uri="{FF2B5EF4-FFF2-40B4-BE49-F238E27FC236}">
                <a16:creationId xmlns:a16="http://schemas.microsoft.com/office/drawing/2014/main" id="{7759B1C6-43DC-5445-BB0A-6A145829D2D6}"/>
              </a:ext>
            </a:extLst>
          </p:cNvPr>
          <p:cNvCxnSpPr/>
          <p:nvPr/>
        </p:nvCxnSpPr>
        <p:spPr>
          <a:xfrm>
            <a:off x="4129932" y="3111170"/>
            <a:ext cx="944880" cy="0"/>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624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953F2-D019-0B8E-918A-37524B74655D}"/>
              </a:ext>
            </a:extLst>
          </p:cNvPr>
          <p:cNvSpPr>
            <a:spLocks noGrp="1"/>
          </p:cNvSpPr>
          <p:nvPr>
            <p:ph type="title"/>
          </p:nvPr>
        </p:nvSpPr>
        <p:spPr>
          <a:xfrm>
            <a:off x="646342" y="1593669"/>
            <a:ext cx="3517096" cy="1657530"/>
          </a:xfrm>
        </p:spPr>
        <p:txBody>
          <a:bodyPr vert="horz" lIns="91440" tIns="45720" rIns="91440" bIns="45720" rtlCol="0" anchor="b">
            <a:normAutofit/>
          </a:bodyPr>
          <a:lstStyle/>
          <a:p>
            <a:pPr defTabSz="457200"/>
            <a:r>
              <a:rPr lang="en-US" sz="3200" dirty="0"/>
              <a:t>Isotretinoin: Pre / Post Therapy</a:t>
            </a:r>
          </a:p>
        </p:txBody>
      </p:sp>
      <p:pic>
        <p:nvPicPr>
          <p:cNvPr id="4" name="Picture 3" descr="A collage of a person's chest&#10;&#10;Description automatically generated with low confidence">
            <a:extLst>
              <a:ext uri="{FF2B5EF4-FFF2-40B4-BE49-F238E27FC236}">
                <a16:creationId xmlns:a16="http://schemas.microsoft.com/office/drawing/2014/main" id="{4F3F7C99-24F2-71A1-2646-20D1B93D47F3}"/>
              </a:ext>
            </a:extLst>
          </p:cNvPr>
          <p:cNvPicPr>
            <a:picLocks noChangeAspect="1"/>
          </p:cNvPicPr>
          <p:nvPr/>
        </p:nvPicPr>
        <p:blipFill>
          <a:blip r:embed="rId2"/>
          <a:stretch>
            <a:fillRect/>
          </a:stretch>
        </p:blipFill>
        <p:spPr>
          <a:xfrm>
            <a:off x="4599290" y="457200"/>
            <a:ext cx="3436143" cy="4229100"/>
          </a:xfrm>
          <a:prstGeom prst="rect">
            <a:avLst/>
          </a:prstGeom>
        </p:spPr>
      </p:pic>
      <p:sp>
        <p:nvSpPr>
          <p:cNvPr id="7" name="Rectangle 6">
            <a:extLst>
              <a:ext uri="{FF2B5EF4-FFF2-40B4-BE49-F238E27FC236}">
                <a16:creationId xmlns:a16="http://schemas.microsoft.com/office/drawing/2014/main" id="{5FA61816-9D78-799E-6B5F-1CE16D30915C}"/>
              </a:ext>
            </a:extLst>
          </p:cNvPr>
          <p:cNvSpPr/>
          <p:nvPr/>
        </p:nvSpPr>
        <p:spPr>
          <a:xfrm>
            <a:off x="112221" y="4798521"/>
            <a:ext cx="4572000" cy="246221"/>
          </a:xfrm>
          <a:prstGeom prst="rect">
            <a:avLst/>
          </a:prstGeom>
        </p:spPr>
        <p:txBody>
          <a:bodyPr>
            <a:spAutoFit/>
          </a:bodyPr>
          <a:lstStyle/>
          <a:p>
            <a:pPr defTabSz="685783">
              <a:spcAft>
                <a:spcPts val="450"/>
              </a:spcAft>
            </a:pPr>
            <a:r>
              <a:rPr lang="en-US" sz="1000" dirty="0" err="1"/>
              <a:t>Radi</a:t>
            </a:r>
            <a:r>
              <a:rPr lang="en-US" sz="1000" dirty="0"/>
              <a:t>, et al. Am J Clin Dermatol. 2022. </a:t>
            </a:r>
          </a:p>
        </p:txBody>
      </p:sp>
    </p:spTree>
    <p:extLst>
      <p:ext uri="{BB962C8B-B14F-4D97-AF65-F5344CB8AC3E}">
        <p14:creationId xmlns:p14="http://schemas.microsoft.com/office/powerpoint/2010/main" val="1452878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35C2CC-F443-D68E-08B2-2F29E8DBB0E1}"/>
              </a:ext>
            </a:extLst>
          </p:cNvPr>
          <p:cNvPicPr>
            <a:picLocks noChangeAspect="1"/>
          </p:cNvPicPr>
          <p:nvPr/>
        </p:nvPicPr>
        <p:blipFill rotWithShape="1">
          <a:blip r:embed="rId2"/>
          <a:srcRect r="-3" b="16465"/>
          <a:stretch/>
        </p:blipFill>
        <p:spPr>
          <a:xfrm>
            <a:off x="241293" y="241299"/>
            <a:ext cx="4296411" cy="4660899"/>
          </a:xfrm>
          <a:prstGeom prst="rect">
            <a:avLst/>
          </a:prstGeom>
        </p:spPr>
      </p:pic>
      <p:pic>
        <p:nvPicPr>
          <p:cNvPr id="5" name="Picture 4">
            <a:extLst>
              <a:ext uri="{FF2B5EF4-FFF2-40B4-BE49-F238E27FC236}">
                <a16:creationId xmlns:a16="http://schemas.microsoft.com/office/drawing/2014/main" id="{7B943D44-0E98-7DF4-6679-6E4004D7D258}"/>
              </a:ext>
            </a:extLst>
          </p:cNvPr>
          <p:cNvPicPr>
            <a:picLocks noChangeAspect="1"/>
          </p:cNvPicPr>
          <p:nvPr/>
        </p:nvPicPr>
        <p:blipFill rotWithShape="1">
          <a:blip r:embed="rId3"/>
          <a:srcRect l="18311" r="14629" b="1"/>
          <a:stretch/>
        </p:blipFill>
        <p:spPr>
          <a:xfrm>
            <a:off x="4606296" y="241299"/>
            <a:ext cx="4296410" cy="4660899"/>
          </a:xfrm>
          <a:prstGeom prst="rect">
            <a:avLst/>
          </a:prstGeom>
        </p:spPr>
      </p:pic>
      <p:sp>
        <p:nvSpPr>
          <p:cNvPr id="2" name="TextBox 1">
            <a:extLst>
              <a:ext uri="{FF2B5EF4-FFF2-40B4-BE49-F238E27FC236}">
                <a16:creationId xmlns:a16="http://schemas.microsoft.com/office/drawing/2014/main" id="{526A235A-6001-AF0C-50D1-84DDF02DCA0C}"/>
              </a:ext>
            </a:extLst>
          </p:cNvPr>
          <p:cNvSpPr txBox="1"/>
          <p:nvPr/>
        </p:nvSpPr>
        <p:spPr>
          <a:xfrm>
            <a:off x="346756" y="1753386"/>
            <a:ext cx="1793129" cy="1034730"/>
          </a:xfrm>
          <a:prstGeom prst="rect">
            <a:avLst/>
          </a:prstGeom>
          <a:solidFill>
            <a:schemeClr val="tx1"/>
          </a:solidFill>
          <a:ln>
            <a:solidFill>
              <a:schemeClr val="tx1"/>
            </a:solidFill>
          </a:ln>
        </p:spPr>
        <p:txBody>
          <a:bodyPr wrap="square" rtlCol="0">
            <a:spAutoFit/>
          </a:bodyPr>
          <a:lstStyle/>
          <a:p>
            <a:endParaRPr lang="en-US" dirty="0">
              <a:solidFill>
                <a:srgbClr val="000000"/>
              </a:solidFill>
              <a:latin typeface="Gill Sans MT" panose="020B0502020104020203"/>
            </a:endParaRPr>
          </a:p>
        </p:txBody>
      </p:sp>
      <p:sp>
        <p:nvSpPr>
          <p:cNvPr id="3" name="TextBox 2">
            <a:extLst>
              <a:ext uri="{FF2B5EF4-FFF2-40B4-BE49-F238E27FC236}">
                <a16:creationId xmlns:a16="http://schemas.microsoft.com/office/drawing/2014/main" id="{38C78249-54AD-54B8-D431-4F188CC65616}"/>
              </a:ext>
            </a:extLst>
          </p:cNvPr>
          <p:cNvSpPr txBox="1"/>
          <p:nvPr/>
        </p:nvSpPr>
        <p:spPr>
          <a:xfrm>
            <a:off x="4675230" y="296751"/>
            <a:ext cx="1793129" cy="1034730"/>
          </a:xfrm>
          <a:prstGeom prst="rect">
            <a:avLst/>
          </a:prstGeom>
          <a:solidFill>
            <a:schemeClr val="tx1"/>
          </a:solidFill>
          <a:ln>
            <a:solidFill>
              <a:schemeClr val="tx1"/>
            </a:solidFill>
          </a:ln>
        </p:spPr>
        <p:txBody>
          <a:bodyPr wrap="square" rtlCol="0">
            <a:spAutoFit/>
          </a:bodyPr>
          <a:lstStyle/>
          <a:p>
            <a:endParaRPr lang="en-US" dirty="0">
              <a:solidFill>
                <a:srgbClr val="000000"/>
              </a:solidFill>
              <a:latin typeface="Gill Sans MT" panose="020B0502020104020203"/>
            </a:endParaRPr>
          </a:p>
        </p:txBody>
      </p:sp>
    </p:spTree>
    <p:extLst>
      <p:ext uri="{BB962C8B-B14F-4D97-AF65-F5344CB8AC3E}">
        <p14:creationId xmlns:p14="http://schemas.microsoft.com/office/powerpoint/2010/main" val="150754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14">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B89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44" name="Rectangle 16">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9" y="360046"/>
            <a:ext cx="2581915" cy="2091055"/>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45" name="Rectangle 18">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365318"/>
            <a:ext cx="2691128" cy="208578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46" name="Rectangle 20">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1999" y="365318"/>
            <a:ext cx="2691131" cy="208578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47" name="Rectangle 22">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999" y="2702752"/>
            <a:ext cx="258191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48" name="Rectangle 24">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7127" y="2702752"/>
            <a:ext cx="2700875" cy="2091056"/>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sp>
        <p:nvSpPr>
          <p:cNvPr id="49" name="Rectangle 26">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69213" y="2708026"/>
            <a:ext cx="2691128" cy="2085783"/>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panose="02040603050505030304"/>
              <a:ea typeface="+mn-ea"/>
              <a:cs typeface="+mn-cs"/>
            </a:endParaRPr>
          </a:p>
        </p:txBody>
      </p:sp>
      <p:pic>
        <p:nvPicPr>
          <p:cNvPr id="9" name="Picture 8">
            <a:extLst>
              <a:ext uri="{FF2B5EF4-FFF2-40B4-BE49-F238E27FC236}">
                <a16:creationId xmlns:a16="http://schemas.microsoft.com/office/drawing/2014/main" id="{B964B954-8104-073B-2D7B-C7D26B1409B0}"/>
              </a:ext>
            </a:extLst>
          </p:cNvPr>
          <p:cNvPicPr>
            <a:picLocks noChangeAspect="1"/>
          </p:cNvPicPr>
          <p:nvPr/>
        </p:nvPicPr>
        <p:blipFill>
          <a:blip r:embed="rId3"/>
          <a:stretch>
            <a:fillRect/>
          </a:stretch>
        </p:blipFill>
        <p:spPr>
          <a:xfrm>
            <a:off x="6194653" y="648246"/>
            <a:ext cx="2480163" cy="1433909"/>
          </a:xfrm>
          <a:prstGeom prst="rect">
            <a:avLst/>
          </a:prstGeom>
        </p:spPr>
      </p:pic>
      <p:pic>
        <p:nvPicPr>
          <p:cNvPr id="11" name="Picture 10">
            <a:extLst>
              <a:ext uri="{FF2B5EF4-FFF2-40B4-BE49-F238E27FC236}">
                <a16:creationId xmlns:a16="http://schemas.microsoft.com/office/drawing/2014/main" id="{741AC5BE-D7E3-F071-C045-727986E4E688}"/>
              </a:ext>
            </a:extLst>
          </p:cNvPr>
          <p:cNvPicPr>
            <a:picLocks noChangeAspect="1"/>
          </p:cNvPicPr>
          <p:nvPr/>
        </p:nvPicPr>
        <p:blipFill>
          <a:blip r:embed="rId4"/>
          <a:stretch>
            <a:fillRect/>
          </a:stretch>
        </p:blipFill>
        <p:spPr>
          <a:xfrm>
            <a:off x="3230898" y="844350"/>
            <a:ext cx="2581915" cy="319439"/>
          </a:xfrm>
          <a:prstGeom prst="rect">
            <a:avLst/>
          </a:prstGeom>
        </p:spPr>
      </p:pic>
      <p:pic>
        <p:nvPicPr>
          <p:cNvPr id="2" name="Picture 1">
            <a:extLst>
              <a:ext uri="{FF2B5EF4-FFF2-40B4-BE49-F238E27FC236}">
                <a16:creationId xmlns:a16="http://schemas.microsoft.com/office/drawing/2014/main" id="{5398E2B8-3348-75BB-F8AA-2B62F5EEC0C7}"/>
              </a:ext>
            </a:extLst>
          </p:cNvPr>
          <p:cNvPicPr>
            <a:picLocks noChangeAspect="1"/>
          </p:cNvPicPr>
          <p:nvPr/>
        </p:nvPicPr>
        <p:blipFill>
          <a:blip r:embed="rId5"/>
          <a:stretch>
            <a:fillRect/>
          </a:stretch>
        </p:blipFill>
        <p:spPr>
          <a:xfrm>
            <a:off x="6143776" y="3062198"/>
            <a:ext cx="2581915" cy="1217633"/>
          </a:xfrm>
          <a:prstGeom prst="rect">
            <a:avLst/>
          </a:prstGeom>
        </p:spPr>
      </p:pic>
      <p:pic>
        <p:nvPicPr>
          <p:cNvPr id="4" name="Picture 3">
            <a:extLst>
              <a:ext uri="{FF2B5EF4-FFF2-40B4-BE49-F238E27FC236}">
                <a16:creationId xmlns:a16="http://schemas.microsoft.com/office/drawing/2014/main" id="{47FDFE74-80FE-6ABE-B2B9-260E5AEA8D3F}"/>
              </a:ext>
            </a:extLst>
          </p:cNvPr>
          <p:cNvPicPr>
            <a:picLocks noChangeAspect="1"/>
          </p:cNvPicPr>
          <p:nvPr/>
        </p:nvPicPr>
        <p:blipFill>
          <a:blip r:embed="rId6"/>
          <a:stretch>
            <a:fillRect/>
          </a:stretch>
        </p:blipFill>
        <p:spPr>
          <a:xfrm>
            <a:off x="418309" y="3198855"/>
            <a:ext cx="2477217" cy="295994"/>
          </a:xfrm>
          <a:prstGeom prst="rect">
            <a:avLst/>
          </a:prstGeom>
        </p:spPr>
      </p:pic>
      <p:pic>
        <p:nvPicPr>
          <p:cNvPr id="6" name="Picture 5">
            <a:extLst>
              <a:ext uri="{FF2B5EF4-FFF2-40B4-BE49-F238E27FC236}">
                <a16:creationId xmlns:a16="http://schemas.microsoft.com/office/drawing/2014/main" id="{D2FE5244-DE27-6B22-EDAD-B116F7ED2920}"/>
              </a:ext>
            </a:extLst>
          </p:cNvPr>
          <p:cNvPicPr>
            <a:picLocks noChangeAspect="1"/>
          </p:cNvPicPr>
          <p:nvPr/>
        </p:nvPicPr>
        <p:blipFill>
          <a:blip r:embed="rId7"/>
          <a:stretch>
            <a:fillRect/>
          </a:stretch>
        </p:blipFill>
        <p:spPr>
          <a:xfrm>
            <a:off x="3230898" y="3170687"/>
            <a:ext cx="2581915" cy="352330"/>
          </a:xfrm>
          <a:prstGeom prst="rect">
            <a:avLst/>
          </a:prstGeom>
        </p:spPr>
      </p:pic>
      <p:pic>
        <p:nvPicPr>
          <p:cNvPr id="10" name="Picture 9">
            <a:extLst>
              <a:ext uri="{FF2B5EF4-FFF2-40B4-BE49-F238E27FC236}">
                <a16:creationId xmlns:a16="http://schemas.microsoft.com/office/drawing/2014/main" id="{B842DBD2-EC54-053B-71F2-BC6D74B9F71A}"/>
              </a:ext>
            </a:extLst>
          </p:cNvPr>
          <p:cNvPicPr>
            <a:picLocks noChangeAspect="1"/>
          </p:cNvPicPr>
          <p:nvPr/>
        </p:nvPicPr>
        <p:blipFill>
          <a:blip r:embed="rId8"/>
          <a:stretch>
            <a:fillRect/>
          </a:stretch>
        </p:blipFill>
        <p:spPr>
          <a:xfrm>
            <a:off x="346177" y="753980"/>
            <a:ext cx="2581556" cy="483566"/>
          </a:xfrm>
          <a:prstGeom prst="rect">
            <a:avLst/>
          </a:prstGeom>
        </p:spPr>
      </p:pic>
      <p:pic>
        <p:nvPicPr>
          <p:cNvPr id="12" name="Picture 11">
            <a:extLst>
              <a:ext uri="{FF2B5EF4-FFF2-40B4-BE49-F238E27FC236}">
                <a16:creationId xmlns:a16="http://schemas.microsoft.com/office/drawing/2014/main" id="{7B579B39-A7F1-8591-1E5F-BB7A24828897}"/>
              </a:ext>
            </a:extLst>
          </p:cNvPr>
          <p:cNvPicPr>
            <a:picLocks noChangeAspect="1"/>
          </p:cNvPicPr>
          <p:nvPr/>
        </p:nvPicPr>
        <p:blipFill>
          <a:blip r:embed="rId9"/>
          <a:stretch>
            <a:fillRect/>
          </a:stretch>
        </p:blipFill>
        <p:spPr>
          <a:xfrm>
            <a:off x="3183211" y="1642821"/>
            <a:ext cx="2691132" cy="304372"/>
          </a:xfrm>
          <a:prstGeom prst="rect">
            <a:avLst/>
          </a:prstGeom>
        </p:spPr>
      </p:pic>
      <p:pic>
        <p:nvPicPr>
          <p:cNvPr id="13" name="Picture 12">
            <a:extLst>
              <a:ext uri="{FF2B5EF4-FFF2-40B4-BE49-F238E27FC236}">
                <a16:creationId xmlns:a16="http://schemas.microsoft.com/office/drawing/2014/main" id="{C6E3A180-97CF-A54A-7CF2-CFDA5DDA5B36}"/>
              </a:ext>
            </a:extLst>
          </p:cNvPr>
          <p:cNvPicPr>
            <a:picLocks noChangeAspect="1"/>
          </p:cNvPicPr>
          <p:nvPr/>
        </p:nvPicPr>
        <p:blipFill>
          <a:blip r:embed="rId10"/>
          <a:stretch>
            <a:fillRect/>
          </a:stretch>
        </p:blipFill>
        <p:spPr>
          <a:xfrm>
            <a:off x="398347" y="3859245"/>
            <a:ext cx="2477217" cy="401973"/>
          </a:xfrm>
          <a:prstGeom prst="rect">
            <a:avLst/>
          </a:prstGeom>
        </p:spPr>
      </p:pic>
      <p:pic>
        <p:nvPicPr>
          <p:cNvPr id="14" name="Picture 13">
            <a:extLst>
              <a:ext uri="{FF2B5EF4-FFF2-40B4-BE49-F238E27FC236}">
                <a16:creationId xmlns:a16="http://schemas.microsoft.com/office/drawing/2014/main" id="{8ECD87C1-9B41-7434-BC3B-0ED05B46F584}"/>
              </a:ext>
            </a:extLst>
          </p:cNvPr>
          <p:cNvPicPr>
            <a:picLocks noChangeAspect="1"/>
          </p:cNvPicPr>
          <p:nvPr/>
        </p:nvPicPr>
        <p:blipFill>
          <a:blip r:embed="rId11"/>
          <a:stretch>
            <a:fillRect/>
          </a:stretch>
        </p:blipFill>
        <p:spPr>
          <a:xfrm>
            <a:off x="3230897" y="3859245"/>
            <a:ext cx="2581914" cy="405456"/>
          </a:xfrm>
          <a:prstGeom prst="rect">
            <a:avLst/>
          </a:prstGeom>
        </p:spPr>
      </p:pic>
      <p:pic>
        <p:nvPicPr>
          <p:cNvPr id="15" name="Picture 14">
            <a:extLst>
              <a:ext uri="{FF2B5EF4-FFF2-40B4-BE49-F238E27FC236}">
                <a16:creationId xmlns:a16="http://schemas.microsoft.com/office/drawing/2014/main" id="{87926FC8-42BB-0697-2E4D-A99B239BF2BF}"/>
              </a:ext>
            </a:extLst>
          </p:cNvPr>
          <p:cNvPicPr>
            <a:picLocks noChangeAspect="1"/>
          </p:cNvPicPr>
          <p:nvPr/>
        </p:nvPicPr>
        <p:blipFill>
          <a:blip r:embed="rId12"/>
          <a:stretch>
            <a:fillRect/>
          </a:stretch>
        </p:blipFill>
        <p:spPr>
          <a:xfrm>
            <a:off x="398347" y="1573358"/>
            <a:ext cx="2477217" cy="447427"/>
          </a:xfrm>
          <a:prstGeom prst="rect">
            <a:avLst/>
          </a:prstGeom>
        </p:spPr>
      </p:pic>
      <p:pic>
        <p:nvPicPr>
          <p:cNvPr id="3" name="Picture 2">
            <a:extLst>
              <a:ext uri="{FF2B5EF4-FFF2-40B4-BE49-F238E27FC236}">
                <a16:creationId xmlns:a16="http://schemas.microsoft.com/office/drawing/2014/main" id="{C7FF4804-47AA-839A-637B-430732812B69}"/>
              </a:ext>
            </a:extLst>
          </p:cNvPr>
          <p:cNvPicPr>
            <a:picLocks noChangeAspect="1"/>
          </p:cNvPicPr>
          <p:nvPr/>
        </p:nvPicPr>
        <p:blipFill>
          <a:blip r:embed="rId13"/>
          <a:stretch>
            <a:fillRect/>
          </a:stretch>
        </p:blipFill>
        <p:spPr>
          <a:xfrm>
            <a:off x="814968" y="2146209"/>
            <a:ext cx="7514063" cy="896016"/>
          </a:xfrm>
          <a:prstGeom prst="rect">
            <a:avLst/>
          </a:prstGeom>
        </p:spPr>
      </p:pic>
    </p:spTree>
    <p:extLst>
      <p:ext uri="{BB962C8B-B14F-4D97-AF65-F5344CB8AC3E}">
        <p14:creationId xmlns:p14="http://schemas.microsoft.com/office/powerpoint/2010/main" val="345532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nodeType="afterEffect">
                                  <p:stCondLst>
                                    <p:cond delay="50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4"/>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nodeType="afterEffect">
                                  <p:stCondLst>
                                    <p:cond delay="500"/>
                                  </p:stCondLst>
                                  <p:childTnLst>
                                    <p:set>
                                      <p:cBhvr>
                                        <p:cTn id="33" dur="1" fill="hold">
                                          <p:stCondLst>
                                            <p:cond delay="0"/>
                                          </p:stCondLst>
                                        </p:cTn>
                                        <p:tgtEl>
                                          <p:spTgt spid="2"/>
                                        </p:tgtEl>
                                        <p:attrNameLst>
                                          <p:attrName>style.visibility</p:attrName>
                                        </p:attrNameLst>
                                      </p:cBhvr>
                                      <p:to>
                                        <p:strVal val="visible"/>
                                      </p:to>
                                    </p:set>
                                  </p:childTnLst>
                                </p:cTn>
                              </p:par>
                            </p:childTnLst>
                          </p:cTn>
                        </p:par>
                        <p:par>
                          <p:cTn id="34" fill="hold">
                            <p:stCondLst>
                              <p:cond delay="4500"/>
                            </p:stCondLst>
                            <p:childTnLst>
                              <p:par>
                                <p:cTn id="35" presetID="5" presetClass="entr" presetSubtype="1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heckerboard(across)">
                                      <p:cBhvr>
                                        <p:cTn id="3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77B6-6FD0-D44C-8B80-202FC248C9F2}"/>
              </a:ext>
            </a:extLst>
          </p:cNvPr>
          <p:cNvSpPr>
            <a:spLocks noGrp="1"/>
          </p:cNvSpPr>
          <p:nvPr>
            <p:ph type="title"/>
          </p:nvPr>
        </p:nvSpPr>
        <p:spPr>
          <a:xfrm>
            <a:off x="48126" y="35504"/>
            <a:ext cx="4835159" cy="1019340"/>
          </a:xfrm>
        </p:spPr>
        <p:txBody>
          <a:bodyPr>
            <a:normAutofit fontScale="90000"/>
          </a:bodyPr>
          <a:lstStyle/>
          <a:p>
            <a:r>
              <a:rPr lang="en-US" sz="2700" dirty="0"/>
              <a:t>A New (?And Improved?) </a:t>
            </a:r>
            <a:r>
              <a:rPr lang="en-US" sz="2700" dirty="0" err="1"/>
              <a:t>iPLEDGE</a:t>
            </a:r>
            <a:endParaRPr lang="en-US" sz="2700" dirty="0"/>
          </a:p>
        </p:txBody>
      </p:sp>
      <p:pic>
        <p:nvPicPr>
          <p:cNvPr id="5" name="Picture 4">
            <a:extLst>
              <a:ext uri="{FF2B5EF4-FFF2-40B4-BE49-F238E27FC236}">
                <a16:creationId xmlns:a16="http://schemas.microsoft.com/office/drawing/2014/main" id="{8E8ABFA3-DF31-9149-BBED-CD3FF98DE7A0}"/>
              </a:ext>
            </a:extLst>
          </p:cNvPr>
          <p:cNvPicPr>
            <a:picLocks noChangeAspect="1"/>
          </p:cNvPicPr>
          <p:nvPr/>
        </p:nvPicPr>
        <p:blipFill>
          <a:blip r:embed="rId2"/>
          <a:stretch>
            <a:fillRect/>
          </a:stretch>
        </p:blipFill>
        <p:spPr>
          <a:xfrm>
            <a:off x="485853" y="1093028"/>
            <a:ext cx="2251721" cy="1431451"/>
          </a:xfrm>
          <a:prstGeom prst="rect">
            <a:avLst/>
          </a:prstGeom>
        </p:spPr>
      </p:pic>
      <p:pic>
        <p:nvPicPr>
          <p:cNvPr id="4" name="Picture 3">
            <a:extLst>
              <a:ext uri="{FF2B5EF4-FFF2-40B4-BE49-F238E27FC236}">
                <a16:creationId xmlns:a16="http://schemas.microsoft.com/office/drawing/2014/main" id="{00BA8380-3CE8-7E45-9DCF-4D5F7E9B15F3}"/>
              </a:ext>
            </a:extLst>
          </p:cNvPr>
          <p:cNvPicPr>
            <a:picLocks noChangeAspect="1"/>
          </p:cNvPicPr>
          <p:nvPr/>
        </p:nvPicPr>
        <p:blipFill>
          <a:blip r:embed="rId3"/>
          <a:stretch>
            <a:fillRect/>
          </a:stretch>
        </p:blipFill>
        <p:spPr>
          <a:xfrm>
            <a:off x="3627775" y="1310768"/>
            <a:ext cx="4739251" cy="1374382"/>
          </a:xfrm>
          <a:prstGeom prst="rect">
            <a:avLst/>
          </a:prstGeom>
        </p:spPr>
      </p:pic>
      <p:sp>
        <p:nvSpPr>
          <p:cNvPr id="3" name="Content Placeholder 2">
            <a:extLst>
              <a:ext uri="{FF2B5EF4-FFF2-40B4-BE49-F238E27FC236}">
                <a16:creationId xmlns:a16="http://schemas.microsoft.com/office/drawing/2014/main" id="{898B2132-2A57-2C4B-97E8-FF8C9428D416}"/>
              </a:ext>
            </a:extLst>
          </p:cNvPr>
          <p:cNvSpPr>
            <a:spLocks noGrp="1"/>
          </p:cNvSpPr>
          <p:nvPr>
            <p:ph idx="1"/>
          </p:nvPr>
        </p:nvSpPr>
        <p:spPr>
          <a:xfrm>
            <a:off x="4160435" y="2941074"/>
            <a:ext cx="4739252" cy="1930400"/>
          </a:xfrm>
        </p:spPr>
        <p:txBody>
          <a:bodyPr anchor="ctr">
            <a:normAutofit fontScale="92500" lnSpcReduction="10000"/>
          </a:bodyPr>
          <a:lstStyle/>
          <a:p>
            <a:pPr>
              <a:lnSpc>
                <a:spcPct val="90000"/>
              </a:lnSpc>
            </a:pPr>
            <a:r>
              <a:rPr lang="en-US" sz="1700" dirty="0"/>
              <a:t>Years of tireless advocacy successfully removed the discriminatory patient categorization model</a:t>
            </a:r>
          </a:p>
          <a:p>
            <a:pPr>
              <a:lnSpc>
                <a:spcPct val="90000"/>
              </a:lnSpc>
            </a:pPr>
            <a:r>
              <a:rPr lang="en-US" sz="1700" dirty="0"/>
              <a:t>Now 2 categories instead of 3:</a:t>
            </a:r>
          </a:p>
          <a:p>
            <a:pPr lvl="1">
              <a:lnSpc>
                <a:spcPct val="90000"/>
              </a:lnSpc>
            </a:pPr>
            <a:r>
              <a:rPr lang="en-US" sz="1700" dirty="0"/>
              <a:t>Patient who can become pregnant</a:t>
            </a:r>
          </a:p>
          <a:p>
            <a:pPr lvl="1">
              <a:lnSpc>
                <a:spcPct val="90000"/>
              </a:lnSpc>
            </a:pPr>
            <a:r>
              <a:rPr lang="en-US" sz="1700" dirty="0"/>
              <a:t>Patient who cannot become pregnant </a:t>
            </a:r>
          </a:p>
          <a:p>
            <a:pPr>
              <a:lnSpc>
                <a:spcPct val="90000"/>
              </a:lnSpc>
            </a:pPr>
            <a:r>
              <a:rPr lang="en-US" sz="1700" dirty="0"/>
              <a:t>Guidelines for selecting category continue to inappropriately conflate sex and gender </a:t>
            </a:r>
          </a:p>
        </p:txBody>
      </p:sp>
      <p:pic>
        <p:nvPicPr>
          <p:cNvPr id="8" name="Picture 7">
            <a:extLst>
              <a:ext uri="{FF2B5EF4-FFF2-40B4-BE49-F238E27FC236}">
                <a16:creationId xmlns:a16="http://schemas.microsoft.com/office/drawing/2014/main" id="{CE082B0B-E074-2746-AA1A-59CDBF11E254}"/>
              </a:ext>
            </a:extLst>
          </p:cNvPr>
          <p:cNvPicPr>
            <a:picLocks noChangeAspect="1"/>
          </p:cNvPicPr>
          <p:nvPr/>
        </p:nvPicPr>
        <p:blipFill>
          <a:blip r:embed="rId4"/>
          <a:stretch>
            <a:fillRect/>
          </a:stretch>
        </p:blipFill>
        <p:spPr>
          <a:xfrm>
            <a:off x="5056036" y="17763"/>
            <a:ext cx="4039838" cy="899148"/>
          </a:xfrm>
          <a:prstGeom prst="rect">
            <a:avLst/>
          </a:prstGeom>
        </p:spPr>
      </p:pic>
      <p:pic>
        <p:nvPicPr>
          <p:cNvPr id="9" name="Picture 8">
            <a:extLst>
              <a:ext uri="{FF2B5EF4-FFF2-40B4-BE49-F238E27FC236}">
                <a16:creationId xmlns:a16="http://schemas.microsoft.com/office/drawing/2014/main" id="{9715FDB0-3D8A-BD45-89E8-04C791D2CB6E}"/>
              </a:ext>
            </a:extLst>
          </p:cNvPr>
          <p:cNvPicPr>
            <a:picLocks noChangeAspect="1"/>
          </p:cNvPicPr>
          <p:nvPr/>
        </p:nvPicPr>
        <p:blipFill>
          <a:blip r:embed="rId5"/>
          <a:stretch>
            <a:fillRect/>
          </a:stretch>
        </p:blipFill>
        <p:spPr>
          <a:xfrm>
            <a:off x="231654" y="2685150"/>
            <a:ext cx="2760121" cy="2364417"/>
          </a:xfrm>
          <a:prstGeom prst="rect">
            <a:avLst/>
          </a:prstGeom>
        </p:spPr>
      </p:pic>
    </p:spTree>
    <p:extLst>
      <p:ext uri="{BB962C8B-B14F-4D97-AF65-F5344CB8AC3E}">
        <p14:creationId xmlns:p14="http://schemas.microsoft.com/office/powerpoint/2010/main" val="2644158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7CDF-7524-2446-A7A7-7F75D33BBE45}"/>
              </a:ext>
            </a:extLst>
          </p:cNvPr>
          <p:cNvSpPr>
            <a:spLocks noGrp="1"/>
          </p:cNvSpPr>
          <p:nvPr>
            <p:ph type="title"/>
          </p:nvPr>
        </p:nvSpPr>
        <p:spPr>
          <a:xfrm>
            <a:off x="685346" y="231019"/>
            <a:ext cx="7765322" cy="748445"/>
          </a:xfrm>
        </p:spPr>
        <p:txBody>
          <a:bodyPr>
            <a:normAutofit fontScale="90000"/>
          </a:bodyPr>
          <a:lstStyle/>
          <a:p>
            <a:r>
              <a:rPr lang="en-US" dirty="0"/>
              <a:t>Isotretinoin: Pregnancy Risk and Contraception</a:t>
            </a:r>
          </a:p>
        </p:txBody>
      </p:sp>
      <p:graphicFrame>
        <p:nvGraphicFramePr>
          <p:cNvPr id="6" name="Content Placeholder 2">
            <a:extLst>
              <a:ext uri="{FF2B5EF4-FFF2-40B4-BE49-F238E27FC236}">
                <a16:creationId xmlns:a16="http://schemas.microsoft.com/office/drawing/2014/main" id="{8A5D1CA1-582E-40FD-9BBF-931621499E9C}"/>
              </a:ext>
            </a:extLst>
          </p:cNvPr>
          <p:cNvGraphicFramePr>
            <a:graphicFrameLocks noGrp="1"/>
          </p:cNvGraphicFramePr>
          <p:nvPr>
            <p:ph idx="1"/>
            <p:extLst>
              <p:ext uri="{D42A27DB-BD31-4B8C-83A1-F6EECF244321}">
                <p14:modId xmlns:p14="http://schemas.microsoft.com/office/powerpoint/2010/main" val="2439645463"/>
              </p:ext>
            </p:extLst>
          </p:nvPr>
        </p:nvGraphicFramePr>
        <p:xfrm>
          <a:off x="223935" y="1110343"/>
          <a:ext cx="8705461" cy="3452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11181C4B-92BA-7E4C-9635-F1ABB1CC1699}"/>
              </a:ext>
            </a:extLst>
          </p:cNvPr>
          <p:cNvSpPr>
            <a:spLocks/>
          </p:cNvSpPr>
          <p:nvPr/>
        </p:nvSpPr>
        <p:spPr>
          <a:xfrm>
            <a:off x="4407807" y="4693548"/>
            <a:ext cx="5018825" cy="430887"/>
          </a:xfrm>
          <a:prstGeom prst="rect">
            <a:avLst/>
          </a:prstGeom>
        </p:spPr>
        <p:txBody>
          <a:bodyPr wrap="square" numCol="2">
            <a:noAutofit/>
          </a:bodyPr>
          <a:lstStyle/>
          <a:p>
            <a:r>
              <a:rPr lang="en-US" sz="1000" dirty="0" err="1"/>
              <a:t>Krempasky</a:t>
            </a:r>
            <a:r>
              <a:rPr lang="en-US" sz="1000" dirty="0"/>
              <a:t>. Am J </a:t>
            </a:r>
            <a:r>
              <a:rPr lang="en-US" sz="1000" dirty="0" err="1"/>
              <a:t>Obstet</a:t>
            </a:r>
            <a:r>
              <a:rPr lang="en-US" sz="1000" dirty="0"/>
              <a:t> Gynecol. 2020.</a:t>
            </a:r>
          </a:p>
          <a:p>
            <a:r>
              <a:rPr lang="en-US" sz="1000" dirty="0"/>
              <a:t>Stark. Contraception. 2019.</a:t>
            </a:r>
          </a:p>
          <a:p>
            <a:endParaRPr lang="en-US" sz="1000" dirty="0"/>
          </a:p>
          <a:p>
            <a:r>
              <a:rPr lang="en-US" sz="1000" dirty="0"/>
              <a:t>Chen. J </a:t>
            </a:r>
            <a:r>
              <a:rPr lang="en-US" sz="1000" dirty="0" err="1"/>
              <a:t>Adolesc</a:t>
            </a:r>
            <a:r>
              <a:rPr lang="en-US" sz="1000" dirty="0"/>
              <a:t> Health. 2018.</a:t>
            </a:r>
          </a:p>
          <a:p>
            <a:r>
              <a:rPr lang="en-US" sz="1000" dirty="0"/>
              <a:t>Light. </a:t>
            </a:r>
            <a:r>
              <a:rPr lang="en-US" sz="1000" dirty="0" err="1"/>
              <a:t>Obstet</a:t>
            </a:r>
            <a:r>
              <a:rPr lang="en-US" sz="1000" dirty="0"/>
              <a:t> Gynecol. 2014.</a:t>
            </a:r>
          </a:p>
          <a:p>
            <a:endParaRPr lang="en-US" sz="1000" dirty="0"/>
          </a:p>
        </p:txBody>
      </p:sp>
    </p:spTree>
    <p:extLst>
      <p:ext uri="{BB962C8B-B14F-4D97-AF65-F5344CB8AC3E}">
        <p14:creationId xmlns:p14="http://schemas.microsoft.com/office/powerpoint/2010/main" val="1743347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674C-7300-5986-1423-826889AD70DD}"/>
              </a:ext>
            </a:extLst>
          </p:cNvPr>
          <p:cNvSpPr>
            <a:spLocks noGrp="1"/>
          </p:cNvSpPr>
          <p:nvPr>
            <p:ph type="title"/>
          </p:nvPr>
        </p:nvSpPr>
        <p:spPr>
          <a:xfrm>
            <a:off x="1673352" y="427601"/>
            <a:ext cx="5797296" cy="891540"/>
          </a:xfrm>
        </p:spPr>
        <p:txBody>
          <a:bodyPr>
            <a:normAutofit fontScale="90000"/>
          </a:bodyPr>
          <a:lstStyle/>
          <a:p>
            <a:r>
              <a:rPr lang="en-US" dirty="0"/>
              <a:t>Pregnancy and transmasculine individuals</a:t>
            </a:r>
          </a:p>
        </p:txBody>
      </p:sp>
      <p:graphicFrame>
        <p:nvGraphicFramePr>
          <p:cNvPr id="6" name="Content Placeholder 2">
            <a:extLst>
              <a:ext uri="{FF2B5EF4-FFF2-40B4-BE49-F238E27FC236}">
                <a16:creationId xmlns:a16="http://schemas.microsoft.com/office/drawing/2014/main" id="{8A5E8072-08EE-F285-5CBE-3306727D704F}"/>
              </a:ext>
            </a:extLst>
          </p:cNvPr>
          <p:cNvGraphicFramePr>
            <a:graphicFrameLocks noGrp="1"/>
          </p:cNvGraphicFramePr>
          <p:nvPr>
            <p:ph idx="1"/>
            <p:extLst>
              <p:ext uri="{D42A27DB-BD31-4B8C-83A1-F6EECF244321}">
                <p14:modId xmlns:p14="http://schemas.microsoft.com/office/powerpoint/2010/main" val="113208549"/>
              </p:ext>
            </p:extLst>
          </p:nvPr>
        </p:nvGraphicFramePr>
        <p:xfrm>
          <a:off x="794385" y="1463040"/>
          <a:ext cx="7555230" cy="3223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91F55A95-AA8D-3CE3-B4BF-8F7AFC161182}"/>
              </a:ext>
            </a:extLst>
          </p:cNvPr>
          <p:cNvSpPr/>
          <p:nvPr/>
        </p:nvSpPr>
        <p:spPr>
          <a:xfrm>
            <a:off x="0" y="4820936"/>
            <a:ext cx="2164702" cy="246221"/>
          </a:xfrm>
          <a:prstGeom prst="rect">
            <a:avLst/>
          </a:prstGeom>
        </p:spPr>
        <p:txBody>
          <a:bodyPr wrap="square">
            <a:spAutoFit/>
          </a:bodyPr>
          <a:lstStyle/>
          <a:p>
            <a:r>
              <a:rPr lang="en-US" sz="1000" dirty="0"/>
              <a:t>Light, et al. </a:t>
            </a:r>
            <a:r>
              <a:rPr lang="en-US" sz="1000" dirty="0" err="1"/>
              <a:t>Obstet</a:t>
            </a:r>
            <a:r>
              <a:rPr lang="en-US" sz="1000" dirty="0"/>
              <a:t> Gynecol. 2014. </a:t>
            </a:r>
          </a:p>
        </p:txBody>
      </p:sp>
    </p:spTree>
    <p:extLst>
      <p:ext uri="{BB962C8B-B14F-4D97-AF65-F5344CB8AC3E}">
        <p14:creationId xmlns:p14="http://schemas.microsoft.com/office/powerpoint/2010/main" val="2178591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01E31-EC3C-134B-BF2B-18630496778C}"/>
              </a:ext>
            </a:extLst>
          </p:cNvPr>
          <p:cNvPicPr>
            <a:picLocks noChangeAspect="1"/>
          </p:cNvPicPr>
          <p:nvPr/>
        </p:nvPicPr>
        <p:blipFill>
          <a:blip r:embed="rId3"/>
          <a:stretch>
            <a:fillRect/>
          </a:stretch>
        </p:blipFill>
        <p:spPr>
          <a:xfrm>
            <a:off x="1646360" y="0"/>
            <a:ext cx="7497640" cy="5143500"/>
          </a:xfrm>
          <a:prstGeom prst="rect">
            <a:avLst/>
          </a:prstGeom>
        </p:spPr>
      </p:pic>
      <p:sp>
        <p:nvSpPr>
          <p:cNvPr id="5" name="TextBox 4">
            <a:extLst>
              <a:ext uri="{FF2B5EF4-FFF2-40B4-BE49-F238E27FC236}">
                <a16:creationId xmlns:a16="http://schemas.microsoft.com/office/drawing/2014/main" id="{B507E509-0030-CE48-AB83-44917424AFF1}"/>
              </a:ext>
            </a:extLst>
          </p:cNvPr>
          <p:cNvSpPr txBox="1"/>
          <p:nvPr/>
        </p:nvSpPr>
        <p:spPr>
          <a:xfrm>
            <a:off x="92364" y="360218"/>
            <a:ext cx="1468581" cy="923330"/>
          </a:xfrm>
          <a:prstGeom prst="rect">
            <a:avLst/>
          </a:prstGeom>
          <a:noFill/>
        </p:spPr>
        <p:txBody>
          <a:bodyPr wrap="square" rtlCol="0">
            <a:spAutoFit/>
          </a:bodyPr>
          <a:lstStyle/>
          <a:p>
            <a:pPr algn="ctr"/>
            <a:r>
              <a:rPr lang="en-US" dirty="0"/>
              <a:t>Contraceptive Methods with Transmasculine Considerations </a:t>
            </a:r>
          </a:p>
        </p:txBody>
      </p:sp>
      <p:sp>
        <p:nvSpPr>
          <p:cNvPr id="6" name="Rectangle 5">
            <a:extLst>
              <a:ext uri="{FF2B5EF4-FFF2-40B4-BE49-F238E27FC236}">
                <a16:creationId xmlns:a16="http://schemas.microsoft.com/office/drawing/2014/main" id="{225C0AB7-7E60-384B-8F93-CD0D8DC211F1}"/>
              </a:ext>
            </a:extLst>
          </p:cNvPr>
          <p:cNvSpPr/>
          <p:nvPr/>
        </p:nvSpPr>
        <p:spPr>
          <a:xfrm>
            <a:off x="0" y="4217673"/>
            <a:ext cx="1560945" cy="830997"/>
          </a:xfrm>
          <a:prstGeom prst="rect">
            <a:avLst/>
          </a:prstGeom>
        </p:spPr>
        <p:txBody>
          <a:bodyPr wrap="square">
            <a:spAutoFit/>
          </a:bodyPr>
          <a:lstStyle/>
          <a:p>
            <a:r>
              <a:rPr lang="en-US" sz="800" dirty="0" err="1"/>
              <a:t>Krempasky</a:t>
            </a:r>
            <a:r>
              <a:rPr lang="en-US" sz="800" dirty="0"/>
              <a:t>. Am J </a:t>
            </a:r>
            <a:r>
              <a:rPr lang="en-US" sz="800" dirty="0" err="1"/>
              <a:t>Obstet</a:t>
            </a:r>
            <a:r>
              <a:rPr lang="en-US" sz="800" dirty="0"/>
              <a:t> Gynecol. 2020.</a:t>
            </a:r>
          </a:p>
          <a:p>
            <a:r>
              <a:rPr lang="en-US" sz="800" dirty="0" err="1"/>
              <a:t>Bonnington</a:t>
            </a:r>
            <a:r>
              <a:rPr lang="en-US" sz="800" dirty="0"/>
              <a:t>, et al. Contraception. 2020. </a:t>
            </a:r>
          </a:p>
          <a:p>
            <a:endParaRPr lang="en-US" sz="800" dirty="0"/>
          </a:p>
          <a:p>
            <a:endParaRPr lang="en-US" sz="800" dirty="0"/>
          </a:p>
        </p:txBody>
      </p:sp>
    </p:spTree>
    <p:extLst>
      <p:ext uri="{BB962C8B-B14F-4D97-AF65-F5344CB8AC3E}">
        <p14:creationId xmlns:p14="http://schemas.microsoft.com/office/powerpoint/2010/main" val="5199599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091949D-5EA3-5694-EECF-5D09F2A42776}"/>
              </a:ext>
            </a:extLst>
          </p:cNvPr>
          <p:cNvSpPr>
            <a:spLocks noGrp="1"/>
          </p:cNvSpPr>
          <p:nvPr>
            <p:ph type="title"/>
          </p:nvPr>
        </p:nvSpPr>
        <p:spPr>
          <a:xfrm>
            <a:off x="1673352" y="221571"/>
            <a:ext cx="5797296" cy="616908"/>
          </a:xfrm>
        </p:spPr>
        <p:txBody>
          <a:bodyPr>
            <a:normAutofit fontScale="90000"/>
          </a:bodyPr>
          <a:lstStyle/>
          <a:p>
            <a:r>
              <a:rPr lang="en-US" dirty="0"/>
              <a:t>Isotretinoin</a:t>
            </a:r>
          </a:p>
        </p:txBody>
      </p:sp>
      <p:graphicFrame>
        <p:nvGraphicFramePr>
          <p:cNvPr id="10" name="Content Placeholder 7">
            <a:extLst>
              <a:ext uri="{FF2B5EF4-FFF2-40B4-BE49-F238E27FC236}">
                <a16:creationId xmlns:a16="http://schemas.microsoft.com/office/drawing/2014/main" id="{127A43BA-14A6-C112-7BFB-782AAF83786A}"/>
              </a:ext>
            </a:extLst>
          </p:cNvPr>
          <p:cNvGraphicFramePr>
            <a:graphicFrameLocks noGrp="1"/>
          </p:cNvGraphicFramePr>
          <p:nvPr>
            <p:ph idx="1"/>
            <p:extLst>
              <p:ext uri="{D42A27DB-BD31-4B8C-83A1-F6EECF244321}">
                <p14:modId xmlns:p14="http://schemas.microsoft.com/office/powerpoint/2010/main" val="1006663484"/>
              </p:ext>
            </p:extLst>
          </p:nvPr>
        </p:nvGraphicFramePr>
        <p:xfrm>
          <a:off x="374073" y="945573"/>
          <a:ext cx="8312727" cy="40524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199C5CFC-690B-9DD0-9B4E-152F53F1085F}"/>
              </a:ext>
            </a:extLst>
          </p:cNvPr>
          <p:cNvPicPr>
            <a:picLocks noChangeAspect="1"/>
          </p:cNvPicPr>
          <p:nvPr/>
        </p:nvPicPr>
        <p:blipFill>
          <a:blip r:embed="rId8"/>
          <a:stretch>
            <a:fillRect/>
          </a:stretch>
        </p:blipFill>
        <p:spPr>
          <a:xfrm>
            <a:off x="0" y="6970"/>
            <a:ext cx="9156424" cy="5136530"/>
          </a:xfrm>
          <a:prstGeom prst="rect">
            <a:avLst/>
          </a:prstGeom>
        </p:spPr>
      </p:pic>
    </p:spTree>
    <p:extLst>
      <p:ext uri="{BB962C8B-B14F-4D97-AF65-F5344CB8AC3E}">
        <p14:creationId xmlns:p14="http://schemas.microsoft.com/office/powerpoint/2010/main" val="112211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2" name="Picture 11" descr="Calendar on table">
            <a:extLst>
              <a:ext uri="{FF2B5EF4-FFF2-40B4-BE49-F238E27FC236}">
                <a16:creationId xmlns:a16="http://schemas.microsoft.com/office/drawing/2014/main" id="{4509DFE2-11B9-89C5-5EB0-180FEDF473B5}"/>
              </a:ext>
            </a:extLst>
          </p:cNvPr>
          <p:cNvPicPr>
            <a:picLocks noChangeAspect="1"/>
          </p:cNvPicPr>
          <p:nvPr/>
        </p:nvPicPr>
        <p:blipFill rotWithShape="1">
          <a:blip r:embed="rId2"/>
          <a:srcRect l="683" r="39983" b="-1"/>
          <a:stretch/>
        </p:blipFill>
        <p:spPr>
          <a:xfrm>
            <a:off x="482" y="7"/>
            <a:ext cx="4572000" cy="5143493"/>
          </a:xfrm>
          <a:prstGeom prst="rect">
            <a:avLst/>
          </a:prstGeom>
        </p:spPr>
      </p:pic>
      <p:sp>
        <p:nvSpPr>
          <p:cNvPr id="2" name="Title 1">
            <a:extLst>
              <a:ext uri="{FF2B5EF4-FFF2-40B4-BE49-F238E27FC236}">
                <a16:creationId xmlns:a16="http://schemas.microsoft.com/office/drawing/2014/main" id="{3B285E35-1732-9587-D637-7B6D7932F424}"/>
              </a:ext>
            </a:extLst>
          </p:cNvPr>
          <p:cNvSpPr>
            <a:spLocks noGrp="1"/>
          </p:cNvSpPr>
          <p:nvPr>
            <p:ph type="title"/>
          </p:nvPr>
        </p:nvSpPr>
        <p:spPr>
          <a:xfrm>
            <a:off x="603504" y="2131129"/>
            <a:ext cx="3365474" cy="881243"/>
          </a:xfrm>
          <a:solidFill>
            <a:schemeClr val="tx1">
              <a:alpha val="60000"/>
            </a:schemeClr>
          </a:solidFill>
          <a:ln>
            <a:solidFill>
              <a:schemeClr val="bg1"/>
            </a:solidFill>
          </a:ln>
        </p:spPr>
        <p:txBody>
          <a:bodyPr>
            <a:normAutofit/>
          </a:bodyPr>
          <a:lstStyle/>
          <a:p>
            <a:r>
              <a:rPr lang="en-US" sz="1800">
                <a:solidFill>
                  <a:schemeClr val="bg1"/>
                </a:solidFill>
              </a:rPr>
              <a:t>Adam’s journey</a:t>
            </a:r>
          </a:p>
        </p:txBody>
      </p:sp>
      <p:sp>
        <p:nvSpPr>
          <p:cNvPr id="3" name="Content Placeholder 2">
            <a:extLst>
              <a:ext uri="{FF2B5EF4-FFF2-40B4-BE49-F238E27FC236}">
                <a16:creationId xmlns:a16="http://schemas.microsoft.com/office/drawing/2014/main" id="{01D14C81-5764-0D8E-7119-7A6F90DF2B64}"/>
              </a:ext>
            </a:extLst>
          </p:cNvPr>
          <p:cNvSpPr>
            <a:spLocks noGrp="1"/>
          </p:cNvSpPr>
          <p:nvPr>
            <p:ph idx="1"/>
          </p:nvPr>
        </p:nvSpPr>
        <p:spPr>
          <a:xfrm>
            <a:off x="5057956" y="188008"/>
            <a:ext cx="3867530" cy="4708732"/>
          </a:xfrm>
        </p:spPr>
        <p:txBody>
          <a:bodyPr anchor="ctr">
            <a:noAutofit/>
          </a:bodyPr>
          <a:lstStyle/>
          <a:p>
            <a:pPr>
              <a:lnSpc>
                <a:spcPct val="90000"/>
              </a:lnSpc>
            </a:pPr>
            <a:r>
              <a:rPr lang="en-US" sz="1275" dirty="0"/>
              <a:t>Referral:   “18 </a:t>
            </a:r>
            <a:r>
              <a:rPr lang="en-US" sz="1275" dirty="0" err="1"/>
              <a:t>yo</a:t>
            </a:r>
            <a:r>
              <a:rPr lang="en-US" sz="1275" dirty="0"/>
              <a:t> with acne not responding to topical medications. On testosterone.”</a:t>
            </a:r>
          </a:p>
          <a:p>
            <a:pPr>
              <a:lnSpc>
                <a:spcPct val="90000"/>
              </a:lnSpc>
            </a:pPr>
            <a:r>
              <a:rPr lang="en-US" sz="1275" dirty="0"/>
              <a:t>Acne of face and trunk; major worsening 10 months ago though had baseline milder, </a:t>
            </a:r>
            <a:r>
              <a:rPr lang="en-US" sz="1275" dirty="0" err="1"/>
              <a:t>comedonal</a:t>
            </a:r>
            <a:r>
              <a:rPr lang="en-US" sz="1275" dirty="0"/>
              <a:t> acne since early adolescence</a:t>
            </a:r>
          </a:p>
          <a:p>
            <a:pPr lvl="1">
              <a:lnSpc>
                <a:spcPct val="90000"/>
              </a:lnSpc>
            </a:pPr>
            <a:r>
              <a:rPr lang="en-US" sz="1275" dirty="0"/>
              <a:t>Therapeutic efforts: Salicylic acid, benzoyl peroxide, topical clindamycin, topical dapsone, tretinoin, adapalene, 2 courses of doxycycline each 6-8 weeks in duration over the last 6 months </a:t>
            </a:r>
          </a:p>
          <a:p>
            <a:pPr>
              <a:lnSpc>
                <a:spcPct val="90000"/>
              </a:lnSpc>
            </a:pPr>
            <a:r>
              <a:rPr lang="en-US" sz="1275" dirty="0"/>
              <a:t>Past Medical History &amp; Medications </a:t>
            </a:r>
          </a:p>
          <a:p>
            <a:pPr lvl="1">
              <a:lnSpc>
                <a:spcPct val="90000"/>
              </a:lnSpc>
            </a:pPr>
            <a:r>
              <a:rPr lang="en-US" sz="1275" dirty="0"/>
              <a:t>Generalized Anxiety Disorder</a:t>
            </a:r>
          </a:p>
          <a:p>
            <a:pPr lvl="2">
              <a:lnSpc>
                <a:spcPct val="90000"/>
              </a:lnSpc>
            </a:pPr>
            <a:r>
              <a:rPr lang="en-US" sz="1275" dirty="0"/>
              <a:t>Buspirone</a:t>
            </a:r>
          </a:p>
          <a:p>
            <a:pPr lvl="1">
              <a:lnSpc>
                <a:spcPct val="90000"/>
              </a:lnSpc>
            </a:pPr>
            <a:r>
              <a:rPr lang="en-US" sz="1275" dirty="0"/>
              <a:t>Major Depressive Disorder </a:t>
            </a:r>
          </a:p>
          <a:p>
            <a:pPr lvl="2">
              <a:lnSpc>
                <a:spcPct val="90000"/>
              </a:lnSpc>
            </a:pPr>
            <a:r>
              <a:rPr lang="en-US" sz="1275" dirty="0"/>
              <a:t>Sertraline </a:t>
            </a:r>
          </a:p>
          <a:p>
            <a:pPr>
              <a:lnSpc>
                <a:spcPct val="90000"/>
              </a:lnSpc>
            </a:pPr>
            <a:r>
              <a:rPr lang="en-US" sz="1275" dirty="0"/>
              <a:t>Surgical History</a:t>
            </a:r>
          </a:p>
          <a:p>
            <a:pPr lvl="1">
              <a:lnSpc>
                <a:spcPct val="90000"/>
              </a:lnSpc>
            </a:pPr>
            <a:r>
              <a:rPr lang="en-US" sz="1275" dirty="0"/>
              <a:t>Appendectomy, tonsillectomy, third molar extractions</a:t>
            </a:r>
          </a:p>
          <a:p>
            <a:pPr>
              <a:lnSpc>
                <a:spcPct val="90000"/>
              </a:lnSpc>
            </a:pPr>
            <a:r>
              <a:rPr lang="en-US" sz="1275" dirty="0"/>
              <a:t>Social Context</a:t>
            </a:r>
          </a:p>
          <a:p>
            <a:pPr lvl="1">
              <a:lnSpc>
                <a:spcPct val="90000"/>
              </a:lnSpc>
            </a:pPr>
            <a:r>
              <a:rPr lang="en-US" sz="1275" dirty="0"/>
              <a:t>No tobacco, social EtOH and cannabis</a:t>
            </a:r>
          </a:p>
        </p:txBody>
      </p:sp>
    </p:spTree>
    <p:extLst>
      <p:ext uri="{BB962C8B-B14F-4D97-AF65-F5344CB8AC3E}">
        <p14:creationId xmlns:p14="http://schemas.microsoft.com/office/powerpoint/2010/main" val="3760248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srgbClr val="FFFFFF"/>
              </a:solidFill>
              <a:latin typeface="Gill Sans MT" panose="020B0502020104020203"/>
            </a:endParaRPr>
          </a:p>
        </p:txBody>
      </p:sp>
      <p:pic>
        <p:nvPicPr>
          <p:cNvPr id="6" name="Picture 5">
            <a:extLst>
              <a:ext uri="{FF2B5EF4-FFF2-40B4-BE49-F238E27FC236}">
                <a16:creationId xmlns:a16="http://schemas.microsoft.com/office/drawing/2014/main" id="{00D1C4E7-FC92-A7D3-347D-1AAFACBFBEE4}"/>
              </a:ext>
            </a:extLst>
          </p:cNvPr>
          <p:cNvPicPr>
            <a:picLocks noChangeAspect="1"/>
          </p:cNvPicPr>
          <p:nvPr/>
        </p:nvPicPr>
        <p:blipFill rotWithShape="1">
          <a:blip r:embed="rId2"/>
          <a:srcRect l="10218" r="7096" b="-1"/>
          <a:stretch/>
        </p:blipFill>
        <p:spPr>
          <a:xfrm>
            <a:off x="16" y="8"/>
            <a:ext cx="3002264" cy="2541662"/>
          </a:xfrm>
          <a:prstGeom prst="rect">
            <a:avLst/>
          </a:prstGeom>
        </p:spPr>
      </p:pic>
      <p:pic>
        <p:nvPicPr>
          <p:cNvPr id="8" name="Picture 7">
            <a:extLst>
              <a:ext uri="{FF2B5EF4-FFF2-40B4-BE49-F238E27FC236}">
                <a16:creationId xmlns:a16="http://schemas.microsoft.com/office/drawing/2014/main" id="{9B266BD2-3619-9C7B-AFF6-124E8ED18E49}"/>
              </a:ext>
            </a:extLst>
          </p:cNvPr>
          <p:cNvPicPr>
            <a:picLocks noChangeAspect="1"/>
          </p:cNvPicPr>
          <p:nvPr/>
        </p:nvPicPr>
        <p:blipFill rotWithShape="1">
          <a:blip r:embed="rId3"/>
          <a:srcRect l="8195" r="2035" b="3"/>
          <a:stretch/>
        </p:blipFill>
        <p:spPr>
          <a:xfrm>
            <a:off x="16" y="2601827"/>
            <a:ext cx="3002264" cy="2541670"/>
          </a:xfrm>
          <a:prstGeom prst="rect">
            <a:avLst/>
          </a:prstGeom>
        </p:spPr>
      </p:pic>
      <p:pic>
        <p:nvPicPr>
          <p:cNvPr id="9" name="Picture 8">
            <a:extLst>
              <a:ext uri="{FF2B5EF4-FFF2-40B4-BE49-F238E27FC236}">
                <a16:creationId xmlns:a16="http://schemas.microsoft.com/office/drawing/2014/main" id="{139F00A4-8886-EE80-1AE5-72CFBFF6603A}"/>
              </a:ext>
            </a:extLst>
          </p:cNvPr>
          <p:cNvPicPr>
            <a:picLocks noChangeAspect="1"/>
          </p:cNvPicPr>
          <p:nvPr/>
        </p:nvPicPr>
        <p:blipFill rotWithShape="1">
          <a:blip r:embed="rId4"/>
          <a:srcRect r="-2" b="5177"/>
          <a:stretch/>
        </p:blipFill>
        <p:spPr>
          <a:xfrm>
            <a:off x="3070860" y="7"/>
            <a:ext cx="3010535" cy="5143493"/>
          </a:xfrm>
          <a:prstGeom prst="rect">
            <a:avLst/>
          </a:prstGeom>
        </p:spPr>
      </p:pic>
      <p:pic>
        <p:nvPicPr>
          <p:cNvPr id="4" name="Picture 3">
            <a:extLst>
              <a:ext uri="{FF2B5EF4-FFF2-40B4-BE49-F238E27FC236}">
                <a16:creationId xmlns:a16="http://schemas.microsoft.com/office/drawing/2014/main" id="{E9C34430-4505-6804-C0E9-4D73720041BC}"/>
              </a:ext>
            </a:extLst>
          </p:cNvPr>
          <p:cNvPicPr>
            <a:picLocks noChangeAspect="1"/>
          </p:cNvPicPr>
          <p:nvPr/>
        </p:nvPicPr>
        <p:blipFill rotWithShape="1">
          <a:blip r:embed="rId5"/>
          <a:srcRect l="14064" r="22042" b="-2"/>
          <a:stretch/>
        </p:blipFill>
        <p:spPr>
          <a:xfrm>
            <a:off x="6141721" y="7"/>
            <a:ext cx="3002279" cy="2537453"/>
          </a:xfrm>
          <a:prstGeom prst="rect">
            <a:avLst/>
          </a:prstGeom>
        </p:spPr>
      </p:pic>
      <p:pic>
        <p:nvPicPr>
          <p:cNvPr id="7" name="Picture 6">
            <a:extLst>
              <a:ext uri="{FF2B5EF4-FFF2-40B4-BE49-F238E27FC236}">
                <a16:creationId xmlns:a16="http://schemas.microsoft.com/office/drawing/2014/main" id="{81F1AC1F-4CAD-3463-50AE-6FDB19DBECD0}"/>
              </a:ext>
            </a:extLst>
          </p:cNvPr>
          <p:cNvPicPr>
            <a:picLocks noChangeAspect="1"/>
          </p:cNvPicPr>
          <p:nvPr/>
        </p:nvPicPr>
        <p:blipFill rotWithShape="1">
          <a:blip r:embed="rId6"/>
          <a:srcRect t="17102" r="-3" b="22624"/>
          <a:stretch/>
        </p:blipFill>
        <p:spPr>
          <a:xfrm>
            <a:off x="6149974" y="2601827"/>
            <a:ext cx="2994026" cy="2541670"/>
          </a:xfrm>
          <a:prstGeom prst="rect">
            <a:avLst/>
          </a:prstGeom>
        </p:spPr>
      </p:pic>
    </p:spTree>
    <p:extLst>
      <p:ext uri="{BB962C8B-B14F-4D97-AF65-F5344CB8AC3E}">
        <p14:creationId xmlns:p14="http://schemas.microsoft.com/office/powerpoint/2010/main" val="8920775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ut-out symbol of transgender">
            <a:extLst>
              <a:ext uri="{FF2B5EF4-FFF2-40B4-BE49-F238E27FC236}">
                <a16:creationId xmlns:a16="http://schemas.microsoft.com/office/drawing/2014/main" id="{B5A688F3-B4D2-14A8-F035-3CA66A3B7C04}"/>
              </a:ext>
            </a:extLst>
          </p:cNvPr>
          <p:cNvPicPr>
            <a:picLocks noChangeAspect="1"/>
          </p:cNvPicPr>
          <p:nvPr/>
        </p:nvPicPr>
        <p:blipFill rotWithShape="1">
          <a:blip r:embed="rId2">
            <a:alphaModFix amt="40000"/>
          </a:blip>
          <a:srcRect t="10283" b="5447"/>
          <a:stretch/>
        </p:blipFill>
        <p:spPr>
          <a:xfrm>
            <a:off x="15" y="7"/>
            <a:ext cx="9143985" cy="5143493"/>
          </a:xfrm>
          <a:prstGeom prst="rect">
            <a:avLst/>
          </a:prstGeom>
        </p:spPr>
      </p:pic>
      <p:sp>
        <p:nvSpPr>
          <p:cNvPr id="2" name="Title 1">
            <a:extLst>
              <a:ext uri="{FF2B5EF4-FFF2-40B4-BE49-F238E27FC236}">
                <a16:creationId xmlns:a16="http://schemas.microsoft.com/office/drawing/2014/main" id="{872533B9-3A52-B9CE-BBC1-70A69990956E}"/>
              </a:ext>
            </a:extLst>
          </p:cNvPr>
          <p:cNvSpPr>
            <a:spLocks noGrp="1"/>
          </p:cNvSpPr>
          <p:nvPr>
            <p:ph type="title"/>
          </p:nvPr>
        </p:nvSpPr>
        <p:spPr>
          <a:xfrm>
            <a:off x="1200150" y="3272597"/>
            <a:ext cx="6743700" cy="1234440"/>
          </a:xfrm>
          <a:noFill/>
          <a:ln w="38100" cap="sq">
            <a:solidFill>
              <a:schemeClr val="tx1"/>
            </a:solidFill>
            <a:miter lim="800000"/>
          </a:ln>
        </p:spPr>
        <p:txBody>
          <a:bodyPr vert="horz" lIns="205740" tIns="137160" rIns="205740" bIns="137160" rtlCol="0" anchor="ctr" anchorCtr="1">
            <a:normAutofit/>
          </a:bodyPr>
          <a:lstStyle/>
          <a:p>
            <a:r>
              <a:rPr lang="en-US" sz="2850">
                <a:solidFill>
                  <a:schemeClr val="tx1"/>
                </a:solidFill>
              </a:rPr>
              <a:t>Gender affirmation history</a:t>
            </a:r>
          </a:p>
        </p:txBody>
      </p:sp>
    </p:spTree>
    <p:extLst>
      <p:ext uri="{BB962C8B-B14F-4D97-AF65-F5344CB8AC3E}">
        <p14:creationId xmlns:p14="http://schemas.microsoft.com/office/powerpoint/2010/main" val="2225848720"/>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51435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rgbClr val="9BAFB5"/>
              </a:solidFill>
              <a:latin typeface="Gill Sans MT" panose="020B0502020104020203"/>
            </a:endParaRPr>
          </a:p>
        </p:txBody>
      </p:sp>
      <p:sp>
        <p:nvSpPr>
          <p:cNvPr id="15" name="Rectangle 14">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2" name="Title 1">
            <a:extLst>
              <a:ext uri="{FF2B5EF4-FFF2-40B4-BE49-F238E27FC236}">
                <a16:creationId xmlns:a16="http://schemas.microsoft.com/office/drawing/2014/main" id="{E2CF6259-1DDC-7CDC-CB61-0A48936F8FAC}"/>
              </a:ext>
            </a:extLst>
          </p:cNvPr>
          <p:cNvSpPr>
            <a:spLocks noGrp="1"/>
          </p:cNvSpPr>
          <p:nvPr>
            <p:ph type="title"/>
          </p:nvPr>
        </p:nvSpPr>
        <p:spPr>
          <a:xfrm>
            <a:off x="1462139" y="794879"/>
            <a:ext cx="2724039" cy="3553743"/>
          </a:xfrm>
          <a:noFill/>
          <a:ln>
            <a:noFill/>
          </a:ln>
        </p:spPr>
        <p:txBody>
          <a:bodyPr>
            <a:normAutofit/>
          </a:bodyPr>
          <a:lstStyle/>
          <a:p>
            <a:r>
              <a:rPr lang="en-US" sz="2700">
                <a:solidFill>
                  <a:schemeClr val="bg1"/>
                </a:solidFill>
              </a:rPr>
              <a:t>Gender affirmation history</a:t>
            </a:r>
          </a:p>
        </p:txBody>
      </p:sp>
      <p:sp>
        <p:nvSpPr>
          <p:cNvPr id="21" name="Content Placeholder 2">
            <a:extLst>
              <a:ext uri="{FF2B5EF4-FFF2-40B4-BE49-F238E27FC236}">
                <a16:creationId xmlns:a16="http://schemas.microsoft.com/office/drawing/2014/main" id="{BD927E21-7FEA-16D3-5D61-A642C415B573}"/>
              </a:ext>
            </a:extLst>
          </p:cNvPr>
          <p:cNvSpPr>
            <a:spLocks noGrp="1"/>
          </p:cNvSpPr>
          <p:nvPr>
            <p:ph idx="1"/>
          </p:nvPr>
        </p:nvSpPr>
        <p:spPr>
          <a:xfrm>
            <a:off x="4760260" y="368114"/>
            <a:ext cx="4245909" cy="4407273"/>
          </a:xfrm>
        </p:spPr>
        <p:txBody>
          <a:bodyPr anchor="ctr">
            <a:normAutofit/>
          </a:bodyPr>
          <a:lstStyle/>
          <a:p>
            <a:pPr>
              <a:lnSpc>
                <a:spcPct val="90000"/>
              </a:lnSpc>
            </a:pPr>
            <a:r>
              <a:rPr lang="en-US" dirty="0"/>
              <a:t>Assigned female at birth</a:t>
            </a:r>
          </a:p>
          <a:p>
            <a:pPr>
              <a:lnSpc>
                <a:spcPct val="90000"/>
              </a:lnSpc>
            </a:pPr>
            <a:r>
              <a:rPr lang="en-US" dirty="0"/>
              <a:t>Identifies as man; he/him/his pronouns </a:t>
            </a:r>
          </a:p>
          <a:p>
            <a:pPr>
              <a:lnSpc>
                <a:spcPct val="90000"/>
              </a:lnSpc>
            </a:pPr>
            <a:r>
              <a:rPr lang="en-US" dirty="0"/>
              <a:t>Started testosterone cypionate IM injection weekly ~1 year ago</a:t>
            </a:r>
          </a:p>
          <a:p>
            <a:pPr lvl="1">
              <a:lnSpc>
                <a:spcPct val="90000"/>
              </a:lnSpc>
            </a:pPr>
            <a:r>
              <a:rPr lang="en-US" dirty="0"/>
              <a:t>Serum testosterone levels in normal / target range </a:t>
            </a:r>
          </a:p>
          <a:p>
            <a:pPr>
              <a:lnSpc>
                <a:spcPct val="90000"/>
              </a:lnSpc>
            </a:pPr>
            <a:r>
              <a:rPr lang="en-US" dirty="0"/>
              <a:t>Amenorrheic </a:t>
            </a:r>
          </a:p>
          <a:p>
            <a:pPr>
              <a:lnSpc>
                <a:spcPct val="90000"/>
              </a:lnSpc>
            </a:pPr>
            <a:r>
              <a:rPr lang="en-US" dirty="0"/>
              <a:t>Not currently sexually active though identifies as bisexual </a:t>
            </a:r>
          </a:p>
          <a:p>
            <a:pPr>
              <a:lnSpc>
                <a:spcPct val="90000"/>
              </a:lnSpc>
            </a:pPr>
            <a:r>
              <a:rPr lang="en-US" dirty="0"/>
              <a:t>Binds chest </a:t>
            </a:r>
          </a:p>
          <a:p>
            <a:pPr>
              <a:lnSpc>
                <a:spcPct val="90000"/>
              </a:lnSpc>
            </a:pPr>
            <a:r>
              <a:rPr lang="en-US" dirty="0"/>
              <a:t>No plans for surgical affirmation in the next year</a:t>
            </a:r>
          </a:p>
          <a:p>
            <a:pPr lvl="1">
              <a:lnSpc>
                <a:spcPct val="90000"/>
              </a:lnSpc>
            </a:pPr>
            <a:r>
              <a:rPr lang="en-US" dirty="0"/>
              <a:t>Considering bilateral mastectomy within the next 2-3 years </a:t>
            </a:r>
          </a:p>
        </p:txBody>
      </p:sp>
    </p:spTree>
    <p:extLst>
      <p:ext uri="{BB962C8B-B14F-4D97-AF65-F5344CB8AC3E}">
        <p14:creationId xmlns:p14="http://schemas.microsoft.com/office/powerpoint/2010/main" val="1150257957"/>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descr="Analysing medical x-ray results">
            <a:extLst>
              <a:ext uri="{FF2B5EF4-FFF2-40B4-BE49-F238E27FC236}">
                <a16:creationId xmlns:a16="http://schemas.microsoft.com/office/drawing/2014/main" id="{91FE29E5-2C24-1A33-76D9-F338359FD9CF}"/>
              </a:ext>
            </a:extLst>
          </p:cNvPr>
          <p:cNvPicPr>
            <a:picLocks noChangeAspect="1"/>
          </p:cNvPicPr>
          <p:nvPr/>
        </p:nvPicPr>
        <p:blipFill rotWithShape="1">
          <a:blip r:embed="rId2"/>
          <a:srcRect l="32593" r="8072" b="-1"/>
          <a:stretch/>
        </p:blipFill>
        <p:spPr>
          <a:xfrm>
            <a:off x="482" y="7"/>
            <a:ext cx="4572000" cy="5143493"/>
          </a:xfrm>
          <a:prstGeom prst="rect">
            <a:avLst/>
          </a:prstGeom>
        </p:spPr>
      </p:pic>
      <p:sp>
        <p:nvSpPr>
          <p:cNvPr id="2" name="Title 1">
            <a:extLst>
              <a:ext uri="{FF2B5EF4-FFF2-40B4-BE49-F238E27FC236}">
                <a16:creationId xmlns:a16="http://schemas.microsoft.com/office/drawing/2014/main" id="{24BEACEE-D9D7-94D7-521C-8A5D951466AB}"/>
              </a:ext>
            </a:extLst>
          </p:cNvPr>
          <p:cNvSpPr>
            <a:spLocks noGrp="1"/>
          </p:cNvSpPr>
          <p:nvPr>
            <p:ph type="title"/>
          </p:nvPr>
        </p:nvSpPr>
        <p:spPr>
          <a:xfrm>
            <a:off x="603504" y="2131129"/>
            <a:ext cx="3365474" cy="881243"/>
          </a:xfrm>
          <a:solidFill>
            <a:schemeClr val="tx1">
              <a:alpha val="60000"/>
            </a:schemeClr>
          </a:solidFill>
          <a:ln>
            <a:solidFill>
              <a:schemeClr val="bg1"/>
            </a:solidFill>
          </a:ln>
        </p:spPr>
        <p:txBody>
          <a:bodyPr>
            <a:normAutofit/>
          </a:bodyPr>
          <a:lstStyle/>
          <a:p>
            <a:r>
              <a:rPr lang="en-US" sz="1800">
                <a:solidFill>
                  <a:schemeClr val="bg1"/>
                </a:solidFill>
              </a:rPr>
              <a:t>Treatment approach</a:t>
            </a:r>
          </a:p>
        </p:txBody>
      </p:sp>
      <p:sp>
        <p:nvSpPr>
          <p:cNvPr id="3" name="Content Placeholder 2">
            <a:extLst>
              <a:ext uri="{FF2B5EF4-FFF2-40B4-BE49-F238E27FC236}">
                <a16:creationId xmlns:a16="http://schemas.microsoft.com/office/drawing/2014/main" id="{9479C445-F435-E673-3FF5-8F5B168AF872}"/>
              </a:ext>
            </a:extLst>
          </p:cNvPr>
          <p:cNvSpPr>
            <a:spLocks noGrp="1"/>
          </p:cNvSpPr>
          <p:nvPr>
            <p:ph idx="1"/>
          </p:nvPr>
        </p:nvSpPr>
        <p:spPr>
          <a:xfrm>
            <a:off x="4709832" y="302559"/>
            <a:ext cx="4205568" cy="4538383"/>
          </a:xfrm>
        </p:spPr>
        <p:txBody>
          <a:bodyPr anchor="ctr">
            <a:normAutofit/>
          </a:bodyPr>
          <a:lstStyle/>
          <a:p>
            <a:r>
              <a:rPr lang="en-US" dirty="0"/>
              <a:t>Jointly decided to start isotretinoin </a:t>
            </a:r>
          </a:p>
          <a:p>
            <a:r>
              <a:rPr lang="en-US"/>
              <a:t>Discussed </a:t>
            </a:r>
            <a:r>
              <a:rPr lang="en-US" dirty="0"/>
              <a:t>with Adam’s primary gender clinician and psychiatrist</a:t>
            </a:r>
          </a:p>
          <a:p>
            <a:r>
              <a:rPr lang="en-US" dirty="0"/>
              <a:t>Registered in </a:t>
            </a:r>
            <a:r>
              <a:rPr lang="en-US" dirty="0" err="1"/>
              <a:t>iPLEDGE</a:t>
            </a:r>
            <a:r>
              <a:rPr lang="en-US" dirty="0"/>
              <a:t> as patient who can become pregnant </a:t>
            </a:r>
          </a:p>
          <a:p>
            <a:r>
              <a:rPr lang="en-US" dirty="0"/>
              <a:t>Registered as abstinent </a:t>
            </a:r>
          </a:p>
          <a:p>
            <a:r>
              <a:rPr lang="en-US" dirty="0"/>
              <a:t>Minimal dysphoria in the context of pregnancy potential though opted for serum pregnancy testing largely due to convenience</a:t>
            </a:r>
          </a:p>
          <a:p>
            <a:r>
              <a:rPr lang="en-US" dirty="0"/>
              <a:t>Initiated 40 mg daily isotretinoin </a:t>
            </a:r>
          </a:p>
        </p:txBody>
      </p:sp>
    </p:spTree>
    <p:extLst>
      <p:ext uri="{BB962C8B-B14F-4D97-AF65-F5344CB8AC3E}">
        <p14:creationId xmlns:p14="http://schemas.microsoft.com/office/powerpoint/2010/main" val="2067059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30A477-C3FD-0344-A482-47ED7654EE8E}"/>
              </a:ext>
            </a:extLst>
          </p:cNvPr>
          <p:cNvSpPr txBox="1"/>
          <p:nvPr/>
        </p:nvSpPr>
        <p:spPr>
          <a:xfrm>
            <a:off x="6072303" y="1401892"/>
            <a:ext cx="2897706" cy="1384995"/>
          </a:xfrm>
          <a:prstGeom prst="rect">
            <a:avLst/>
          </a:prstGeom>
          <a:noFill/>
        </p:spPr>
        <p:txBody>
          <a:bodyPr wrap="square" rtlCol="0">
            <a:spAutoFit/>
          </a:bodyPr>
          <a:lstStyle/>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rPr>
              <a:t>Bisexuality makes up the largest proportion of the LGBTQ+ population</a:t>
            </a: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285750" marR="0" lvl="0" indent="-285750" algn="ctr"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dirty="0">
                <a:ln>
                  <a:noFill/>
                </a:ln>
                <a:solidFill>
                  <a:srgbClr val="000000"/>
                </a:solidFill>
                <a:effectLst/>
                <a:uLnTx/>
                <a:uFillTx/>
                <a:latin typeface="Gill Sans MT" panose="020B0502020104020203"/>
                <a:ea typeface="+mn-ea"/>
                <a:cs typeface="+mn-cs"/>
              </a:rPr>
              <a:t>More than 1 in 5 Gen Z adults and 1 in 10 millennials identify as LGBTQ</a:t>
            </a:r>
          </a:p>
        </p:txBody>
      </p:sp>
      <p:sp>
        <p:nvSpPr>
          <p:cNvPr id="8" name="TextBox 7">
            <a:extLst>
              <a:ext uri="{FF2B5EF4-FFF2-40B4-BE49-F238E27FC236}">
                <a16:creationId xmlns:a16="http://schemas.microsoft.com/office/drawing/2014/main" id="{31255CD5-FFFA-404D-8D5B-1A45FCCB688C}"/>
              </a:ext>
            </a:extLst>
          </p:cNvPr>
          <p:cNvSpPr txBox="1"/>
          <p:nvPr/>
        </p:nvSpPr>
        <p:spPr>
          <a:xfrm>
            <a:off x="82550" y="4633879"/>
            <a:ext cx="6236434" cy="553998"/>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Gallup. https://</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news.gallup.com</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/poll/611864/</a:t>
            </a: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lgbtq-identification.aspx</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Accessed 4 May 2024.</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Flores, et al. The Williams Institute. 2022.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Johns, et al. MMWR. 2019, Grossman, et al. J GLBT Fam. 2006. </a:t>
            </a:r>
          </a:p>
        </p:txBody>
      </p:sp>
      <p:pic>
        <p:nvPicPr>
          <p:cNvPr id="9" name="Picture 8">
            <a:extLst>
              <a:ext uri="{FF2B5EF4-FFF2-40B4-BE49-F238E27FC236}">
                <a16:creationId xmlns:a16="http://schemas.microsoft.com/office/drawing/2014/main" id="{DE594C85-6CD2-8623-E12B-C002F75A741D}"/>
              </a:ext>
            </a:extLst>
          </p:cNvPr>
          <p:cNvPicPr>
            <a:picLocks noChangeAspect="1"/>
          </p:cNvPicPr>
          <p:nvPr/>
        </p:nvPicPr>
        <p:blipFill>
          <a:blip r:embed="rId3"/>
          <a:stretch>
            <a:fillRect/>
          </a:stretch>
        </p:blipFill>
        <p:spPr>
          <a:xfrm>
            <a:off x="0" y="0"/>
            <a:ext cx="5792898" cy="3110459"/>
          </a:xfrm>
          <a:prstGeom prst="rect">
            <a:avLst/>
          </a:prstGeom>
        </p:spPr>
      </p:pic>
      <p:graphicFrame>
        <p:nvGraphicFramePr>
          <p:cNvPr id="4" name="Content Placeholder 2">
            <a:extLst>
              <a:ext uri="{FF2B5EF4-FFF2-40B4-BE49-F238E27FC236}">
                <a16:creationId xmlns:a16="http://schemas.microsoft.com/office/drawing/2014/main" id="{DEA07658-9B56-EBE3-DE87-A800B4E85508}"/>
              </a:ext>
            </a:extLst>
          </p:cNvPr>
          <p:cNvGraphicFramePr>
            <a:graphicFrameLocks noGrp="1"/>
          </p:cNvGraphicFramePr>
          <p:nvPr>
            <p:ph idx="1"/>
          </p:nvPr>
        </p:nvGraphicFramePr>
        <p:xfrm>
          <a:off x="638614" y="2856099"/>
          <a:ext cx="7866771" cy="18281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itle 5">
            <a:extLst>
              <a:ext uri="{FF2B5EF4-FFF2-40B4-BE49-F238E27FC236}">
                <a16:creationId xmlns:a16="http://schemas.microsoft.com/office/drawing/2014/main" id="{55964C94-C66A-1056-9755-65DE6E29F692}"/>
              </a:ext>
            </a:extLst>
          </p:cNvPr>
          <p:cNvSpPr>
            <a:spLocks noGrp="1"/>
          </p:cNvSpPr>
          <p:nvPr>
            <p:ph type="title"/>
          </p:nvPr>
        </p:nvSpPr>
        <p:spPr>
          <a:xfrm>
            <a:off x="6072303" y="174909"/>
            <a:ext cx="2897707" cy="982860"/>
          </a:xfrm>
        </p:spPr>
        <p:txBody>
          <a:bodyPr>
            <a:normAutofit fontScale="90000"/>
          </a:bodyPr>
          <a:lstStyle/>
          <a:p>
            <a:r>
              <a:rPr lang="en-US" dirty="0"/>
              <a:t>LGBTQ+ Identification in U.S. now at 7.6%</a:t>
            </a:r>
          </a:p>
        </p:txBody>
      </p:sp>
    </p:spTree>
    <p:extLst>
      <p:ext uri="{BB962C8B-B14F-4D97-AF65-F5344CB8AC3E}">
        <p14:creationId xmlns:p14="http://schemas.microsoft.com/office/powerpoint/2010/main" val="21452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3976D1-3430-450C-A978-87A9A6E8E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10" name="Rectangle 9">
            <a:extLst>
              <a:ext uri="{FF2B5EF4-FFF2-40B4-BE49-F238E27FC236}">
                <a16:creationId xmlns:a16="http://schemas.microsoft.com/office/drawing/2014/main" id="{7D6AAC78-7D86-415A-ADC1-2B474807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260" y="936117"/>
            <a:ext cx="7269480" cy="32712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12" name="Rectangle 11">
            <a:extLst>
              <a:ext uri="{FF2B5EF4-FFF2-40B4-BE49-F238E27FC236}">
                <a16:creationId xmlns:a16="http://schemas.microsoft.com/office/drawing/2014/main" id="{F2A658D9-F185-44F1-BA33-D50320D1D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671" y="795528"/>
            <a:ext cx="7550658" cy="355244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Gill Sans MT" panose="020B0502020104020203"/>
            </a:endParaRPr>
          </a:p>
        </p:txBody>
      </p:sp>
      <p:sp>
        <p:nvSpPr>
          <p:cNvPr id="2" name="Title 1">
            <a:extLst>
              <a:ext uri="{FF2B5EF4-FFF2-40B4-BE49-F238E27FC236}">
                <a16:creationId xmlns:a16="http://schemas.microsoft.com/office/drawing/2014/main" id="{5EC2BEC4-5CA1-4CA0-C1F8-EDAC39A1ABED}"/>
              </a:ext>
            </a:extLst>
          </p:cNvPr>
          <p:cNvSpPr>
            <a:spLocks noGrp="1"/>
          </p:cNvSpPr>
          <p:nvPr>
            <p:ph type="title"/>
          </p:nvPr>
        </p:nvSpPr>
        <p:spPr>
          <a:xfrm>
            <a:off x="1673352" y="350564"/>
            <a:ext cx="5797296" cy="891540"/>
          </a:xfrm>
          <a:solidFill>
            <a:srgbClr val="FFFFFF"/>
          </a:solidFill>
        </p:spPr>
        <p:txBody>
          <a:bodyPr>
            <a:normAutofit/>
          </a:bodyPr>
          <a:lstStyle/>
          <a:p>
            <a:r>
              <a:rPr lang="en-US" dirty="0"/>
              <a:t>4 months later …</a:t>
            </a:r>
          </a:p>
        </p:txBody>
      </p:sp>
      <p:sp>
        <p:nvSpPr>
          <p:cNvPr id="3" name="Content Placeholder 2">
            <a:extLst>
              <a:ext uri="{FF2B5EF4-FFF2-40B4-BE49-F238E27FC236}">
                <a16:creationId xmlns:a16="http://schemas.microsoft.com/office/drawing/2014/main" id="{6F1F53A9-544D-08E4-0A20-F58A8C330A53}"/>
              </a:ext>
            </a:extLst>
          </p:cNvPr>
          <p:cNvSpPr>
            <a:spLocks noGrp="1"/>
          </p:cNvSpPr>
          <p:nvPr>
            <p:ph idx="1"/>
          </p:nvPr>
        </p:nvSpPr>
        <p:spPr>
          <a:xfrm>
            <a:off x="1279547" y="1718447"/>
            <a:ext cx="6584634" cy="2159442"/>
          </a:xfrm>
        </p:spPr>
        <p:txBody>
          <a:bodyPr>
            <a:normAutofit/>
          </a:bodyPr>
          <a:lstStyle/>
          <a:p>
            <a:r>
              <a:rPr lang="en-US" dirty="0">
                <a:solidFill>
                  <a:srgbClr val="404040"/>
                </a:solidFill>
              </a:rPr>
              <a:t>Improvement noted and </a:t>
            </a:r>
            <a:r>
              <a:rPr lang="en-US" dirty="0" err="1">
                <a:solidFill>
                  <a:srgbClr val="404040"/>
                </a:solidFill>
              </a:rPr>
              <a:t>uptitrated</a:t>
            </a:r>
            <a:r>
              <a:rPr lang="en-US" dirty="0">
                <a:solidFill>
                  <a:srgbClr val="404040"/>
                </a:solidFill>
              </a:rPr>
              <a:t> to 80 mg daily; fewer lesions and reduced frequency of breakouts </a:t>
            </a:r>
          </a:p>
          <a:p>
            <a:r>
              <a:rPr lang="en-US" dirty="0">
                <a:solidFill>
                  <a:srgbClr val="404040"/>
                </a:solidFill>
              </a:rPr>
              <a:t>Reported that he is starting to pursue a new relationship with a non-binary partner who produces sperm </a:t>
            </a:r>
          </a:p>
          <a:p>
            <a:r>
              <a:rPr lang="en-US" dirty="0">
                <a:solidFill>
                  <a:srgbClr val="404040"/>
                </a:solidFill>
              </a:rPr>
              <a:t>Brief treatment holiday while he discussed contraception with his primary gender clinician and was prescribed COCs (ethinyl estradiol and </a:t>
            </a:r>
            <a:r>
              <a:rPr lang="en-US" dirty="0" err="1">
                <a:solidFill>
                  <a:srgbClr val="404040"/>
                </a:solidFill>
              </a:rPr>
              <a:t>norgestimate</a:t>
            </a:r>
            <a:r>
              <a:rPr lang="en-US" dirty="0">
                <a:solidFill>
                  <a:srgbClr val="404040"/>
                </a:solidFill>
              </a:rPr>
              <a:t>)</a:t>
            </a:r>
          </a:p>
          <a:p>
            <a:r>
              <a:rPr lang="en-US" dirty="0" err="1">
                <a:solidFill>
                  <a:srgbClr val="404040"/>
                </a:solidFill>
              </a:rPr>
              <a:t>iPLEDGE</a:t>
            </a:r>
            <a:r>
              <a:rPr lang="en-US" dirty="0">
                <a:solidFill>
                  <a:srgbClr val="404040"/>
                </a:solidFill>
              </a:rPr>
              <a:t> updated and treatment continued</a:t>
            </a:r>
          </a:p>
          <a:p>
            <a:r>
              <a:rPr lang="en-US" dirty="0">
                <a:solidFill>
                  <a:srgbClr val="404040"/>
                </a:solidFill>
              </a:rPr>
              <a:t>Side effects: Xerosis, occasional headache, minor arthralgias, minimal hypertriglyceridemia </a:t>
            </a:r>
          </a:p>
        </p:txBody>
      </p:sp>
    </p:spTree>
    <p:extLst>
      <p:ext uri="{BB962C8B-B14F-4D97-AF65-F5344CB8AC3E}">
        <p14:creationId xmlns:p14="http://schemas.microsoft.com/office/powerpoint/2010/main" val="1618481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Close-up unopened pill packets">
            <a:extLst>
              <a:ext uri="{FF2B5EF4-FFF2-40B4-BE49-F238E27FC236}">
                <a16:creationId xmlns:a16="http://schemas.microsoft.com/office/drawing/2014/main" id="{4BD646D2-F1C0-B920-4606-C4E67071862F}"/>
              </a:ext>
            </a:extLst>
          </p:cNvPr>
          <p:cNvPicPr>
            <a:picLocks noChangeAspect="1"/>
          </p:cNvPicPr>
          <p:nvPr/>
        </p:nvPicPr>
        <p:blipFill rotWithShape="1">
          <a:blip r:embed="rId2">
            <a:alphaModFix amt="40000"/>
          </a:blip>
          <a:srcRect t="7224" b="7224"/>
          <a:stretch/>
        </p:blipFill>
        <p:spPr>
          <a:xfrm>
            <a:off x="15" y="-12708"/>
            <a:ext cx="9143985" cy="5143493"/>
          </a:xfrm>
          <a:prstGeom prst="rect">
            <a:avLst/>
          </a:prstGeom>
        </p:spPr>
      </p:pic>
      <p:sp>
        <p:nvSpPr>
          <p:cNvPr id="2" name="Title 1">
            <a:extLst>
              <a:ext uri="{FF2B5EF4-FFF2-40B4-BE49-F238E27FC236}">
                <a16:creationId xmlns:a16="http://schemas.microsoft.com/office/drawing/2014/main" id="{34B7EEC2-41EE-E4EC-A03B-BC69BCE15DC1}"/>
              </a:ext>
            </a:extLst>
          </p:cNvPr>
          <p:cNvSpPr>
            <a:spLocks noGrp="1"/>
          </p:cNvSpPr>
          <p:nvPr>
            <p:ph type="title"/>
          </p:nvPr>
        </p:nvSpPr>
        <p:spPr>
          <a:xfrm>
            <a:off x="2749256" y="986269"/>
            <a:ext cx="5797296" cy="891540"/>
          </a:xfrm>
          <a:noFill/>
          <a:ln>
            <a:solidFill>
              <a:schemeClr val="tx1"/>
            </a:solidFill>
          </a:ln>
        </p:spPr>
        <p:txBody>
          <a:bodyPr>
            <a:normAutofit/>
          </a:bodyPr>
          <a:lstStyle/>
          <a:p>
            <a:r>
              <a:rPr lang="en-US">
                <a:solidFill>
                  <a:schemeClr val="tx1"/>
                </a:solidFill>
              </a:rPr>
              <a:t>The latest</a:t>
            </a:r>
          </a:p>
        </p:txBody>
      </p:sp>
      <p:sp>
        <p:nvSpPr>
          <p:cNvPr id="3" name="Content Placeholder 2">
            <a:extLst>
              <a:ext uri="{FF2B5EF4-FFF2-40B4-BE49-F238E27FC236}">
                <a16:creationId xmlns:a16="http://schemas.microsoft.com/office/drawing/2014/main" id="{2C5BEB15-809E-1625-2BDF-B291CD1F6F55}"/>
              </a:ext>
            </a:extLst>
          </p:cNvPr>
          <p:cNvSpPr>
            <a:spLocks noGrp="1"/>
          </p:cNvSpPr>
          <p:nvPr>
            <p:ph idx="1"/>
          </p:nvPr>
        </p:nvSpPr>
        <p:spPr>
          <a:xfrm>
            <a:off x="2749256" y="2216036"/>
            <a:ext cx="5797296" cy="2326487"/>
          </a:xfrm>
        </p:spPr>
        <p:txBody>
          <a:bodyPr>
            <a:normAutofit/>
          </a:bodyPr>
          <a:lstStyle/>
          <a:p>
            <a:r>
              <a:rPr lang="en-US" dirty="0"/>
              <a:t>Completed cumulative weight-based dosing (200 mg/kg) in ~ 7 months </a:t>
            </a:r>
          </a:p>
          <a:p>
            <a:r>
              <a:rPr lang="en-US" dirty="0"/>
              <a:t>Substantial improvement though continues to have a few lesions at the lower cheeks and jawline</a:t>
            </a:r>
          </a:p>
          <a:p>
            <a:r>
              <a:rPr lang="en-US" dirty="0"/>
              <a:t>Started pulse therapy at 20 mg 3 times weekly and is completely clear after ~2.5 months of this dosing </a:t>
            </a:r>
          </a:p>
          <a:p>
            <a:r>
              <a:rPr lang="en-US" dirty="0"/>
              <a:t>Current plan is to continue this dosing for 4-6 months and then reassess</a:t>
            </a:r>
          </a:p>
          <a:p>
            <a:r>
              <a:rPr lang="en-US" b="1" dirty="0"/>
              <a:t>I tend to emphasize lower doses for longer periods of time and am increasingly turning to pulse dosing</a:t>
            </a:r>
          </a:p>
        </p:txBody>
      </p:sp>
      <p:pic>
        <p:nvPicPr>
          <p:cNvPr id="4" name="Picture 3">
            <a:extLst>
              <a:ext uri="{FF2B5EF4-FFF2-40B4-BE49-F238E27FC236}">
                <a16:creationId xmlns:a16="http://schemas.microsoft.com/office/drawing/2014/main" id="{C896E86B-01C3-A923-5C8F-62B1D3B7CE35}"/>
              </a:ext>
            </a:extLst>
          </p:cNvPr>
          <p:cNvPicPr>
            <a:picLocks noChangeAspect="1"/>
          </p:cNvPicPr>
          <p:nvPr/>
        </p:nvPicPr>
        <p:blipFill>
          <a:blip r:embed="rId3"/>
          <a:stretch>
            <a:fillRect/>
          </a:stretch>
        </p:blipFill>
        <p:spPr>
          <a:xfrm>
            <a:off x="285469" y="483851"/>
            <a:ext cx="2291456" cy="4175799"/>
          </a:xfrm>
          <a:prstGeom prst="rect">
            <a:avLst/>
          </a:prstGeom>
        </p:spPr>
      </p:pic>
      <p:sp>
        <p:nvSpPr>
          <p:cNvPr id="6" name="TextBox 5">
            <a:extLst>
              <a:ext uri="{FF2B5EF4-FFF2-40B4-BE49-F238E27FC236}">
                <a16:creationId xmlns:a16="http://schemas.microsoft.com/office/drawing/2014/main" id="{8FBCE800-A4C1-D15F-5D76-337B3E5ADC79}"/>
              </a:ext>
            </a:extLst>
          </p:cNvPr>
          <p:cNvSpPr txBox="1"/>
          <p:nvPr/>
        </p:nvSpPr>
        <p:spPr>
          <a:xfrm>
            <a:off x="818096" y="2029990"/>
            <a:ext cx="1681917" cy="710992"/>
          </a:xfrm>
          <a:prstGeom prst="rect">
            <a:avLst/>
          </a:prstGeom>
          <a:solidFill>
            <a:schemeClr val="tx1"/>
          </a:solidFill>
          <a:ln>
            <a:solidFill>
              <a:schemeClr val="tx1"/>
            </a:solidFill>
          </a:ln>
        </p:spPr>
        <p:txBody>
          <a:bodyPr wrap="square" rtlCol="0">
            <a:spAutoFit/>
          </a:bodyPr>
          <a:lstStyle/>
          <a:p>
            <a:endParaRPr lang="en-US" dirty="0">
              <a:solidFill>
                <a:srgbClr val="000000"/>
              </a:solidFill>
              <a:latin typeface="Gill Sans MT" panose="020B0502020104020203"/>
            </a:endParaRPr>
          </a:p>
        </p:txBody>
      </p:sp>
    </p:spTree>
    <p:extLst>
      <p:ext uri="{BB962C8B-B14F-4D97-AF65-F5344CB8AC3E}">
        <p14:creationId xmlns:p14="http://schemas.microsoft.com/office/powerpoint/2010/main" val="20472882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25E901B-C3E3-A449-A7E6-6539C4CBF8B1}"/>
              </a:ext>
            </a:extLst>
          </p:cNvPr>
          <p:cNvGrpSpPr/>
          <p:nvPr/>
        </p:nvGrpSpPr>
        <p:grpSpPr>
          <a:xfrm>
            <a:off x="497608" y="894852"/>
            <a:ext cx="3628218" cy="489600"/>
            <a:chOff x="4136206" y="120048"/>
            <a:chExt cx="3628218" cy="489600"/>
          </a:xfrm>
        </p:grpSpPr>
        <p:sp>
          <p:nvSpPr>
            <p:cNvPr id="8" name="Rectangle 7">
              <a:extLst>
                <a:ext uri="{FF2B5EF4-FFF2-40B4-BE49-F238E27FC236}">
                  <a16:creationId xmlns:a16="http://schemas.microsoft.com/office/drawing/2014/main" id="{3801D876-411E-3B48-B7FB-B63551EB3867}"/>
                </a:ext>
              </a:extLst>
            </p:cNvPr>
            <p:cNvSpPr/>
            <p:nvPr/>
          </p:nvSpPr>
          <p:spPr>
            <a:xfrm>
              <a:off x="4136206" y="120048"/>
              <a:ext cx="3628218" cy="489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67D29EDE-837B-8C40-B5A1-12F5BFA7E6E6}"/>
                </a:ext>
              </a:extLst>
            </p:cNvPr>
            <p:cNvSpPr txBox="1"/>
            <p:nvPr/>
          </p:nvSpPr>
          <p:spPr>
            <a:xfrm>
              <a:off x="4136206" y="120048"/>
              <a:ext cx="3628218" cy="489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dirty="0"/>
                <a:t>Chest Binding Complications </a:t>
              </a:r>
            </a:p>
          </p:txBody>
        </p:sp>
      </p:grpSp>
      <p:grpSp>
        <p:nvGrpSpPr>
          <p:cNvPr id="5" name="Group 4">
            <a:extLst>
              <a:ext uri="{FF2B5EF4-FFF2-40B4-BE49-F238E27FC236}">
                <a16:creationId xmlns:a16="http://schemas.microsoft.com/office/drawing/2014/main" id="{B852808F-AEDB-1241-9B17-3F923317598A}"/>
              </a:ext>
            </a:extLst>
          </p:cNvPr>
          <p:cNvGrpSpPr/>
          <p:nvPr/>
        </p:nvGrpSpPr>
        <p:grpSpPr>
          <a:xfrm>
            <a:off x="497608" y="1384452"/>
            <a:ext cx="3628218" cy="3113430"/>
            <a:chOff x="4136206" y="609648"/>
            <a:chExt cx="3628218" cy="3113430"/>
          </a:xfrm>
        </p:grpSpPr>
        <p:sp>
          <p:nvSpPr>
            <p:cNvPr id="6" name="Rectangle 5">
              <a:extLst>
                <a:ext uri="{FF2B5EF4-FFF2-40B4-BE49-F238E27FC236}">
                  <a16:creationId xmlns:a16="http://schemas.microsoft.com/office/drawing/2014/main" id="{B1314C35-A533-9545-9EC7-E1D9B2FCB26F}"/>
                </a:ext>
              </a:extLst>
            </p:cNvPr>
            <p:cNvSpPr/>
            <p:nvPr/>
          </p:nvSpPr>
          <p:spPr>
            <a:xfrm>
              <a:off x="4136206" y="609648"/>
              <a:ext cx="3628218" cy="311343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TextBox 6">
              <a:extLst>
                <a:ext uri="{FF2B5EF4-FFF2-40B4-BE49-F238E27FC236}">
                  <a16:creationId xmlns:a16="http://schemas.microsoft.com/office/drawing/2014/main" id="{1696EC02-5123-F34E-9080-8883AD47FD8B}"/>
                </a:ext>
              </a:extLst>
            </p:cNvPr>
            <p:cNvSpPr txBox="1"/>
            <p:nvPr/>
          </p:nvSpPr>
          <p:spPr>
            <a:xfrm>
              <a:off x="4136206" y="609648"/>
              <a:ext cx="3628218" cy="31134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a:t>Compression of breast tissue to aid in affirmation. May or may not precede top surgery.</a:t>
              </a:r>
            </a:p>
            <a:p>
              <a:pPr marL="171450" lvl="1" indent="-171450" algn="l" defTabSz="755650" rtl="0">
                <a:lnSpc>
                  <a:spcPct val="90000"/>
                </a:lnSpc>
                <a:spcBef>
                  <a:spcPct val="0"/>
                </a:spcBef>
                <a:spcAft>
                  <a:spcPct val="15000"/>
                </a:spcAft>
                <a:buChar char="•"/>
              </a:pPr>
              <a:r>
                <a:rPr lang="en-US" sz="1700" kern="1200" dirty="0"/>
                <a:t>As many as ~ 90% of transmasculine individuals chest bind with a similar number experiencing side effects</a:t>
              </a:r>
            </a:p>
            <a:p>
              <a:pPr marL="171450" lvl="1" indent="-171450" algn="l" defTabSz="755650" rtl="0">
                <a:lnSpc>
                  <a:spcPct val="90000"/>
                </a:lnSpc>
                <a:spcBef>
                  <a:spcPct val="0"/>
                </a:spcBef>
                <a:spcAft>
                  <a:spcPct val="15000"/>
                </a:spcAft>
                <a:buChar char="•"/>
              </a:pPr>
              <a:r>
                <a:rPr lang="en-US" sz="1700" kern="1200" dirty="0"/>
                <a:t>Complications (&gt;75%) include dermatophytosis, pruritus, miliaria, contact dermatitis, scarring</a:t>
              </a:r>
            </a:p>
            <a:p>
              <a:pPr marL="171450" lvl="1" indent="-171450" algn="l" defTabSz="755650" rtl="0">
                <a:lnSpc>
                  <a:spcPct val="90000"/>
                </a:lnSpc>
                <a:spcBef>
                  <a:spcPct val="0"/>
                </a:spcBef>
                <a:spcAft>
                  <a:spcPct val="15000"/>
                </a:spcAft>
                <a:buChar char="•"/>
              </a:pPr>
              <a:r>
                <a:rPr lang="en-US" sz="1700" dirty="0"/>
                <a:t>Non-</a:t>
              </a:r>
              <a:r>
                <a:rPr lang="en-US" sz="1700" dirty="0" err="1"/>
                <a:t>derm</a:t>
              </a:r>
              <a:r>
                <a:rPr lang="en-US" sz="1700" dirty="0"/>
                <a:t> complications: Rib fractures, pneumothorax </a:t>
              </a:r>
            </a:p>
            <a:p>
              <a:pPr marL="171450" lvl="1" indent="-171450" algn="l" defTabSz="755650" rtl="0">
                <a:lnSpc>
                  <a:spcPct val="90000"/>
                </a:lnSpc>
                <a:spcBef>
                  <a:spcPct val="0"/>
                </a:spcBef>
                <a:spcAft>
                  <a:spcPct val="15000"/>
                </a:spcAft>
                <a:buChar char="•"/>
              </a:pPr>
              <a:r>
                <a:rPr lang="en-US" sz="1700" dirty="0"/>
                <a:t>Top surgery implications </a:t>
              </a:r>
              <a:endParaRPr lang="en-US" sz="1700" kern="1200" dirty="0"/>
            </a:p>
          </p:txBody>
        </p:sp>
      </p:grpSp>
      <p:sp>
        <p:nvSpPr>
          <p:cNvPr id="10" name="Title 1">
            <a:extLst>
              <a:ext uri="{FF2B5EF4-FFF2-40B4-BE49-F238E27FC236}">
                <a16:creationId xmlns:a16="http://schemas.microsoft.com/office/drawing/2014/main" id="{5171D30D-7346-014E-AF77-5EF2945F6202}"/>
              </a:ext>
            </a:extLst>
          </p:cNvPr>
          <p:cNvSpPr txBox="1">
            <a:spLocks/>
          </p:cNvSpPr>
          <p:nvPr/>
        </p:nvSpPr>
        <p:spPr>
          <a:xfrm>
            <a:off x="684941" y="205410"/>
            <a:ext cx="7765322" cy="489600"/>
          </a:xfrm>
          <a:prstGeom prst="rect">
            <a:avLst/>
          </a:prstGeom>
          <a:effectLst>
            <a:outerShdw blurRad="25400" dir="17880000">
              <a:srgbClr val="000000">
                <a:alpha val="46000"/>
              </a:srgbClr>
            </a:outerShdw>
          </a:effectLst>
        </p:spPr>
        <p:txBody>
          <a:bodyPr vert="horz" lIns="91440" tIns="45720" rIns="91440" bIns="45720" rtlCol="0" anchor="ctr">
            <a:normAutofit fontScale="90000" lnSpcReduction="10000"/>
          </a:bodyPr>
          <a:lstStyle>
            <a:lvl1pPr algn="ctr" defTabSz="342900" rtl="0" eaLnBrk="1" latinLnBrk="0" hangingPunct="1">
              <a:lnSpc>
                <a:spcPct val="100000"/>
              </a:lnSpc>
              <a:spcBef>
                <a:spcPct val="0"/>
              </a:spcBef>
              <a:buNone/>
              <a:defRPr sz="3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Other Transmasculine Dermatologic Considerations</a:t>
            </a:r>
          </a:p>
        </p:txBody>
      </p:sp>
      <p:sp>
        <p:nvSpPr>
          <p:cNvPr id="11" name="Rectangle 10">
            <a:extLst>
              <a:ext uri="{FF2B5EF4-FFF2-40B4-BE49-F238E27FC236}">
                <a16:creationId xmlns:a16="http://schemas.microsoft.com/office/drawing/2014/main" id="{1A8F4E57-CA9E-2A4C-8CAF-6BE69439F1AF}"/>
              </a:ext>
            </a:extLst>
          </p:cNvPr>
          <p:cNvSpPr/>
          <p:nvPr/>
        </p:nvSpPr>
        <p:spPr>
          <a:xfrm>
            <a:off x="126585" y="4590768"/>
            <a:ext cx="3423216" cy="584775"/>
          </a:xfrm>
          <a:prstGeom prst="rect">
            <a:avLst/>
          </a:prstGeom>
        </p:spPr>
        <p:txBody>
          <a:bodyPr wrap="square">
            <a:spAutoFit/>
          </a:bodyPr>
          <a:lstStyle/>
          <a:p>
            <a:r>
              <a:rPr lang="en-US" sz="800" dirty="0"/>
              <a:t>https://helloclue.com/articles/cycle-a-z/chest-binding-tips-and-tricks-for-trans-men-nonbinary-and-genderfluid</a:t>
            </a:r>
          </a:p>
          <a:p>
            <a:r>
              <a:rPr lang="en-US" sz="800" dirty="0" err="1"/>
              <a:t>Peitzmeier</a:t>
            </a:r>
            <a:r>
              <a:rPr lang="en-US" sz="800" dirty="0"/>
              <a:t>, et al. Culture, Health, Sexuality. 2017. </a:t>
            </a:r>
          </a:p>
          <a:p>
            <a:r>
              <a:rPr lang="en-US" sz="800" dirty="0" err="1"/>
              <a:t>Monstrey</a:t>
            </a:r>
            <a:r>
              <a:rPr lang="en-US" sz="800" dirty="0"/>
              <a:t>, et al. Plastic Reconstruct Surg. 2008.</a:t>
            </a:r>
          </a:p>
        </p:txBody>
      </p:sp>
      <p:sp>
        <p:nvSpPr>
          <p:cNvPr id="15" name="Content Placeholder 2">
            <a:extLst>
              <a:ext uri="{FF2B5EF4-FFF2-40B4-BE49-F238E27FC236}">
                <a16:creationId xmlns:a16="http://schemas.microsoft.com/office/drawing/2014/main" id="{A302AA8A-1A77-3B45-AF07-CD051C537109}"/>
              </a:ext>
            </a:extLst>
          </p:cNvPr>
          <p:cNvSpPr>
            <a:spLocks noGrp="1"/>
          </p:cNvSpPr>
          <p:nvPr>
            <p:ph idx="1"/>
          </p:nvPr>
        </p:nvSpPr>
        <p:spPr>
          <a:xfrm>
            <a:off x="4278163" y="3433612"/>
            <a:ext cx="4739252" cy="1387988"/>
          </a:xfrm>
        </p:spPr>
        <p:txBody>
          <a:bodyPr anchor="ctr">
            <a:normAutofit/>
          </a:bodyPr>
          <a:lstStyle/>
          <a:p>
            <a:r>
              <a:rPr lang="en-US" sz="1500" dirty="0"/>
              <a:t>Informal Resources for Patients: </a:t>
            </a:r>
          </a:p>
          <a:p>
            <a:pPr lvl="1"/>
            <a:r>
              <a:rPr lang="en-US" sz="1500" dirty="0">
                <a:hlinkClick r:id="rId3"/>
              </a:rPr>
              <a:t>https://transguys.com/features/chest-binding</a:t>
            </a:r>
            <a:r>
              <a:rPr lang="en-US" sz="1500" dirty="0"/>
              <a:t> </a:t>
            </a:r>
          </a:p>
          <a:p>
            <a:pPr lvl="1"/>
            <a:r>
              <a:rPr lang="en-US" sz="1500" dirty="0">
                <a:hlinkClick r:id="rId4"/>
              </a:rPr>
              <a:t>https://pointofpride.org/chest-binder-donations/</a:t>
            </a:r>
            <a:endParaRPr lang="en-US" sz="1500" dirty="0"/>
          </a:p>
          <a:p>
            <a:pPr lvl="1"/>
            <a:endParaRPr lang="en-US" sz="1500" dirty="0"/>
          </a:p>
        </p:txBody>
      </p:sp>
      <p:pic>
        <p:nvPicPr>
          <p:cNvPr id="16" name="Picture 15">
            <a:extLst>
              <a:ext uri="{FF2B5EF4-FFF2-40B4-BE49-F238E27FC236}">
                <a16:creationId xmlns:a16="http://schemas.microsoft.com/office/drawing/2014/main" id="{27F427DA-B7EB-8545-B5D6-CDD433747A1C}"/>
              </a:ext>
            </a:extLst>
          </p:cNvPr>
          <p:cNvPicPr>
            <a:picLocks noChangeAspect="1"/>
          </p:cNvPicPr>
          <p:nvPr/>
        </p:nvPicPr>
        <p:blipFill>
          <a:blip r:embed="rId5"/>
          <a:stretch>
            <a:fillRect/>
          </a:stretch>
        </p:blipFill>
        <p:spPr>
          <a:xfrm>
            <a:off x="4878351" y="993801"/>
            <a:ext cx="3538876" cy="2141020"/>
          </a:xfrm>
          <a:prstGeom prst="rect">
            <a:avLst/>
          </a:prstGeom>
        </p:spPr>
      </p:pic>
    </p:spTree>
    <p:extLst>
      <p:ext uri="{BB962C8B-B14F-4D97-AF65-F5344CB8AC3E}">
        <p14:creationId xmlns:p14="http://schemas.microsoft.com/office/powerpoint/2010/main" val="460962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27175C-DC53-3576-D871-4B52EB97C359}"/>
              </a:ext>
            </a:extLst>
          </p:cNvPr>
          <p:cNvPicPr>
            <a:picLocks noChangeAspect="1"/>
          </p:cNvPicPr>
          <p:nvPr/>
        </p:nvPicPr>
        <p:blipFill>
          <a:blip r:embed="rId3"/>
          <a:stretch>
            <a:fillRect/>
          </a:stretch>
        </p:blipFill>
        <p:spPr>
          <a:xfrm>
            <a:off x="289874" y="240367"/>
            <a:ext cx="7485237" cy="768301"/>
          </a:xfrm>
          <a:prstGeom prst="rect">
            <a:avLst/>
          </a:prstGeom>
        </p:spPr>
      </p:pic>
      <p:pic>
        <p:nvPicPr>
          <p:cNvPr id="5" name="Picture 4">
            <a:extLst>
              <a:ext uri="{FF2B5EF4-FFF2-40B4-BE49-F238E27FC236}">
                <a16:creationId xmlns:a16="http://schemas.microsoft.com/office/drawing/2014/main" id="{0219C47E-8C5E-E90B-9460-A21AC668731D}"/>
              </a:ext>
            </a:extLst>
          </p:cNvPr>
          <p:cNvPicPr>
            <a:picLocks noChangeAspect="1"/>
          </p:cNvPicPr>
          <p:nvPr/>
        </p:nvPicPr>
        <p:blipFill>
          <a:blip r:embed="rId4"/>
          <a:stretch>
            <a:fillRect/>
          </a:stretch>
        </p:blipFill>
        <p:spPr>
          <a:xfrm>
            <a:off x="1130120" y="1085054"/>
            <a:ext cx="6883760" cy="3944038"/>
          </a:xfrm>
          <a:prstGeom prst="rect">
            <a:avLst/>
          </a:prstGeom>
        </p:spPr>
      </p:pic>
    </p:spTree>
    <p:extLst>
      <p:ext uri="{BB962C8B-B14F-4D97-AF65-F5344CB8AC3E}">
        <p14:creationId xmlns:p14="http://schemas.microsoft.com/office/powerpoint/2010/main" val="1343608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62CF-43A4-3B48-9EED-7B3B7C58F112}"/>
              </a:ext>
            </a:extLst>
          </p:cNvPr>
          <p:cNvSpPr>
            <a:spLocks noGrp="1"/>
          </p:cNvSpPr>
          <p:nvPr>
            <p:ph type="title"/>
          </p:nvPr>
        </p:nvSpPr>
        <p:spPr>
          <a:xfrm>
            <a:off x="685346" y="254000"/>
            <a:ext cx="7765322" cy="572271"/>
          </a:xfrm>
        </p:spPr>
        <p:txBody>
          <a:bodyPr>
            <a:normAutofit fontScale="90000"/>
          </a:bodyPr>
          <a:lstStyle/>
          <a:p>
            <a:r>
              <a:rPr lang="en-US" dirty="0"/>
              <a:t>Chest Binding</a:t>
            </a:r>
          </a:p>
        </p:txBody>
      </p:sp>
      <p:pic>
        <p:nvPicPr>
          <p:cNvPr id="4" name="Picture 3">
            <a:extLst>
              <a:ext uri="{FF2B5EF4-FFF2-40B4-BE49-F238E27FC236}">
                <a16:creationId xmlns:a16="http://schemas.microsoft.com/office/drawing/2014/main" id="{FD5D84BE-AB67-D344-8A87-FAF0EE2BA1F7}"/>
              </a:ext>
            </a:extLst>
          </p:cNvPr>
          <p:cNvPicPr>
            <a:picLocks noChangeAspect="1"/>
          </p:cNvPicPr>
          <p:nvPr/>
        </p:nvPicPr>
        <p:blipFill>
          <a:blip r:embed="rId3"/>
          <a:stretch>
            <a:fillRect/>
          </a:stretch>
        </p:blipFill>
        <p:spPr>
          <a:xfrm>
            <a:off x="4286223" y="1426604"/>
            <a:ext cx="1580301" cy="2290292"/>
          </a:xfrm>
          <a:prstGeom prst="rect">
            <a:avLst/>
          </a:prstGeom>
        </p:spPr>
      </p:pic>
      <p:pic>
        <p:nvPicPr>
          <p:cNvPr id="5" name="Picture 4">
            <a:extLst>
              <a:ext uri="{FF2B5EF4-FFF2-40B4-BE49-F238E27FC236}">
                <a16:creationId xmlns:a16="http://schemas.microsoft.com/office/drawing/2014/main" id="{4A174CA0-AD14-064D-8DD4-A1ADDEEEE39F}"/>
              </a:ext>
            </a:extLst>
          </p:cNvPr>
          <p:cNvPicPr>
            <a:picLocks noChangeAspect="1"/>
          </p:cNvPicPr>
          <p:nvPr/>
        </p:nvPicPr>
        <p:blipFill>
          <a:blip r:embed="rId4"/>
          <a:stretch>
            <a:fillRect/>
          </a:stretch>
        </p:blipFill>
        <p:spPr>
          <a:xfrm>
            <a:off x="6026921" y="2684281"/>
            <a:ext cx="3018451" cy="1946900"/>
          </a:xfrm>
          <a:prstGeom prst="rect">
            <a:avLst/>
          </a:prstGeom>
        </p:spPr>
      </p:pic>
      <p:sp>
        <p:nvSpPr>
          <p:cNvPr id="6" name="Rectangle 5">
            <a:extLst>
              <a:ext uri="{FF2B5EF4-FFF2-40B4-BE49-F238E27FC236}">
                <a16:creationId xmlns:a16="http://schemas.microsoft.com/office/drawing/2014/main" id="{C389C07A-CF87-4A45-BEAB-05345401B1AC}"/>
              </a:ext>
            </a:extLst>
          </p:cNvPr>
          <p:cNvSpPr/>
          <p:nvPr/>
        </p:nvSpPr>
        <p:spPr>
          <a:xfrm>
            <a:off x="99252" y="4712613"/>
            <a:ext cx="2850460" cy="430887"/>
          </a:xfrm>
          <a:prstGeom prst="rect">
            <a:avLst/>
          </a:prstGeom>
        </p:spPr>
        <p:txBody>
          <a:bodyPr wrap="none">
            <a:spAutoFit/>
          </a:bodyPr>
          <a:lstStyle/>
          <a:p>
            <a:r>
              <a:rPr lang="en-US" sz="1100" dirty="0" err="1"/>
              <a:t>Monstrey</a:t>
            </a:r>
            <a:r>
              <a:rPr lang="en-US" sz="1100" dirty="0"/>
              <a:t>, et al. Plastic Reconstruct Surg. 2008</a:t>
            </a:r>
          </a:p>
          <a:p>
            <a:endParaRPr lang="en-US" sz="1100" dirty="0"/>
          </a:p>
        </p:txBody>
      </p:sp>
      <p:grpSp>
        <p:nvGrpSpPr>
          <p:cNvPr id="7" name="Group 6">
            <a:extLst>
              <a:ext uri="{FF2B5EF4-FFF2-40B4-BE49-F238E27FC236}">
                <a16:creationId xmlns:a16="http://schemas.microsoft.com/office/drawing/2014/main" id="{1BC6C495-5E8D-E047-82E5-2B34DE213141}"/>
              </a:ext>
            </a:extLst>
          </p:cNvPr>
          <p:cNvGrpSpPr/>
          <p:nvPr/>
        </p:nvGrpSpPr>
        <p:grpSpPr>
          <a:xfrm>
            <a:off x="497608" y="894852"/>
            <a:ext cx="3628218" cy="489600"/>
            <a:chOff x="4136206" y="120048"/>
            <a:chExt cx="3628218" cy="489600"/>
          </a:xfrm>
        </p:grpSpPr>
        <p:sp>
          <p:nvSpPr>
            <p:cNvPr id="8" name="Rectangle 7">
              <a:extLst>
                <a:ext uri="{FF2B5EF4-FFF2-40B4-BE49-F238E27FC236}">
                  <a16:creationId xmlns:a16="http://schemas.microsoft.com/office/drawing/2014/main" id="{301C7614-3680-254B-80BB-72D719D15298}"/>
                </a:ext>
              </a:extLst>
            </p:cNvPr>
            <p:cNvSpPr/>
            <p:nvPr/>
          </p:nvSpPr>
          <p:spPr>
            <a:xfrm>
              <a:off x="4136206" y="120048"/>
              <a:ext cx="3628218" cy="48960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479D38AB-D9D2-E549-94BF-8802DE4FB5D4}"/>
                </a:ext>
              </a:extLst>
            </p:cNvPr>
            <p:cNvSpPr txBox="1"/>
            <p:nvPr/>
          </p:nvSpPr>
          <p:spPr>
            <a:xfrm>
              <a:off x="4136206" y="120048"/>
              <a:ext cx="3628218" cy="489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n-US" sz="1700" kern="1200" dirty="0"/>
                <a:t>General Recommendations</a:t>
              </a:r>
            </a:p>
          </p:txBody>
        </p:sp>
      </p:grpSp>
      <p:grpSp>
        <p:nvGrpSpPr>
          <p:cNvPr id="10" name="Group 9">
            <a:extLst>
              <a:ext uri="{FF2B5EF4-FFF2-40B4-BE49-F238E27FC236}">
                <a16:creationId xmlns:a16="http://schemas.microsoft.com/office/drawing/2014/main" id="{2978BEB3-F655-4A4E-A583-5B6543409698}"/>
              </a:ext>
            </a:extLst>
          </p:cNvPr>
          <p:cNvGrpSpPr/>
          <p:nvPr/>
        </p:nvGrpSpPr>
        <p:grpSpPr>
          <a:xfrm>
            <a:off x="497608" y="1384452"/>
            <a:ext cx="3628218" cy="3113430"/>
            <a:chOff x="4136206" y="609648"/>
            <a:chExt cx="3628218" cy="3113430"/>
          </a:xfrm>
        </p:grpSpPr>
        <p:sp>
          <p:nvSpPr>
            <p:cNvPr id="11" name="Rectangle 10">
              <a:extLst>
                <a:ext uri="{FF2B5EF4-FFF2-40B4-BE49-F238E27FC236}">
                  <a16:creationId xmlns:a16="http://schemas.microsoft.com/office/drawing/2014/main" id="{A0C28D3E-FE1C-F44A-99EF-C0F7F64C1475}"/>
                </a:ext>
              </a:extLst>
            </p:cNvPr>
            <p:cNvSpPr/>
            <p:nvPr/>
          </p:nvSpPr>
          <p:spPr>
            <a:xfrm>
              <a:off x="4136206" y="609648"/>
              <a:ext cx="3628218" cy="3113430"/>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77D8D698-082A-8A46-BAD9-05E33E4D98F0}"/>
                </a:ext>
              </a:extLst>
            </p:cNvPr>
            <p:cNvSpPr txBox="1"/>
            <p:nvPr/>
          </p:nvSpPr>
          <p:spPr>
            <a:xfrm>
              <a:off x="4136206" y="609648"/>
              <a:ext cx="3628218" cy="311343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n-US" sz="1700" dirty="0"/>
                <a:t>Use professional chest binding garments </a:t>
              </a:r>
            </a:p>
            <a:p>
              <a:pPr marL="171450" lvl="1" indent="-171450" algn="l" defTabSz="755650" rtl="0">
                <a:lnSpc>
                  <a:spcPct val="90000"/>
                </a:lnSpc>
                <a:spcBef>
                  <a:spcPct val="0"/>
                </a:spcBef>
                <a:spcAft>
                  <a:spcPct val="15000"/>
                </a:spcAft>
                <a:buChar char="•"/>
              </a:pPr>
              <a:r>
                <a:rPr lang="en-US" sz="1700" kern="1200" dirty="0"/>
                <a:t>Binder should be correctly sized</a:t>
              </a:r>
            </a:p>
            <a:p>
              <a:pPr marL="171450" lvl="1" indent="-171450" algn="l" defTabSz="755650" rtl="0">
                <a:lnSpc>
                  <a:spcPct val="90000"/>
                </a:lnSpc>
                <a:spcBef>
                  <a:spcPct val="0"/>
                </a:spcBef>
                <a:spcAft>
                  <a:spcPct val="15000"/>
                </a:spcAft>
                <a:buChar char="•"/>
              </a:pPr>
              <a:r>
                <a:rPr lang="en-US" sz="1700" dirty="0"/>
                <a:t>Binder should be removed while sleeping</a:t>
              </a:r>
            </a:p>
            <a:p>
              <a:pPr marL="171450" lvl="1" indent="-171450" algn="l" defTabSz="755650" rtl="0">
                <a:lnSpc>
                  <a:spcPct val="90000"/>
                </a:lnSpc>
                <a:spcBef>
                  <a:spcPct val="0"/>
                </a:spcBef>
                <a:spcAft>
                  <a:spcPct val="15000"/>
                </a:spcAft>
                <a:buChar char="•"/>
              </a:pPr>
              <a:r>
                <a:rPr lang="en-US" sz="1700" kern="1200" dirty="0"/>
                <a:t>Binding should be limited to no more than 8-12 hours per day</a:t>
              </a:r>
            </a:p>
            <a:p>
              <a:pPr marL="171450" lvl="1" indent="-171450" algn="l" defTabSz="755650" rtl="0">
                <a:lnSpc>
                  <a:spcPct val="90000"/>
                </a:lnSpc>
                <a:spcBef>
                  <a:spcPct val="0"/>
                </a:spcBef>
                <a:spcAft>
                  <a:spcPct val="15000"/>
                </a:spcAft>
                <a:buChar char="•"/>
              </a:pPr>
              <a:r>
                <a:rPr lang="en-US" sz="1700" dirty="0"/>
                <a:t>“Off-days” are recommended</a:t>
              </a:r>
              <a:endParaRPr lang="en-US" sz="1700" kern="1200" dirty="0"/>
            </a:p>
            <a:p>
              <a:pPr marL="171450" lvl="1" indent="-171450" algn="l" defTabSz="755650" rtl="0">
                <a:lnSpc>
                  <a:spcPct val="90000"/>
                </a:lnSpc>
                <a:spcBef>
                  <a:spcPct val="0"/>
                </a:spcBef>
                <a:spcAft>
                  <a:spcPct val="15000"/>
                </a:spcAft>
                <a:buChar char="•"/>
              </a:pPr>
              <a:r>
                <a:rPr lang="en-US" sz="1700" dirty="0"/>
                <a:t>Elastic bandages, duct tape, plastic wrap should be avoided </a:t>
              </a:r>
              <a:endParaRPr lang="en-US" sz="1700" kern="1200" dirty="0"/>
            </a:p>
          </p:txBody>
        </p:sp>
      </p:grpSp>
      <p:pic>
        <p:nvPicPr>
          <p:cNvPr id="13" name="Picture 12">
            <a:extLst>
              <a:ext uri="{FF2B5EF4-FFF2-40B4-BE49-F238E27FC236}">
                <a16:creationId xmlns:a16="http://schemas.microsoft.com/office/drawing/2014/main" id="{A77F3873-0812-2C44-9966-BC4B64E17158}"/>
              </a:ext>
            </a:extLst>
          </p:cNvPr>
          <p:cNvPicPr>
            <a:picLocks noChangeAspect="1"/>
          </p:cNvPicPr>
          <p:nvPr/>
        </p:nvPicPr>
        <p:blipFill rotWithShape="1">
          <a:blip r:embed="rId5"/>
          <a:srcRect l="38750" t="13333" r="8750" b="13333"/>
          <a:stretch/>
        </p:blipFill>
        <p:spPr>
          <a:xfrm>
            <a:off x="6571952" y="598797"/>
            <a:ext cx="1928388" cy="2020216"/>
          </a:xfrm>
          <a:prstGeom prst="rect">
            <a:avLst/>
          </a:prstGeom>
        </p:spPr>
      </p:pic>
    </p:spTree>
    <p:extLst>
      <p:ext uri="{BB962C8B-B14F-4D97-AF65-F5344CB8AC3E}">
        <p14:creationId xmlns:p14="http://schemas.microsoft.com/office/powerpoint/2010/main" val="30489228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D12B98-E27B-3F49-A0E4-98FD7C0BE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827" y="1229826"/>
            <a:ext cx="3626819" cy="2683847"/>
          </a:xfrm>
          <a:prstGeom prst="rect">
            <a:avLst/>
          </a:prstGeom>
          <a:ln>
            <a:noFill/>
          </a:ln>
          <a:effectLst>
            <a:outerShdw blurRad="190500" algn="tl" rotWithShape="0">
              <a:srgbClr val="000000">
                <a:alpha val="70000"/>
              </a:srgbClr>
            </a:outerShdw>
          </a:effectLst>
        </p:spPr>
      </p:pic>
      <p:sp>
        <p:nvSpPr>
          <p:cNvPr id="10" name="Rectangle 9">
            <a:extLst>
              <a:ext uri="{FF2B5EF4-FFF2-40B4-BE49-F238E27FC236}">
                <a16:creationId xmlns:a16="http://schemas.microsoft.com/office/drawing/2014/main" id="{DCD3F51F-E0F2-41F0-9EAD-111C87DFF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6" y="-2"/>
            <a:ext cx="5157704" cy="51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208ABDF0-84C8-234F-9DA3-333C2F16DA63}"/>
              </a:ext>
            </a:extLst>
          </p:cNvPr>
          <p:cNvSpPr>
            <a:spLocks noGrp="1"/>
          </p:cNvSpPr>
          <p:nvPr>
            <p:ph type="title"/>
          </p:nvPr>
        </p:nvSpPr>
        <p:spPr>
          <a:xfrm>
            <a:off x="4496104" y="297786"/>
            <a:ext cx="3968495" cy="678916"/>
          </a:xfrm>
          <a:solidFill>
            <a:srgbClr val="FFFFFF"/>
          </a:solidFill>
          <a:ln>
            <a:solidFill>
              <a:srgbClr val="404040"/>
            </a:solidFill>
          </a:ln>
        </p:spPr>
        <p:txBody>
          <a:bodyPr>
            <a:normAutofit/>
          </a:bodyPr>
          <a:lstStyle/>
          <a:p>
            <a:r>
              <a:rPr lang="en-US" dirty="0"/>
              <a:t>Resources</a:t>
            </a:r>
          </a:p>
        </p:txBody>
      </p:sp>
      <p:pic>
        <p:nvPicPr>
          <p:cNvPr id="4" name="Picture 3" descr="Graphical user interface, text, application&#10;&#10;Description automatically generated">
            <a:extLst>
              <a:ext uri="{FF2B5EF4-FFF2-40B4-BE49-F238E27FC236}">
                <a16:creationId xmlns:a16="http://schemas.microsoft.com/office/drawing/2014/main" id="{6DDDCDDD-2B91-AA48-AC4D-403842C296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300" y="4123804"/>
            <a:ext cx="3503696" cy="91972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B877B973-8C51-314D-9E2F-0B59F6EB5035}"/>
              </a:ext>
            </a:extLst>
          </p:cNvPr>
          <p:cNvSpPr>
            <a:spLocks noGrp="1"/>
          </p:cNvSpPr>
          <p:nvPr>
            <p:ph idx="1"/>
          </p:nvPr>
        </p:nvSpPr>
        <p:spPr>
          <a:xfrm>
            <a:off x="4496104" y="1059828"/>
            <a:ext cx="3968495" cy="986330"/>
          </a:xfrm>
        </p:spPr>
        <p:txBody>
          <a:bodyPr>
            <a:normAutofit lnSpcReduction="10000"/>
          </a:bodyPr>
          <a:lstStyle/>
          <a:p>
            <a:pPr algn="ctr"/>
            <a:r>
              <a:rPr lang="en-US" dirty="0">
                <a:solidFill>
                  <a:srgbClr val="FFFFFF"/>
                </a:solidFill>
              </a:rPr>
              <a:t>Examples of supplementary material for curricular integration</a:t>
            </a:r>
          </a:p>
          <a:p>
            <a:pPr algn="ctr"/>
            <a:r>
              <a:rPr lang="en-US" dirty="0" err="1">
                <a:solidFill>
                  <a:srgbClr val="FFFFFF"/>
                </a:solidFill>
              </a:rPr>
              <a:t>Powerpoint</a:t>
            </a:r>
            <a:r>
              <a:rPr lang="en-US" dirty="0">
                <a:solidFill>
                  <a:srgbClr val="FFFFFF"/>
                </a:solidFill>
              </a:rPr>
              <a:t> templates for LGBTQ/SGM health education in dermatology</a:t>
            </a:r>
          </a:p>
        </p:txBody>
      </p:sp>
      <p:pic>
        <p:nvPicPr>
          <p:cNvPr id="6" name="Picture 5">
            <a:extLst>
              <a:ext uri="{FF2B5EF4-FFF2-40B4-BE49-F238E27FC236}">
                <a16:creationId xmlns:a16="http://schemas.microsoft.com/office/drawing/2014/main" id="{47E89112-EDDD-2F27-C5BB-5AD6DE923A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8023" y="2046158"/>
            <a:ext cx="4128950" cy="114041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4FDF163-EA33-9C5C-1165-D66BA477EC39}"/>
              </a:ext>
            </a:extLst>
          </p:cNvPr>
          <p:cNvSpPr txBox="1"/>
          <p:nvPr/>
        </p:nvSpPr>
        <p:spPr>
          <a:xfrm>
            <a:off x="7206745" y="4694430"/>
            <a:ext cx="1840228"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Gao, et al. Dermatologic Clinics. 2023.</a:t>
            </a:r>
          </a:p>
        </p:txBody>
      </p:sp>
      <p:pic>
        <p:nvPicPr>
          <p:cNvPr id="2050" name="Picture 2" descr="LGBTQ+ Care: High-Quality Healthcare for Everyone">
            <a:extLst>
              <a:ext uri="{FF2B5EF4-FFF2-40B4-BE49-F238E27FC236}">
                <a16:creationId xmlns:a16="http://schemas.microsoft.com/office/drawing/2014/main" id="{1CC8933B-68A2-C92E-22A7-AFA128471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43"/>
            <a:ext cx="1761962" cy="11893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GBTQ+: Health, Resilience and More">
            <a:extLst>
              <a:ext uri="{FF2B5EF4-FFF2-40B4-BE49-F238E27FC236}">
                <a16:creationId xmlns:a16="http://schemas.microsoft.com/office/drawing/2014/main" id="{4BA717DB-DB1E-353F-1572-A5B93F042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6516" y="1"/>
            <a:ext cx="1829780" cy="1189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6A69A5C-50AE-6A5F-DB16-AF3AA76C33F1}"/>
              </a:ext>
            </a:extLst>
          </p:cNvPr>
          <p:cNvPicPr>
            <a:picLocks noChangeAspect="1"/>
          </p:cNvPicPr>
          <p:nvPr/>
        </p:nvPicPr>
        <p:blipFill>
          <a:blip r:embed="rId8"/>
          <a:stretch>
            <a:fillRect/>
          </a:stretch>
        </p:blipFill>
        <p:spPr>
          <a:xfrm>
            <a:off x="4106946" y="3447920"/>
            <a:ext cx="3022639" cy="1573599"/>
          </a:xfrm>
          <a:prstGeom prst="rect">
            <a:avLst/>
          </a:prstGeom>
        </p:spPr>
      </p:pic>
    </p:spTree>
    <p:extLst>
      <p:ext uri="{BB962C8B-B14F-4D97-AF65-F5344CB8AC3E}">
        <p14:creationId xmlns:p14="http://schemas.microsoft.com/office/powerpoint/2010/main" val="23322575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GBTQ Center | Brown University">
            <a:extLst>
              <a:ext uri="{FF2B5EF4-FFF2-40B4-BE49-F238E27FC236}">
                <a16:creationId xmlns:a16="http://schemas.microsoft.com/office/drawing/2014/main" id="{63CB4F6B-8F0D-5EDC-AEBB-F9AE189692D5}"/>
              </a:ext>
            </a:extLst>
          </p:cNvPr>
          <p:cNvPicPr>
            <a:picLocks noChangeAspect="1" noChangeArrowheads="1"/>
          </p:cNvPicPr>
          <p:nvPr/>
        </p:nvPicPr>
        <p:blipFill>
          <a:blip r:embed="rId2">
            <a:alphaModFix amt="69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D3FD51-F35E-CC47-8459-3D938F972099}"/>
              </a:ext>
            </a:extLst>
          </p:cNvPr>
          <p:cNvSpPr>
            <a:spLocks noGrp="1"/>
          </p:cNvSpPr>
          <p:nvPr>
            <p:ph type="title"/>
          </p:nvPr>
        </p:nvSpPr>
        <p:spPr>
          <a:xfrm>
            <a:off x="490450" y="888809"/>
            <a:ext cx="8163099" cy="3365881"/>
          </a:xfrm>
        </p:spPr>
        <p:txBody>
          <a:bodyPr>
            <a:normAutofit/>
          </a:bodyPr>
          <a:lstStyle/>
          <a:p>
            <a:r>
              <a:rPr lang="en-US" dirty="0"/>
              <a:t>“effective policy is the tip of the spear by which evidence becomes practice. We do advocacy because advocacy helps us save lives.” </a:t>
            </a:r>
            <a:br>
              <a:rPr lang="en-US" dirty="0"/>
            </a:br>
            <a:br>
              <a:rPr lang="en-US" dirty="0"/>
            </a:br>
            <a:r>
              <a:rPr lang="en-US" dirty="0"/>
              <a:t>- Michael j. </a:t>
            </a:r>
            <a:r>
              <a:rPr lang="en-US" dirty="0" err="1"/>
              <a:t>klag</a:t>
            </a:r>
            <a:r>
              <a:rPr lang="en-US" dirty="0"/>
              <a:t>, md mph</a:t>
            </a:r>
            <a:br>
              <a:rPr lang="en-US" dirty="0"/>
            </a:br>
            <a:r>
              <a:rPr lang="en-US" dirty="0"/>
              <a:t>dean emeritus, johns Hopkins Bloomberg school of public health</a:t>
            </a:r>
          </a:p>
        </p:txBody>
      </p:sp>
    </p:spTree>
    <p:extLst>
      <p:ext uri="{BB962C8B-B14F-4D97-AF65-F5344CB8AC3E}">
        <p14:creationId xmlns:p14="http://schemas.microsoft.com/office/powerpoint/2010/main" val="1953418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0DF95-DCA3-53F4-1A88-59852481E44A}"/>
              </a:ext>
            </a:extLst>
          </p:cNvPr>
          <p:cNvPicPr>
            <a:picLocks noChangeAspect="1"/>
          </p:cNvPicPr>
          <p:nvPr/>
        </p:nvPicPr>
        <p:blipFill rotWithShape="1">
          <a:blip r:embed="rId3"/>
          <a:srcRect t="21777" b="17438"/>
          <a:stretch/>
        </p:blipFill>
        <p:spPr>
          <a:xfrm>
            <a:off x="16" y="8"/>
            <a:ext cx="9143985" cy="3182105"/>
          </a:xfrm>
          <a:prstGeom prst="rect">
            <a:avLst/>
          </a:prstGeom>
        </p:spPr>
      </p:pic>
      <p:sp>
        <p:nvSpPr>
          <p:cNvPr id="2" name="Title 1">
            <a:extLst>
              <a:ext uri="{FF2B5EF4-FFF2-40B4-BE49-F238E27FC236}">
                <a16:creationId xmlns:a16="http://schemas.microsoft.com/office/drawing/2014/main" id="{CB887FF5-C3DF-EF01-B23A-A6769EF83C30}"/>
              </a:ext>
            </a:extLst>
          </p:cNvPr>
          <p:cNvSpPr>
            <a:spLocks noGrp="1"/>
          </p:cNvSpPr>
          <p:nvPr>
            <p:ph type="ctrTitle"/>
          </p:nvPr>
        </p:nvSpPr>
        <p:spPr>
          <a:xfrm>
            <a:off x="1691688" y="976840"/>
            <a:ext cx="4101424" cy="1234319"/>
          </a:xfrm>
        </p:spPr>
        <p:txBody>
          <a:bodyPr>
            <a:normAutofit/>
          </a:bodyPr>
          <a:lstStyle/>
          <a:p>
            <a:pPr>
              <a:lnSpc>
                <a:spcPct val="150000"/>
              </a:lnSpc>
            </a:pPr>
            <a:r>
              <a:rPr lang="en-US" sz="1600" b="1" dirty="0"/>
              <a:t>Thank you!</a:t>
            </a:r>
            <a:endParaRPr lang="en-US" sz="1575" b="1" dirty="0"/>
          </a:p>
        </p:txBody>
      </p:sp>
      <p:sp>
        <p:nvSpPr>
          <p:cNvPr id="3" name="Subtitle 2">
            <a:extLst>
              <a:ext uri="{FF2B5EF4-FFF2-40B4-BE49-F238E27FC236}">
                <a16:creationId xmlns:a16="http://schemas.microsoft.com/office/drawing/2014/main" id="{5B62FACD-FDA4-EE11-3A58-5EAE98C29265}"/>
              </a:ext>
            </a:extLst>
          </p:cNvPr>
          <p:cNvSpPr>
            <a:spLocks noGrp="1"/>
          </p:cNvSpPr>
          <p:nvPr>
            <p:ph type="subTitle" idx="1"/>
          </p:nvPr>
        </p:nvSpPr>
        <p:spPr>
          <a:xfrm>
            <a:off x="3138219" y="3298119"/>
            <a:ext cx="3071708" cy="1285408"/>
          </a:xfrm>
        </p:spPr>
        <p:txBody>
          <a:bodyPr>
            <a:noAutofit/>
          </a:bodyPr>
          <a:lstStyle/>
          <a:p>
            <a:pPr>
              <a:lnSpc>
                <a:spcPct val="90000"/>
              </a:lnSpc>
            </a:pPr>
            <a:r>
              <a:rPr lang="en-US" sz="1875" b="1" dirty="0">
                <a:solidFill>
                  <a:schemeClr val="tx1"/>
                </a:solidFill>
              </a:rPr>
              <a:t>Klint Peebles, MD FAAD</a:t>
            </a:r>
          </a:p>
          <a:p>
            <a:pPr>
              <a:lnSpc>
                <a:spcPct val="90000"/>
              </a:lnSpc>
            </a:pPr>
            <a:endParaRPr lang="en-US" sz="1875" b="1" dirty="0">
              <a:solidFill>
                <a:schemeClr val="tx1"/>
              </a:solidFill>
            </a:endParaRPr>
          </a:p>
          <a:p>
            <a:pPr>
              <a:lnSpc>
                <a:spcPct val="90000"/>
              </a:lnSpc>
            </a:pPr>
            <a:r>
              <a:rPr lang="en-US" sz="1875" b="1" dirty="0" err="1">
                <a:solidFill>
                  <a:schemeClr val="tx1"/>
                </a:solidFill>
              </a:rPr>
              <a:t>Klint.peebles@gmail.com</a:t>
            </a:r>
            <a:endParaRPr lang="en-US" sz="1875" b="1" dirty="0">
              <a:solidFill>
                <a:schemeClr val="tx1"/>
              </a:solidFill>
            </a:endParaRPr>
          </a:p>
        </p:txBody>
      </p:sp>
      <p:pic>
        <p:nvPicPr>
          <p:cNvPr id="3074" name="Picture 2" descr="Teaching LGBT Rights">
            <a:extLst>
              <a:ext uri="{FF2B5EF4-FFF2-40B4-BE49-F238E27FC236}">
                <a16:creationId xmlns:a16="http://schemas.microsoft.com/office/drawing/2014/main" id="{C0DB89A9-E07D-694E-5D29-1E00813B2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82113"/>
            <a:ext cx="3138219" cy="19613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Progress Pride Flag Is Getting an Intersex-Inclusive Makeover | Them">
            <a:extLst>
              <a:ext uri="{FF2B5EF4-FFF2-40B4-BE49-F238E27FC236}">
                <a16:creationId xmlns:a16="http://schemas.microsoft.com/office/drawing/2014/main" id="{5C0440F8-A2B2-CB18-F695-21DB52F9F3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9926" y="3187443"/>
            <a:ext cx="2934074" cy="19560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7C95A5B-068A-4622-7815-1487AB3BF01C}"/>
              </a:ext>
            </a:extLst>
          </p:cNvPr>
          <p:cNvSpPr txBox="1"/>
          <p:nvPr/>
        </p:nvSpPr>
        <p:spPr>
          <a:xfrm>
            <a:off x="4324624" y="4639426"/>
            <a:ext cx="1281120" cy="369332"/>
          </a:xfrm>
          <a:prstGeom prst="rect">
            <a:avLst/>
          </a:prstGeom>
          <a:noFill/>
        </p:spPr>
        <p:txBody>
          <a:bodyPr wrap="none" rtlCol="0">
            <a:spAutoFit/>
          </a:bodyPr>
          <a:lstStyle/>
          <a:p>
            <a:pPr defTabSz="914377"/>
            <a:r>
              <a:rPr lang="en-US" dirty="0">
                <a:solidFill>
                  <a:srgbClr val="FFFFFF"/>
                </a:solidFill>
                <a:latin typeface="Gill Sans MT" panose="020B0502020104020203"/>
              </a:rPr>
              <a:t>@</a:t>
            </a:r>
            <a:r>
              <a:rPr lang="en-US" dirty="0" err="1">
                <a:solidFill>
                  <a:srgbClr val="FFFFFF"/>
                </a:solidFill>
                <a:latin typeface="Gill Sans MT" panose="020B0502020104020203"/>
              </a:rPr>
              <a:t>jkpeebles</a:t>
            </a:r>
            <a:endParaRPr lang="en-US" dirty="0">
              <a:solidFill>
                <a:srgbClr val="FFFFFF"/>
              </a:solidFill>
              <a:latin typeface="Gill Sans MT" panose="020B0502020104020203"/>
            </a:endParaRPr>
          </a:p>
        </p:txBody>
      </p:sp>
      <p:pic>
        <p:nvPicPr>
          <p:cNvPr id="9" name="Picture 8">
            <a:extLst>
              <a:ext uri="{FF2B5EF4-FFF2-40B4-BE49-F238E27FC236}">
                <a16:creationId xmlns:a16="http://schemas.microsoft.com/office/drawing/2014/main" id="{6CE951C5-2568-420B-E0DF-065D1A14A5F4}"/>
              </a:ext>
            </a:extLst>
          </p:cNvPr>
          <p:cNvPicPr>
            <a:picLocks noChangeAspect="1"/>
          </p:cNvPicPr>
          <p:nvPr/>
        </p:nvPicPr>
        <p:blipFill>
          <a:blip r:embed="rId6"/>
          <a:stretch>
            <a:fillRect/>
          </a:stretch>
        </p:blipFill>
        <p:spPr>
          <a:xfrm>
            <a:off x="3742400" y="4500143"/>
            <a:ext cx="582224" cy="564514"/>
          </a:xfrm>
          <a:prstGeom prst="rect">
            <a:avLst/>
          </a:prstGeom>
        </p:spPr>
      </p:pic>
      <p:pic>
        <p:nvPicPr>
          <p:cNvPr id="10" name="Picture 9">
            <a:extLst>
              <a:ext uri="{FF2B5EF4-FFF2-40B4-BE49-F238E27FC236}">
                <a16:creationId xmlns:a16="http://schemas.microsoft.com/office/drawing/2014/main" id="{761634DA-FE52-3949-32C0-272257DD5B29}"/>
              </a:ext>
            </a:extLst>
          </p:cNvPr>
          <p:cNvPicPr>
            <a:picLocks noChangeAspect="1"/>
          </p:cNvPicPr>
          <p:nvPr/>
        </p:nvPicPr>
        <p:blipFill>
          <a:blip r:embed="rId7"/>
          <a:stretch>
            <a:fillRect/>
          </a:stretch>
        </p:blipFill>
        <p:spPr>
          <a:xfrm>
            <a:off x="6606796" y="520893"/>
            <a:ext cx="2140334" cy="2140334"/>
          </a:xfrm>
          <a:prstGeom prst="rect">
            <a:avLst/>
          </a:prstGeom>
        </p:spPr>
      </p:pic>
    </p:spTree>
    <p:extLst>
      <p:ext uri="{BB962C8B-B14F-4D97-AF65-F5344CB8AC3E}">
        <p14:creationId xmlns:p14="http://schemas.microsoft.com/office/powerpoint/2010/main" val="1570143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050055-FE2C-0F48-95E7-659910F2754A}"/>
              </a:ext>
            </a:extLst>
          </p:cNvPr>
          <p:cNvPicPr>
            <a:picLocks noGrp="1" noChangeAspect="1"/>
          </p:cNvPicPr>
          <p:nvPr>
            <p:ph idx="1"/>
          </p:nvPr>
        </p:nvPicPr>
        <p:blipFill rotWithShape="1">
          <a:blip r:embed="rId3"/>
          <a:srcRect t="3272" b="1522"/>
          <a:stretch/>
        </p:blipFill>
        <p:spPr>
          <a:xfrm>
            <a:off x="482601" y="482601"/>
            <a:ext cx="8178799" cy="4302137"/>
          </a:xfrm>
          <a:prstGeom prst="rect">
            <a:avLst/>
          </a:prstGeom>
        </p:spPr>
      </p:pic>
      <p:sp>
        <p:nvSpPr>
          <p:cNvPr id="10" name="Rectangle 9">
            <a:extLst>
              <a:ext uri="{FF2B5EF4-FFF2-40B4-BE49-F238E27FC236}">
                <a16:creationId xmlns:a16="http://schemas.microsoft.com/office/drawing/2014/main" id="{34236DC8-4394-C645-879C-DA83CD6D6CBF}"/>
              </a:ext>
            </a:extLst>
          </p:cNvPr>
          <p:cNvSpPr/>
          <p:nvPr/>
        </p:nvSpPr>
        <p:spPr>
          <a:xfrm>
            <a:off x="6716" y="4784738"/>
            <a:ext cx="3176752" cy="246221"/>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Gill Sans MT" panose="020B0502020104020203"/>
                <a:ea typeface="+mn-ea"/>
                <a:cs typeface="+mn-cs"/>
              </a:rPr>
              <a:t>Kronk</a:t>
            </a: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 et al. J Am Med Informatics Assn. 2022.</a:t>
            </a:r>
          </a:p>
        </p:txBody>
      </p:sp>
    </p:spTree>
    <p:extLst>
      <p:ext uri="{BB962C8B-B14F-4D97-AF65-F5344CB8AC3E}">
        <p14:creationId xmlns:p14="http://schemas.microsoft.com/office/powerpoint/2010/main" val="261998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D85578-1E4B-4014-9D52-E76894750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78992" cy="5143500"/>
          </a:xfrm>
          <a:prstGeom prst="rect">
            <a:avLst/>
          </a:prstGeom>
          <a:solidFill>
            <a:schemeClr val="accent2">
              <a:alpha val="5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48550B3F-9390-4CA1-B3C8-91529289DC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0"/>
            <a:ext cx="3490332"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8BE29E-1689-4F53-B814-60A76B375E78}"/>
              </a:ext>
            </a:extLst>
          </p:cNvPr>
          <p:cNvSpPr>
            <a:spLocks noGrp="1"/>
          </p:cNvSpPr>
          <p:nvPr>
            <p:ph type="title"/>
          </p:nvPr>
        </p:nvSpPr>
        <p:spPr>
          <a:xfrm>
            <a:off x="1462138" y="196673"/>
            <a:ext cx="2724039" cy="1521032"/>
          </a:xfrm>
          <a:noFill/>
          <a:ln>
            <a:noFill/>
          </a:ln>
        </p:spPr>
        <p:txBody>
          <a:bodyPr>
            <a:normAutofit/>
          </a:bodyPr>
          <a:lstStyle/>
          <a:p>
            <a:r>
              <a:rPr lang="en-US" sz="2700" dirty="0">
                <a:solidFill>
                  <a:schemeClr val="bg1"/>
                </a:solidFill>
              </a:rPr>
              <a:t>Adolescent disparities</a:t>
            </a:r>
          </a:p>
        </p:txBody>
      </p:sp>
      <p:sp>
        <p:nvSpPr>
          <p:cNvPr id="3" name="Content Placeholder 2">
            <a:extLst>
              <a:ext uri="{FF2B5EF4-FFF2-40B4-BE49-F238E27FC236}">
                <a16:creationId xmlns:a16="http://schemas.microsoft.com/office/drawing/2014/main" id="{88CAE463-1900-3D08-EA57-4BD209D2B0B7}"/>
              </a:ext>
            </a:extLst>
          </p:cNvPr>
          <p:cNvSpPr>
            <a:spLocks noGrp="1"/>
          </p:cNvSpPr>
          <p:nvPr>
            <p:ph idx="1"/>
          </p:nvPr>
        </p:nvSpPr>
        <p:spPr>
          <a:xfrm>
            <a:off x="5009331" y="794878"/>
            <a:ext cx="3499048" cy="3553742"/>
          </a:xfrm>
        </p:spPr>
        <p:txBody>
          <a:bodyPr anchor="ctr">
            <a:normAutofit/>
          </a:bodyPr>
          <a:lstStyle/>
          <a:p>
            <a:pPr>
              <a:lnSpc>
                <a:spcPct val="90000"/>
              </a:lnSpc>
            </a:pPr>
            <a:r>
              <a:rPr lang="en-US" dirty="0"/>
              <a:t>Compared to their cisgender peers, transgender and gender expansive youth experience: </a:t>
            </a:r>
          </a:p>
          <a:p>
            <a:pPr lvl="1">
              <a:lnSpc>
                <a:spcPct val="90000"/>
              </a:lnSpc>
            </a:pPr>
            <a:r>
              <a:rPr lang="en-US" dirty="0"/>
              <a:t>2-3 x increased risk for anxiety, depression, self-harm, suicidal ideation, and suicide attempts</a:t>
            </a:r>
          </a:p>
          <a:p>
            <a:pPr lvl="1">
              <a:lnSpc>
                <a:spcPct val="90000"/>
              </a:lnSpc>
            </a:pPr>
            <a:r>
              <a:rPr lang="en-US" dirty="0"/>
              <a:t>2-4 x increased risk of substance misuse </a:t>
            </a:r>
          </a:p>
          <a:p>
            <a:pPr lvl="1">
              <a:lnSpc>
                <a:spcPct val="90000"/>
              </a:lnSpc>
            </a:pPr>
            <a:r>
              <a:rPr lang="en-US" dirty="0"/>
              <a:t>Heightened risk of HIV and other STIs</a:t>
            </a:r>
          </a:p>
          <a:p>
            <a:pPr lvl="1">
              <a:lnSpc>
                <a:spcPct val="90000"/>
              </a:lnSpc>
            </a:pPr>
            <a:r>
              <a:rPr lang="en-US" dirty="0"/>
              <a:t>Overall poorer health </a:t>
            </a:r>
          </a:p>
          <a:p>
            <a:pPr lvl="1">
              <a:lnSpc>
                <a:spcPct val="90000"/>
              </a:lnSpc>
            </a:pPr>
            <a:r>
              <a:rPr lang="en-US" dirty="0"/>
              <a:t>Disproportionately high rates of school-based peer victimization </a:t>
            </a:r>
          </a:p>
          <a:p>
            <a:pPr lvl="1">
              <a:lnSpc>
                <a:spcPct val="90000"/>
              </a:lnSpc>
            </a:pPr>
            <a:r>
              <a:rPr lang="en-US" dirty="0"/>
              <a:t>Higher likelihood of maltreatment from parents and caregivers</a:t>
            </a:r>
          </a:p>
          <a:p>
            <a:pPr lvl="1">
              <a:lnSpc>
                <a:spcPct val="90000"/>
              </a:lnSpc>
            </a:pPr>
            <a:r>
              <a:rPr lang="en-US" dirty="0"/>
              <a:t>Up to 45% higher rates of homelessness and higher rates of discrimination within the shelter system </a:t>
            </a:r>
          </a:p>
        </p:txBody>
      </p:sp>
      <p:pic>
        <p:nvPicPr>
          <p:cNvPr id="2050" name="Picture 2" descr="LGBTQ Health Disparities | SpringerLink">
            <a:extLst>
              <a:ext uri="{FF2B5EF4-FFF2-40B4-BE49-F238E27FC236}">
                <a16:creationId xmlns:a16="http://schemas.microsoft.com/office/drawing/2014/main" id="{8386C996-C467-0BE2-57E1-BACA94E8A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85" y="1486433"/>
            <a:ext cx="4128523" cy="265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23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C55B29-0EC6-510E-9368-B7E09B92854A}"/>
              </a:ext>
            </a:extLst>
          </p:cNvPr>
          <p:cNvSpPr>
            <a:spLocks noGrp="1"/>
          </p:cNvSpPr>
          <p:nvPr>
            <p:ph type="title"/>
          </p:nvPr>
        </p:nvSpPr>
        <p:spPr>
          <a:xfrm>
            <a:off x="1200150" y="3201961"/>
            <a:ext cx="6743700" cy="948572"/>
          </a:xfrm>
        </p:spPr>
        <p:txBody>
          <a:bodyPr vert="horz" lIns="274320" tIns="182880" rIns="274320" bIns="182880" rtlCol="0" anchor="ctr" anchorCtr="1">
            <a:normAutofit/>
          </a:bodyPr>
          <a:lstStyle/>
          <a:p>
            <a:pPr defTabSz="914400"/>
            <a:r>
              <a:rPr lang="en-US" sz="2400" spc="200"/>
              <a:t>Concepts &amp; Terminology</a:t>
            </a:r>
          </a:p>
        </p:txBody>
      </p:sp>
      <p:sp>
        <p:nvSpPr>
          <p:cNvPr id="9" name="Rectangle 8">
            <a:extLst>
              <a:ext uri="{FF2B5EF4-FFF2-40B4-BE49-F238E27FC236}">
                <a16:creationId xmlns:a16="http://schemas.microsoft.com/office/drawing/2014/main" id="{6A506655-B970-47ED-BFDA-5838E0B16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480416"/>
            <a:ext cx="8183880" cy="2484043"/>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32F4128B-B32E-45A4-BB94-297D82C300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604584"/>
            <a:ext cx="7934706" cy="22357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3" name="Picture 2" descr="LGBT Aging: Tips for Terminology">
            <a:extLst>
              <a:ext uri="{FF2B5EF4-FFF2-40B4-BE49-F238E27FC236}">
                <a16:creationId xmlns:a16="http://schemas.microsoft.com/office/drawing/2014/main" id="{392C2646-D353-B99B-CEF3-FB5D277B96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50" r="5009" b="1"/>
          <a:stretch/>
        </p:blipFill>
        <p:spPr bwMode="auto">
          <a:xfrm>
            <a:off x="728092" y="728028"/>
            <a:ext cx="3777361" cy="19888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30D31E-1328-508F-7AA2-C0C68F2E1906}"/>
              </a:ext>
            </a:extLst>
          </p:cNvPr>
          <p:cNvPicPr>
            <a:picLocks noChangeAspect="1"/>
          </p:cNvPicPr>
          <p:nvPr/>
        </p:nvPicPr>
        <p:blipFill rotWithShape="1">
          <a:blip r:embed="rId4"/>
          <a:srcRect l="496" r="2" b="2"/>
          <a:stretch/>
        </p:blipFill>
        <p:spPr>
          <a:xfrm>
            <a:off x="4630037" y="728028"/>
            <a:ext cx="3785871" cy="1997481"/>
          </a:xfrm>
          <a:prstGeom prst="rect">
            <a:avLst/>
          </a:prstGeom>
        </p:spPr>
      </p:pic>
    </p:spTree>
    <p:extLst>
      <p:ext uri="{BB962C8B-B14F-4D97-AF65-F5344CB8AC3E}">
        <p14:creationId xmlns:p14="http://schemas.microsoft.com/office/powerpoint/2010/main" val="1174195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A3CC36C-210F-452E-B0C6-CAE94609D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6175"/>
            <a:ext cx="9144000" cy="1457325"/>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useBgFill="1">
        <p:nvSpPr>
          <p:cNvPr id="23" name="Rectangle 22">
            <a:extLst>
              <a:ext uri="{FF2B5EF4-FFF2-40B4-BE49-F238E27FC236}">
                <a16:creationId xmlns:a16="http://schemas.microsoft.com/office/drawing/2014/main" id="{FD77E017-7BFF-4018-BF75-AF8C6DDF0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3688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Title 2"/>
          <p:cNvSpPr>
            <a:spLocks noGrp="1"/>
          </p:cNvSpPr>
          <p:nvPr>
            <p:ph type="title"/>
          </p:nvPr>
        </p:nvSpPr>
        <p:spPr>
          <a:xfrm>
            <a:off x="1673352" y="3244343"/>
            <a:ext cx="5797296" cy="891540"/>
          </a:xfrm>
          <a:prstGeom prst="ellipse">
            <a:avLst/>
          </a:prstGeom>
        </p:spPr>
        <p:txBody>
          <a:bodyPr>
            <a:normAutofit fontScale="90000"/>
          </a:bodyPr>
          <a:lstStyle/>
          <a:p>
            <a:r>
              <a:rPr lang="en-US"/>
              <a:t>Core Terminology</a:t>
            </a:r>
          </a:p>
        </p:txBody>
      </p:sp>
      <p:graphicFrame>
        <p:nvGraphicFramePr>
          <p:cNvPr id="16" name="Content Placeholder 1">
            <a:extLst>
              <a:ext uri="{FF2B5EF4-FFF2-40B4-BE49-F238E27FC236}">
                <a16:creationId xmlns:a16="http://schemas.microsoft.com/office/drawing/2014/main" id="{0AC44673-C1E5-BFD2-D192-005C7B7BB15B}"/>
              </a:ext>
            </a:extLst>
          </p:cNvPr>
          <p:cNvGraphicFramePr>
            <a:graphicFrameLocks noGrp="1"/>
          </p:cNvGraphicFramePr>
          <p:nvPr>
            <p:ph idx="1"/>
            <p:extLst>
              <p:ext uri="{D42A27DB-BD31-4B8C-83A1-F6EECF244321}">
                <p14:modId xmlns:p14="http://schemas.microsoft.com/office/powerpoint/2010/main" val="1504998998"/>
              </p:ext>
            </p:extLst>
          </p:nvPr>
        </p:nvGraphicFramePr>
        <p:xfrm>
          <a:off x="691194" y="393192"/>
          <a:ext cx="7755494" cy="2651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8727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LightSeedRightStep">
      <a:dk1>
        <a:srgbClr val="000000"/>
      </a:dk1>
      <a:lt1>
        <a:srgbClr val="FFFFFF"/>
      </a:lt1>
      <a:dk2>
        <a:srgbClr val="223A3C"/>
      </a:dk2>
      <a:lt2>
        <a:srgbClr val="E2E5E8"/>
      </a:lt2>
      <a:accent1>
        <a:srgbClr val="B89D7B"/>
      </a:accent1>
      <a:accent2>
        <a:srgbClr val="A5A471"/>
      </a:accent2>
      <a:accent3>
        <a:srgbClr val="97A67E"/>
      </a:accent3>
      <a:accent4>
        <a:srgbClr val="81AE77"/>
      </a:accent4>
      <a:accent5>
        <a:srgbClr val="82AB8B"/>
      </a:accent5>
      <a:accent6>
        <a:srgbClr val="76AD9A"/>
      </a:accent6>
      <a:hlink>
        <a:srgbClr val="6383AB"/>
      </a:hlink>
      <a:folHlink>
        <a:srgbClr val="7F7F7F"/>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1_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4.xml><?xml version="1.0" encoding="utf-8"?>
<a:theme xmlns:a="http://schemas.openxmlformats.org/drawingml/2006/main" name="1_SlateVTI">
  <a:themeElements>
    <a:clrScheme name="AnalogousFromLightSeedRightStep">
      <a:dk1>
        <a:srgbClr val="000000"/>
      </a:dk1>
      <a:lt1>
        <a:srgbClr val="FFFFFF"/>
      </a:lt1>
      <a:dk2>
        <a:srgbClr val="223A3C"/>
      </a:dk2>
      <a:lt2>
        <a:srgbClr val="E2E5E8"/>
      </a:lt2>
      <a:accent1>
        <a:srgbClr val="B89D7B"/>
      </a:accent1>
      <a:accent2>
        <a:srgbClr val="A5A471"/>
      </a:accent2>
      <a:accent3>
        <a:srgbClr val="97A67E"/>
      </a:accent3>
      <a:accent4>
        <a:srgbClr val="81AE77"/>
      </a:accent4>
      <a:accent5>
        <a:srgbClr val="82AB8B"/>
      </a:accent5>
      <a:accent6>
        <a:srgbClr val="76AD9A"/>
      </a:accent6>
      <a:hlink>
        <a:srgbClr val="6383AB"/>
      </a:hlink>
      <a:folHlink>
        <a:srgbClr val="7F7F7F"/>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B3F70AE-5B5C-AC4C-8102-389664E70FF8}">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64510</TotalTime>
  <Words>5102</Words>
  <Application>Microsoft Macintosh PowerPoint</Application>
  <PresentationFormat>On-screen Show (16:9)</PresentationFormat>
  <Paragraphs>481</Paragraphs>
  <Slides>57</Slides>
  <Notes>38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57</vt:i4>
      </vt:variant>
    </vt:vector>
  </HeadingPairs>
  <TitlesOfParts>
    <vt:vector size="73" baseType="lpstr">
      <vt:lpstr>aktiv-grotesk</vt:lpstr>
      <vt:lpstr>AkzidenzGroteskBE</vt:lpstr>
      <vt:lpstr>ACADEMY ENGRAVED LET PLAIN:1.0</vt:lpstr>
      <vt:lpstr>Arial</vt:lpstr>
      <vt:lpstr>Arial Black</vt:lpstr>
      <vt:lpstr>Calibri</vt:lpstr>
      <vt:lpstr>Calisto MT</vt:lpstr>
      <vt:lpstr>Gill Sans MT</vt:lpstr>
      <vt:lpstr>Helvetica Neue</vt:lpstr>
      <vt:lpstr>Tahoma</vt:lpstr>
      <vt:lpstr>Wingdings</vt:lpstr>
      <vt:lpstr>Wingdings 2</vt:lpstr>
      <vt:lpstr>SlateVTI</vt:lpstr>
      <vt:lpstr>Parcel</vt:lpstr>
      <vt:lpstr>1_Parcel</vt:lpstr>
      <vt:lpstr>1_SlateVTI</vt:lpstr>
      <vt:lpstr>Adolescent Gender and sexual diversity:  a primer for dermatologists</vt:lpstr>
      <vt:lpstr>PowerPoint Presentation</vt:lpstr>
      <vt:lpstr>PowerPoint Presentation</vt:lpstr>
      <vt:lpstr>PowerPoint Presentation</vt:lpstr>
      <vt:lpstr>LGBTQ+ Identification in U.S. now at 7.6%</vt:lpstr>
      <vt:lpstr>PowerPoint Presentation</vt:lpstr>
      <vt:lpstr>Adolescent disparities</vt:lpstr>
      <vt:lpstr>Concepts &amp; Terminology</vt:lpstr>
      <vt:lpstr>Core Terminology</vt:lpstr>
      <vt:lpstr>Terms</vt:lpstr>
      <vt:lpstr>Building Blocks of a Core Holistic Framework</vt:lpstr>
      <vt:lpstr>Avoid Assumptions and Remember the Difference</vt:lpstr>
      <vt:lpstr>Gender Dysphoria</vt:lpstr>
      <vt:lpstr>Key differences</vt:lpstr>
      <vt:lpstr>Gender Affirmation</vt:lpstr>
      <vt:lpstr>Standards of care</vt:lpstr>
      <vt:lpstr>If I remember anything, what should it be? </vt:lpstr>
      <vt:lpstr>State of the landscape in 2024: CARE BANS</vt:lpstr>
      <vt:lpstr>What do these laws mean? </vt:lpstr>
      <vt:lpstr>PowerPoint Presentation</vt:lpstr>
      <vt:lpstr>“Decisions about care should remain within the confines of the physician-patient relationship, guided by strong medical evidence and the best interests of the individual patient.” </vt:lpstr>
      <vt:lpstr>Creating the Welcoming &amp; Affirming Space</vt:lpstr>
      <vt:lpstr>Essentials of the Safe &amp; Welcoming Space</vt:lpstr>
      <vt:lpstr>The Clinic Environment</vt:lpstr>
      <vt:lpstr>PowerPoint Presentation</vt:lpstr>
      <vt:lpstr>Considerations for the History</vt:lpstr>
      <vt:lpstr>Missteps Can Cause Harm</vt:lpstr>
      <vt:lpstr>Gender &amp; sexual history: a conversational approach</vt:lpstr>
      <vt:lpstr>Clinical focus  masculinizing therapy &amp; acne</vt:lpstr>
      <vt:lpstr>Masculinization</vt:lpstr>
      <vt:lpstr>Masculinizing Hormone Therapy</vt:lpstr>
      <vt:lpstr>PowerPoint Presentation</vt:lpstr>
      <vt:lpstr>Acne and Mental Health &amp; Well-being</vt:lpstr>
      <vt:lpstr>PowerPoint Presentation</vt:lpstr>
      <vt:lpstr>Management approach: key points for transmasculine individuals</vt:lpstr>
      <vt:lpstr>Topical anti-androgens</vt:lpstr>
      <vt:lpstr>PowerPoint Presentation</vt:lpstr>
      <vt:lpstr>Isotretinoin: Pre / Post Therapy</vt:lpstr>
      <vt:lpstr>PowerPoint Presentation</vt:lpstr>
      <vt:lpstr>A New (?And Improved?) iPLEDGE</vt:lpstr>
      <vt:lpstr>Isotretinoin: Pregnancy Risk and Contraception</vt:lpstr>
      <vt:lpstr>Pregnancy and transmasculine individuals</vt:lpstr>
      <vt:lpstr>PowerPoint Presentation</vt:lpstr>
      <vt:lpstr>Isotretinoin</vt:lpstr>
      <vt:lpstr>Adam’s journey</vt:lpstr>
      <vt:lpstr>PowerPoint Presentation</vt:lpstr>
      <vt:lpstr>Gender affirmation history</vt:lpstr>
      <vt:lpstr>Gender affirmation history</vt:lpstr>
      <vt:lpstr>Treatment approach</vt:lpstr>
      <vt:lpstr>4 months later …</vt:lpstr>
      <vt:lpstr>The latest</vt:lpstr>
      <vt:lpstr>PowerPoint Presentation</vt:lpstr>
      <vt:lpstr>PowerPoint Presentation</vt:lpstr>
      <vt:lpstr>Chest Binding</vt:lpstr>
      <vt:lpstr>Resources</vt:lpstr>
      <vt:lpstr>“effective policy is the tip of the spear by which evidence becomes practice. We do advocacy because advocacy helps us save lives.”   - Michael j. klag, md mph dean emeritus, johns Hopkins Bloomberg school of public health</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SGM Health Policy: State of the (*Unequal*) Landscape </dc:title>
  <dc:creator>Klint Peebles</dc:creator>
  <cp:lastModifiedBy>Klint Peebles</cp:lastModifiedBy>
  <cp:revision>388</cp:revision>
  <dcterms:created xsi:type="dcterms:W3CDTF">2020-08-23T17:47:27Z</dcterms:created>
  <dcterms:modified xsi:type="dcterms:W3CDTF">2024-10-05T03:23:22Z</dcterms:modified>
</cp:coreProperties>
</file>