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59" r:id="rId3"/>
    <p:sldId id="460" r:id="rId4"/>
    <p:sldId id="427" r:id="rId5"/>
    <p:sldId id="384" r:id="rId6"/>
    <p:sldId id="410" r:id="rId7"/>
    <p:sldId id="461" r:id="rId8"/>
    <p:sldId id="462" r:id="rId9"/>
    <p:sldId id="464" r:id="rId10"/>
    <p:sldId id="432" r:id="rId11"/>
    <p:sldId id="433" r:id="rId12"/>
    <p:sldId id="434" r:id="rId13"/>
    <p:sldId id="468" r:id="rId14"/>
    <p:sldId id="317" r:id="rId15"/>
    <p:sldId id="525" r:id="rId16"/>
    <p:sldId id="528" r:id="rId17"/>
    <p:sldId id="534" r:id="rId18"/>
    <p:sldId id="476" r:id="rId19"/>
    <p:sldId id="498" r:id="rId20"/>
    <p:sldId id="481" r:id="rId21"/>
    <p:sldId id="511" r:id="rId22"/>
    <p:sldId id="487" r:id="rId23"/>
    <p:sldId id="490" r:id="rId24"/>
    <p:sldId id="485" r:id="rId25"/>
    <p:sldId id="529" r:id="rId26"/>
    <p:sldId id="495" r:id="rId27"/>
    <p:sldId id="497" r:id="rId28"/>
    <p:sldId id="496" r:id="rId29"/>
    <p:sldId id="536" r:id="rId30"/>
    <p:sldId id="499" r:id="rId31"/>
    <p:sldId id="531" r:id="rId32"/>
    <p:sldId id="532" r:id="rId33"/>
    <p:sldId id="530" r:id="rId34"/>
    <p:sldId id="533" r:id="rId35"/>
    <p:sldId id="53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1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69803" autoAdjust="0"/>
  </p:normalViewPr>
  <p:slideViewPr>
    <p:cSldViewPr showGuides="1">
      <p:cViewPr varScale="1">
        <p:scale>
          <a:sx n="47" d="100"/>
          <a:sy n="47" d="100"/>
        </p:scale>
        <p:origin x="1723" y="53"/>
      </p:cViewPr>
      <p:guideLst>
        <p:guide orient="horz" pos="4176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3D45E-14FF-4927-92A8-4B071E4331E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FCC5D-93A3-47ED-A6C3-536965BB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88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350F4-6DF8-4636-90E6-BB768154D669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D38CA-0ECD-4E82-8398-5D78EBBB6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2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Thank you for the opportunity to be here this morning and talk a little about the tick-acquired mammalian meat allergy, or alpha-gal syndrome. As many of you may know, important parts of the alpha-gal story 1</a:t>
            </a:r>
            <a:r>
              <a:rPr lang="en-US" baseline="30000" dirty="0"/>
              <a:t>st</a:t>
            </a:r>
            <a:r>
              <a:rPr lang="en-US" baseline="0" dirty="0"/>
              <a:t> came out of work here at UVA some 15 years ago led by Tom </a:t>
            </a:r>
            <a:r>
              <a:rPr lang="en-US" baseline="0" dirty="0" err="1"/>
              <a:t>Platts</a:t>
            </a:r>
            <a:r>
              <a:rPr lang="en-US" baseline="0" dirty="0"/>
              <a:t>-Mills and Scott </a:t>
            </a:r>
            <a:r>
              <a:rPr lang="en-US" baseline="0" dirty="0" err="1"/>
              <a:t>Commins</a:t>
            </a:r>
            <a:r>
              <a:rPr lang="en-US" baseline="0" dirty="0"/>
              <a:t>. Tom would have liked to present part of this story this morning but sends his regards as he is currently overseas.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00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T</a:t>
            </a:r>
            <a:r>
              <a:rPr lang="en-US" sz="1600" baseline="0" dirty="0" smtClean="0"/>
              <a:t>he </a:t>
            </a:r>
            <a:r>
              <a:rPr lang="en-US" sz="1600" baseline="0" dirty="0"/>
              <a:t>alpha-gal </a:t>
            </a:r>
            <a:r>
              <a:rPr lang="en-US" sz="1600" baseline="0" dirty="0" err="1"/>
              <a:t>IgE</a:t>
            </a:r>
            <a:r>
              <a:rPr lang="en-US" sz="1600" baseline="0" dirty="0"/>
              <a:t> story really begins some 15 </a:t>
            </a:r>
            <a:r>
              <a:rPr lang="en-US" sz="1600" baseline="0" dirty="0" err="1"/>
              <a:t>yrs</a:t>
            </a:r>
            <a:r>
              <a:rPr lang="en-US" sz="1600" baseline="0" dirty="0"/>
              <a:t> ago as part of an investigation into cases of immediate anaphylaxis to cetuximab, a new </a:t>
            </a:r>
            <a:r>
              <a:rPr lang="en-US" sz="1600" baseline="0" dirty="0" err="1"/>
              <a:t>mAb</a:t>
            </a:r>
            <a:r>
              <a:rPr lang="en-US" sz="1600" baseline="0" dirty="0"/>
              <a:t> being tested for colorectal cancer,  which had been reported in academic centers in the southeastern USA. Investigation into the cause of these cases led to the realization that </a:t>
            </a:r>
            <a:r>
              <a:rPr lang="en-US" sz="1600" baseline="0" dirty="0" err="1"/>
              <a:t>cetuximab</a:t>
            </a:r>
            <a:r>
              <a:rPr lang="en-US" sz="1600" baseline="0" dirty="0"/>
              <a:t> expressed alpha-gal and </a:t>
            </a:r>
            <a:r>
              <a:rPr lang="en-US" sz="1600" baseline="0" dirty="0" smtClean="0"/>
              <a:t>patients who reacted had </a:t>
            </a:r>
            <a:r>
              <a:rPr lang="en-US" sz="1600" baseline="0" dirty="0" err="1" smtClean="0"/>
              <a:t>IgE</a:t>
            </a:r>
            <a:r>
              <a:rPr lang="en-US" sz="1600" baseline="0" dirty="0" smtClean="0"/>
              <a:t> that recognized alpha-gal.</a:t>
            </a:r>
            <a:endParaRPr lang="en-US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10F8-AD32-4D45-AB78-954CB1F31E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15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S</a:t>
            </a:r>
            <a:r>
              <a:rPr lang="en-US" sz="1600" baseline="0" dirty="0" smtClean="0"/>
              <a:t>hortly </a:t>
            </a:r>
            <a:r>
              <a:rPr lang="en-US" sz="1600" baseline="0" dirty="0"/>
              <a:t>thereafter </a:t>
            </a:r>
            <a:r>
              <a:rPr lang="en-US" sz="1600" baseline="0" dirty="0" err="1"/>
              <a:t>IgE</a:t>
            </a:r>
            <a:r>
              <a:rPr lang="en-US" sz="1600" baseline="0" dirty="0"/>
              <a:t> to alpha-gal was connected to delayed allergic reactions to mammalian meat. It’s important to emphasize that this discovery relied heavily on the alpha-gal </a:t>
            </a:r>
            <a:r>
              <a:rPr lang="en-US" sz="1600" baseline="0" dirty="0" err="1"/>
              <a:t>IgE</a:t>
            </a:r>
            <a:r>
              <a:rPr lang="en-US" sz="1600" baseline="0" dirty="0"/>
              <a:t> assay that had been developed as part of the cetuximab work.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10F8-AD32-4D45-AB78-954CB1F31E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5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And a role for ticks in a-gal sensitization was reported soon thereafter.  An early clue came from the data shown here, showing an overlap in cases with reports of RMSF and also the lone star tick. 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10F8-AD32-4D45-AB78-954CB1F31E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34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moving forward</a:t>
            </a:r>
            <a:r>
              <a:rPr lang="en-US" baseline="0" dirty="0"/>
              <a:t> to highlight some things we have learned since those seminal papers. Where is AGS.  how common is it, what is the evidence for tick bites?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87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</a:t>
            </a:r>
            <a:r>
              <a:rPr lang="en-US" baseline="0" dirty="0"/>
              <a:t> now have more solid evidence about where alpha-gal cases occurring in the US. </a:t>
            </a:r>
            <a:r>
              <a:rPr lang="en-US" dirty="0"/>
              <a:t>This map represents a</a:t>
            </a:r>
            <a:r>
              <a:rPr lang="en-US" baseline="0" dirty="0"/>
              <a:t> survey of allergists we carried out to describe the distribution of alpha-gal cases across the country. Large numbers of cases are found predominantly in the southeast and almost exclusively in areas where the lone star tick is common, with a few exceptions, including a cluster of cases in northern MN.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66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very recent report by the CDC described</a:t>
            </a:r>
            <a:r>
              <a:rPr lang="en-US" baseline="0" dirty="0"/>
              <a:t> cases based on alpha-gal </a:t>
            </a:r>
            <a:r>
              <a:rPr lang="en-US" baseline="0" dirty="0" err="1"/>
              <a:t>IgE</a:t>
            </a:r>
            <a:r>
              <a:rPr lang="en-US" baseline="0" dirty="0"/>
              <a:t> testing carried out at what at the time was the only commercial lab in the country running the assay. Their map aligns closely with the map I just showed you and led them to roughly estimate something on the order of 100,000-450,000 AGS cases in the US since 2010.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37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Using a very different approach, we have also gone on to assess national alpha-gal </a:t>
            </a:r>
            <a:r>
              <a:rPr lang="en-US" baseline="0" dirty="0" err="1"/>
              <a:t>IgE</a:t>
            </a:r>
            <a:r>
              <a:rPr lang="en-US" baseline="0" dirty="0"/>
              <a:t> sensitization patterns without regards to clinical symptoms. Studying banked serum from 3000 incoming military personnel we again saw a very similar alpha-gal pattern.  We also plotted county-level data on lone star ticks as well as the tick-borne infection </a:t>
            </a:r>
            <a:r>
              <a:rPr lang="en-US" baseline="0" dirty="0" err="1"/>
              <a:t>ehrlichia</a:t>
            </a:r>
            <a:r>
              <a:rPr lang="en-US" baseline="0" dirty="0"/>
              <a:t> </a:t>
            </a:r>
            <a:r>
              <a:rPr lang="en-US" baseline="0" dirty="0" err="1"/>
              <a:t>chaffeensis</a:t>
            </a:r>
            <a:r>
              <a:rPr lang="en-US" baseline="0" dirty="0"/>
              <a:t>, that is dominantly transmitted by lone star ticks, and saw strong overlap with our alpha-gal map.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2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at this point I think it is fair to say the evidence linking tick bites, particularly lone star ticks in the US, with alpha-gal is very strong. In addition to the epidemiology, we know that individuals with frequent tick bites are high risk for alpha-gal sensitization. In patients, alpha-gal </a:t>
            </a:r>
            <a:r>
              <a:rPr lang="en-US" dirty="0" err="1"/>
              <a:t>IgE</a:t>
            </a:r>
            <a:r>
              <a:rPr lang="en-US" dirty="0"/>
              <a:t> is more likely to wane in those who avoid recurrent tick bites. Studies in ticks confirm the presence of alpha-gal in salivary glands and saliva. And lastly, tick bites or tick saliva introduced in the skin of mice drives robust </a:t>
            </a:r>
            <a:r>
              <a:rPr lang="en-US" dirty="0" err="1"/>
              <a:t>IgE</a:t>
            </a:r>
            <a:r>
              <a:rPr lang="en-US" dirty="0"/>
              <a:t> induction, including to alpha-gal.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47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about the local prevalence of symptomatic mammalian meat allergy? Clearly there</a:t>
            </a:r>
            <a:r>
              <a:rPr lang="en-US" baseline="0" dirty="0"/>
              <a:t> will be strong regional variability, but taking advantage of a </a:t>
            </a:r>
            <a:r>
              <a:rPr lang="en-US" baseline="0" dirty="0" err="1"/>
              <a:t>Covid</a:t>
            </a:r>
            <a:r>
              <a:rPr lang="en-US" baseline="0" dirty="0"/>
              <a:t> vaccine antibody cohort at UVA we found a population sensitization prevalence of 16% compared to a symptomatic alpha-gal meat allergy prevalence of 2.6%. </a:t>
            </a:r>
            <a:r>
              <a:rPr lang="en-US" dirty="0"/>
              <a:t>Breaking this down, it suggest</a:t>
            </a:r>
            <a:r>
              <a:rPr lang="en-US" baseline="0" dirty="0"/>
              <a:t> that</a:t>
            </a:r>
            <a:r>
              <a:rPr lang="en-US" dirty="0"/>
              <a:t> 16% of adults in our area are</a:t>
            </a:r>
            <a:r>
              <a:rPr lang="en-US" baseline="0" dirty="0"/>
              <a:t> alpha-gal </a:t>
            </a:r>
            <a:r>
              <a:rPr lang="en-US" baseline="0" dirty="0" err="1"/>
              <a:t>IgE</a:t>
            </a:r>
            <a:r>
              <a:rPr lang="en-US" baseline="0" dirty="0"/>
              <a:t> sensitized, but only 16% of those experience clinical allergy. This raises the question of whether there are any features that distinguish allergic versus those are sensitized but not allergic.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9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turns</a:t>
            </a:r>
            <a:r>
              <a:rPr lang="en-US" baseline="0" dirty="0"/>
              <a:t> out that alpha-gal </a:t>
            </a:r>
            <a:r>
              <a:rPr lang="en-US" baseline="0" dirty="0" err="1"/>
              <a:t>IgE</a:t>
            </a:r>
            <a:r>
              <a:rPr lang="en-US" baseline="0" dirty="0"/>
              <a:t> levels can help predict, as those with symptomatic meat allergy had relatively higher alpha </a:t>
            </a:r>
            <a:r>
              <a:rPr lang="en-US" baseline="0" dirty="0" err="1"/>
              <a:t>IgE</a:t>
            </a:r>
            <a:r>
              <a:rPr lang="en-US" baseline="0" dirty="0"/>
              <a:t> levels, typically great than 2 </a:t>
            </a:r>
            <a:r>
              <a:rPr lang="en-US" baseline="0" dirty="0" err="1"/>
              <a:t>kU</a:t>
            </a:r>
            <a:r>
              <a:rPr lang="en-US" baseline="0" dirty="0"/>
              <a:t>/L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grateful to Thermo-Fisher/</a:t>
            </a:r>
            <a:r>
              <a:rPr lang="en-US" dirty="0" err="1"/>
              <a:t>Phadia</a:t>
            </a:r>
            <a:r>
              <a:rPr lang="en-US" dirty="0"/>
              <a:t> for some research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83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AGS typically</a:t>
            </a:r>
            <a:r>
              <a:rPr lang="en-US" baseline="0" dirty="0" smtClean="0"/>
              <a:t> present?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1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Looking at this more systematically, this was a breakdown of self reported symptoms in 261 cases of self-reported mammalian meat allergy. Among the 245 that were consistent with alpha-gal,  we found that urticaria, GI symptoms and anaphylaxis were common presentations of the AGS, regardless of whether subjects had evidence of traditional atopy.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91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dirty="0" smtClean="0"/>
              <a:t>note that could</a:t>
            </a:r>
            <a:r>
              <a:rPr lang="en-US" baseline="0" dirty="0" smtClean="0"/>
              <a:t> be particularly relevant for this audience, is the fact the possibility that alpha-gal could be masquerading as chronic </a:t>
            </a:r>
            <a:r>
              <a:rPr lang="en-US" baseline="0" dirty="0" err="1" smtClean="0"/>
              <a:t>urticaria</a:t>
            </a:r>
            <a:r>
              <a:rPr lang="en-US" baseline="0" dirty="0" smtClean="0"/>
              <a:t>. </a:t>
            </a:r>
            <a:r>
              <a:rPr lang="en-US" dirty="0" smtClean="0"/>
              <a:t>We</a:t>
            </a:r>
            <a:r>
              <a:rPr lang="en-US" baseline="0" dirty="0" smtClean="0"/>
              <a:t> </a:t>
            </a:r>
            <a:r>
              <a:rPr lang="en-US" baseline="0" dirty="0"/>
              <a:t>looked at 401 patients from </a:t>
            </a:r>
            <a:r>
              <a:rPr lang="en-US" dirty="0"/>
              <a:t>a case-control</a:t>
            </a:r>
            <a:r>
              <a:rPr lang="en-US" baseline="0" dirty="0"/>
              <a:t> AGS study and found 29 with a pre-existing </a:t>
            </a:r>
            <a:r>
              <a:rPr lang="en-US" baseline="0" dirty="0" err="1"/>
              <a:t>Dx</a:t>
            </a:r>
            <a:r>
              <a:rPr lang="en-US" baseline="0" dirty="0"/>
              <a:t> of CU/CIU/CSU.</a:t>
            </a:r>
          </a:p>
          <a:p>
            <a:r>
              <a:rPr lang="en-US" baseline="0" dirty="0"/>
              <a:t>Of these 20 were sensitized to alpha-gal.  Of 15 with dietary and f/u information 9 reported complete response of their </a:t>
            </a:r>
            <a:r>
              <a:rPr lang="en-US" baseline="0" dirty="0" err="1"/>
              <a:t>urticaria</a:t>
            </a:r>
            <a:r>
              <a:rPr lang="en-US" baseline="0" dirty="0"/>
              <a:t> to a mammalian avoidance diet and 5.reported partial improvement/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66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not necessarily</a:t>
            </a:r>
            <a:r>
              <a:rPr lang="en-US" baseline="0" dirty="0" smtClean="0"/>
              <a:t> generalizable across all populations, as reflected by this paper, but in areas where alpha-gal is prevalent or in any patient with significant tick bite history it seems reasonable to screen for alpha-gal as reversible cause of </a:t>
            </a:r>
            <a:r>
              <a:rPr lang="en-US" baseline="0" dirty="0" err="1" smtClean="0"/>
              <a:t>urticaria</a:t>
            </a:r>
            <a:r>
              <a:rPr lang="en-US" baseline="0" dirty="0" smtClean="0"/>
              <a:t>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01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Diagnosis relies on a combination of testing,</a:t>
            </a:r>
            <a:r>
              <a:rPr lang="en-US" baseline="0" dirty="0" smtClean="0"/>
              <a:t> clinical history and response to avoidance diet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46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  <a:p>
            <a:r>
              <a:rPr lang="en-US" dirty="0"/>
              <a:t>Important to realize that there can be significant inter-patient and even intra-patient variability. The explanation for this is not </a:t>
            </a:r>
            <a:r>
              <a:rPr lang="en-US" dirty="0" err="1"/>
              <a:t>clesr</a:t>
            </a:r>
            <a:r>
              <a:rPr lang="en-US" dirty="0"/>
              <a:t>, but co-factors such as NSAIDS, exercise and </a:t>
            </a:r>
            <a:r>
              <a:rPr lang="en-US" dirty="0" err="1"/>
              <a:t>particualry</a:t>
            </a:r>
            <a:r>
              <a:rPr lang="en-US" dirty="0"/>
              <a:t> alcohol can module risk and also severity of reactions.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36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thinking about alpha-gal, it is important to realize that some subjects can react to mammalian food products in addition to meat. The best examples are dairy and gelatin. There are also a host of other medications and biologics which contain or may contain alpha-gal and could cause reactions. Here we classified risk based on our clinical experience and based on what is known about alpha-gal content in these products.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35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Avoidance,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93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8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2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goal this morning is to…give a brief history and overview of alpha-gal, discuss presentation and highlight some tips on diagnosis and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82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turns</a:t>
            </a:r>
            <a:r>
              <a:rPr lang="en-US" baseline="0" dirty="0"/>
              <a:t> out that alpha-gal </a:t>
            </a:r>
            <a:r>
              <a:rPr lang="en-US" baseline="0" dirty="0" err="1"/>
              <a:t>IgE</a:t>
            </a:r>
            <a:r>
              <a:rPr lang="en-US" baseline="0" dirty="0"/>
              <a:t> levels can help predict, as those with symptomatic meat allergy had relatively higher alpha </a:t>
            </a:r>
            <a:r>
              <a:rPr lang="en-US" baseline="0" dirty="0" err="1"/>
              <a:t>IgE</a:t>
            </a:r>
            <a:r>
              <a:rPr lang="en-US" baseline="0" dirty="0"/>
              <a:t> levels, typically great than 2 </a:t>
            </a:r>
            <a:r>
              <a:rPr lang="en-US" baseline="0" dirty="0" err="1"/>
              <a:t>kU</a:t>
            </a:r>
            <a:r>
              <a:rPr lang="en-US" baseline="0" dirty="0"/>
              <a:t>/L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58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38CA-0ECD-4E82-8398-5D78EBBB6D3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To start - When we talk about a-gal we are talking about the oligosaccharide gal-a-1,3gal, though some would argue the full epitope is the </a:t>
            </a:r>
            <a:r>
              <a:rPr lang="en-US" sz="1600" dirty="0" err="1"/>
              <a:t>trisaccharide</a:t>
            </a:r>
            <a:r>
              <a:rPr lang="en-US" sz="1600" dirty="0"/>
              <a:t> as shown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10F8-AD32-4D45-AB78-954CB1F31E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an oligosaccharide it can be linked to both proteins and lipids. For example, bovine thyroglobulin is an example of a protein that is heavily decorated with alpha-gal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glycans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cell membrane of rabbit red blood cells contain a high density of alpha-gal bearing glycolipids. Accordingly, these are often used in laboratory studies of alpha-gal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10F8-AD32-4D45-AB78-954CB1F31E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68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</a:t>
            </a:r>
            <a:r>
              <a:rPr lang="en-US" baseline="0" dirty="0"/>
              <a:t> there is reason it is often known as the “red” meat allergy, and that’s because bovine and porcine muscle, which we consume as meat,  have fairly abundant alpha-gal content. And this is why if you have </a:t>
            </a:r>
            <a:r>
              <a:rPr lang="en-US" baseline="0" dirty="0" err="1"/>
              <a:t>IgE</a:t>
            </a:r>
            <a:r>
              <a:rPr lang="en-US" baseline="0" dirty="0"/>
              <a:t> Abs against alpha-gal and eat a cheeseburger, you are at risk for an allergic reaction.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10F8-AD32-4D45-AB78-954CB1F31E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48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But</a:t>
            </a:r>
            <a:r>
              <a:rPr lang="en-US" sz="1600" baseline="0" dirty="0"/>
              <a:t> before getting into the details of alpha-gal allergy story, I’d like to back up a little bit. Although alpha-gal is new in the allergy world, it has been known to biomedical science for much longer. It was actually nearly a century ago that Landsteiner and Miller reported on a “factor similar to the human …B antigen”  present on RBC of non-primate mammals and new world monkeys. As part of this work it was also evident that humans had a serologic factor that bound to this antigen.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10F8-AD32-4D45-AB78-954CB1F31E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52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By all accounts they were referring in 1925 to what we now appreciate to be alpha-gal. As shown here the structure of alpha-gal differs from B the antigen only in that it lacks a fucose residue. 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10F8-AD32-4D45-AB78-954CB1F31E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5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aseline="0" dirty="0"/>
              <a:t>As suggested by the </a:t>
            </a:r>
            <a:r>
              <a:rPr lang="en-US" sz="1600" baseline="0" dirty="0" smtClean="0"/>
              <a:t>1925 paper, </a:t>
            </a:r>
            <a:r>
              <a:rPr lang="en-US" sz="1600" baseline="0" dirty="0"/>
              <a:t>while humans lack the enzymatic machinery to synthesize alpha-gal, IgM, IgG and IgA antibodies which target alpha-gal are universally expressed. </a:t>
            </a:r>
            <a:r>
              <a:rPr lang="en-US" sz="1600" baseline="0" dirty="0" smtClean="0"/>
              <a:t>And as a side note, these Abs represent an important barrier in xenotransplantation, and accordingly knock-out pigs that lack alpha-gal are now being tested in transplant clinical trials. But </a:t>
            </a:r>
            <a:r>
              <a:rPr lang="en-US" sz="1600" baseline="0" dirty="0"/>
              <a:t>what about the central player in today’s talk - </a:t>
            </a:r>
            <a:r>
              <a:rPr lang="en-US" sz="1600" baseline="0" dirty="0" err="1"/>
              <a:t>IgE</a:t>
            </a:r>
            <a:r>
              <a:rPr lang="en-US" sz="1600" baseline="0" dirty="0"/>
              <a:t>??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10F8-AD32-4D45-AB78-954CB1F31E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204-59BF-4D03-B9FC-FA9FA80ADFC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558-FA16-408F-BE29-A747E47E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1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204-59BF-4D03-B9FC-FA9FA80ADFC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558-FA16-408F-BE29-A747E47E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204-59BF-4D03-B9FC-FA9FA80ADFC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558-FA16-408F-BE29-A747E47E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1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204-59BF-4D03-B9FC-FA9FA80ADFC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558-FA16-408F-BE29-A747E47E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9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204-59BF-4D03-B9FC-FA9FA80ADFC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558-FA16-408F-BE29-A747E47E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204-59BF-4D03-B9FC-FA9FA80ADFC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558-FA16-408F-BE29-A747E47E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3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204-59BF-4D03-B9FC-FA9FA80ADFC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558-FA16-408F-BE29-A747E47E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2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204-59BF-4D03-B9FC-FA9FA80ADFC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558-FA16-408F-BE29-A747E47E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204-59BF-4D03-B9FC-FA9FA80ADFC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558-FA16-408F-BE29-A747E47E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5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204-59BF-4D03-B9FC-FA9FA80ADFC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558-FA16-408F-BE29-A747E47E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0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8204-59BF-4D03-B9FC-FA9FA80ADFC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C558-FA16-408F-BE29-A747E47E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8204-59BF-4D03-B9FC-FA9FA80ADFC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CC558-FA16-408F-BE29-A747E47E3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028" y="4495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/>
              <a:t>Jeffrey M. Wilson, MD, PhD</a:t>
            </a:r>
          </a:p>
          <a:p>
            <a:r>
              <a:rPr lang="en-US" sz="2400" dirty="0"/>
              <a:t>Assistant Professor, Allergy &amp; Immunology</a:t>
            </a:r>
          </a:p>
          <a:p>
            <a:r>
              <a:rPr lang="en-US" sz="2400" dirty="0"/>
              <a:t>University of Virginia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2895600"/>
            <a:ext cx="5254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The alpha-gal syndrome: </a:t>
            </a:r>
          </a:p>
          <a:p>
            <a:pPr algn="ctr"/>
            <a:r>
              <a:rPr lang="en-US" sz="3600" b="1" dirty="0"/>
              <a:t>red meat allergy and more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3489F8-4007-4144-8A77-437734F94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37" y="838200"/>
            <a:ext cx="2598656" cy="1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1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201706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Alpha-gal: an overview in relation to allergy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59031"/>
          </a:xfrm>
        </p:spPr>
        <p:txBody>
          <a:bodyPr>
            <a:normAutofit/>
          </a:bodyPr>
          <a:lstStyle/>
          <a:p>
            <a:r>
              <a:rPr lang="en-US" dirty="0"/>
              <a:t>2008: causal epitope in </a:t>
            </a:r>
            <a:r>
              <a:rPr lang="en-US" dirty="0" err="1"/>
              <a:t>IgE</a:t>
            </a:r>
            <a:r>
              <a:rPr lang="en-US" dirty="0"/>
              <a:t>-mediated immediate anaphylaxis to </a:t>
            </a:r>
            <a:r>
              <a:rPr lang="en-US" dirty="0" err="1"/>
              <a:t>cetuximab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35" y="3124200"/>
            <a:ext cx="4495800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833" y="3124200"/>
            <a:ext cx="3594566" cy="29098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63539" y="6345965"/>
            <a:ext cx="2464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Chung et al. </a:t>
            </a:r>
            <a:r>
              <a:rPr lang="en-US" i="1" dirty="0"/>
              <a:t>NEJM</a:t>
            </a:r>
            <a:r>
              <a:rPr lang="en-US" dirty="0"/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12748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644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Alpha-gal: an overview in relation to allergy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5903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2008: causal epitope in anaphylaxis to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cetuximab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2009: causal in </a:t>
            </a:r>
            <a:r>
              <a:rPr lang="en-US" dirty="0" err="1"/>
              <a:t>IgE</a:t>
            </a:r>
            <a:r>
              <a:rPr lang="en-US" dirty="0"/>
              <a:t>-mediated syndrome of delayed anaphylaxis to red meat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09" y="3134497"/>
            <a:ext cx="5988740" cy="18204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3579" y="6390294"/>
            <a:ext cx="264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Commins</a:t>
            </a:r>
            <a:r>
              <a:rPr lang="en-US" dirty="0"/>
              <a:t> et al.</a:t>
            </a:r>
            <a:r>
              <a:rPr lang="en-US" i="1" dirty="0"/>
              <a:t> JACI</a:t>
            </a:r>
            <a:r>
              <a:rPr lang="en-US" dirty="0"/>
              <a:t>,  2009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371089"/>
            <a:ext cx="1804465" cy="33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61" y="242047"/>
            <a:ext cx="8568678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Alpha-gal: an overview in relation to allergy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5903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2008: causal epitope in anaphylaxis to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cetuximab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2009: causal epitope in syndrome of delayed anaphylaxis to red meat (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-Gal syndrome)</a:t>
            </a:r>
          </a:p>
          <a:p>
            <a:r>
              <a:rPr lang="en-US" dirty="0"/>
              <a:t>2011: Ticks are a major cause of alpha-gal </a:t>
            </a:r>
            <a:r>
              <a:rPr lang="en-US" dirty="0" err="1"/>
              <a:t>IgE</a:t>
            </a:r>
            <a:r>
              <a:rPr lang="en-US" dirty="0"/>
              <a:t> sensitization 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33565" y="6464003"/>
            <a:ext cx="264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Commins</a:t>
            </a:r>
            <a:r>
              <a:rPr lang="en-US" dirty="0"/>
              <a:t> et al.</a:t>
            </a:r>
            <a:r>
              <a:rPr lang="en-US" i="1" dirty="0"/>
              <a:t> JACI</a:t>
            </a:r>
            <a:r>
              <a:rPr lang="en-US" dirty="0"/>
              <a:t>,  2011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3951115"/>
            <a:ext cx="381000" cy="383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2037" y="5905132"/>
            <a:ext cx="381000" cy="383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20895" y="5872545"/>
            <a:ext cx="381000" cy="383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143"/>
          <a:stretch/>
        </p:blipFill>
        <p:spPr>
          <a:xfrm>
            <a:off x="304799" y="3951154"/>
            <a:ext cx="2971799" cy="27527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73588" y="3933607"/>
            <a:ext cx="129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RMSF cases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2" y="4295153"/>
            <a:ext cx="2838444" cy="19530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5288"/>
          <a:stretch/>
        </p:blipFill>
        <p:spPr>
          <a:xfrm>
            <a:off x="3086230" y="3866961"/>
            <a:ext cx="3070599" cy="23812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86042" y="3942793"/>
            <a:ext cx="127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</a:t>
            </a:r>
            <a:r>
              <a:rPr lang="en-US" b="1" dirty="0"/>
              <a:t>-Gal cases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0" y="3942793"/>
            <a:ext cx="262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Lone star tick distribution</a:t>
            </a:r>
          </a:p>
        </p:txBody>
      </p:sp>
    </p:spTree>
    <p:extLst>
      <p:ext uri="{BB962C8B-B14F-4D97-AF65-F5344CB8AC3E}">
        <p14:creationId xmlns:p14="http://schemas.microsoft.com/office/powerpoint/2010/main" val="9696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209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Alpha-gal epidemiology </a:t>
            </a:r>
          </a:p>
          <a:p>
            <a:r>
              <a:rPr lang="en-US" sz="4000" b="1" dirty="0"/>
              <a:t>in USA and Virginia</a:t>
            </a:r>
          </a:p>
        </p:txBody>
      </p:sp>
    </p:spTree>
    <p:extLst>
      <p:ext uri="{BB962C8B-B14F-4D97-AF65-F5344CB8AC3E}">
        <p14:creationId xmlns:p14="http://schemas.microsoft.com/office/powerpoint/2010/main" val="42667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92" t="2498" r="2068"/>
          <a:stretch/>
        </p:blipFill>
        <p:spPr>
          <a:xfrm>
            <a:off x="799355" y="1219200"/>
            <a:ext cx="7942522" cy="46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4605141"/>
            <a:ext cx="1535273" cy="1760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7714" y="4605140"/>
            <a:ext cx="1226159" cy="1693010"/>
            <a:chOff x="339305" y="2645195"/>
            <a:chExt cx="1277914" cy="1693010"/>
          </a:xfrm>
        </p:grpSpPr>
        <p:grpSp>
          <p:nvGrpSpPr>
            <p:cNvPr id="10" name="Group 9"/>
            <p:cNvGrpSpPr/>
            <p:nvPr/>
          </p:nvGrpSpPr>
          <p:grpSpPr>
            <a:xfrm>
              <a:off x="339305" y="2645195"/>
              <a:ext cx="1277914" cy="1693010"/>
              <a:chOff x="488830" y="3536597"/>
              <a:chExt cx="1277914" cy="169301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88830" y="3536597"/>
                <a:ext cx="1277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u="sng" dirty="0"/>
                  <a:t>α</a:t>
                </a:r>
                <a:r>
                  <a:rPr lang="en-US" u="sng" dirty="0"/>
                  <a:t>-Gal Cases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96841" y="4243546"/>
                <a:ext cx="137160" cy="137160"/>
              </a:xfrm>
              <a:prstGeom prst="ellipse">
                <a:avLst/>
              </a:prstGeom>
              <a:solidFill>
                <a:srgbClr val="73B2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83125" y="4457539"/>
                <a:ext cx="164592" cy="164592"/>
              </a:xfrm>
              <a:prstGeom prst="ellipse">
                <a:avLst/>
              </a:prstGeom>
              <a:solidFill>
                <a:srgbClr val="D7B0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69409" y="4679068"/>
                <a:ext cx="192024" cy="192024"/>
              </a:xfrm>
              <a:prstGeom prst="ellipse">
                <a:avLst/>
              </a:prstGeom>
              <a:solidFill>
                <a:srgbClr val="FF7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55693" y="4950586"/>
                <a:ext cx="219456" cy="219456"/>
              </a:xfrm>
              <a:prstGeom prst="ellipse">
                <a:avLst/>
              </a:prstGeom>
              <a:solidFill>
                <a:srgbClr val="A8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06860" y="3906168"/>
                <a:ext cx="94288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No Cases</a:t>
                </a:r>
              </a:p>
              <a:p>
                <a:r>
                  <a:rPr lang="en-US" sz="1600" dirty="0"/>
                  <a:t>1-4</a:t>
                </a:r>
              </a:p>
              <a:p>
                <a:r>
                  <a:rPr lang="en-US" sz="1600" dirty="0"/>
                  <a:t>5-40</a:t>
                </a:r>
              </a:p>
              <a:p>
                <a:r>
                  <a:rPr lang="en-US" sz="1600" dirty="0"/>
                  <a:t>41-99</a:t>
                </a:r>
              </a:p>
              <a:p>
                <a:r>
                  <a:rPr lang="en-US" sz="1600" dirty="0"/>
                  <a:t>&gt;100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600" y="3082150"/>
              <a:ext cx="180975" cy="1905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449672" y="5780394"/>
            <a:ext cx="5181601" cy="584775"/>
            <a:chOff x="2151068" y="4468760"/>
            <a:chExt cx="5181601" cy="584775"/>
          </a:xfrm>
        </p:grpSpPr>
        <p:sp>
          <p:nvSpPr>
            <p:cNvPr id="19" name="Rectangle 18"/>
            <p:cNvSpPr/>
            <p:nvPr/>
          </p:nvSpPr>
          <p:spPr>
            <a:xfrm>
              <a:off x="2214329" y="4566779"/>
              <a:ext cx="318030" cy="138022"/>
            </a:xfrm>
            <a:prstGeom prst="rect">
              <a:avLst/>
            </a:prstGeom>
            <a:solidFill>
              <a:srgbClr val="FFFF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14329" y="4801405"/>
              <a:ext cx="318030" cy="138022"/>
            </a:xfrm>
            <a:prstGeom prst="rect">
              <a:avLst/>
            </a:prstGeom>
            <a:solidFill>
              <a:srgbClr val="F8CE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32359" y="4468760"/>
              <a:ext cx="36560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CDC 2007 </a:t>
              </a:r>
              <a:r>
                <a:rPr lang="en-US" sz="1600" i="1" dirty="0"/>
                <a:t>A. americanum </a:t>
              </a:r>
              <a:r>
                <a:rPr lang="en-US" sz="1600" dirty="0"/>
                <a:t>tick distribution</a:t>
              </a:r>
            </a:p>
            <a:p>
              <a:r>
                <a:rPr lang="en-US" sz="1600" dirty="0"/>
                <a:t>CDC 2011 </a:t>
              </a:r>
              <a:r>
                <a:rPr lang="en-US" sz="1600" i="1" dirty="0"/>
                <a:t>A. americanum </a:t>
              </a:r>
              <a:r>
                <a:rPr lang="en-US" sz="1600" dirty="0"/>
                <a:t>tick distribution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51068" y="4468760"/>
              <a:ext cx="5181601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525" y="311686"/>
            <a:ext cx="91804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Distribution of the syndrome in relation to the lone star tick:</a:t>
            </a:r>
          </a:p>
          <a:p>
            <a:pPr algn="ctr"/>
            <a:r>
              <a:rPr lang="en-US" sz="2800" dirty="0"/>
              <a:t>A survey of allergists in practice</a:t>
            </a:r>
          </a:p>
          <a:p>
            <a:pPr algn="ctr"/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59073" y="6479494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Wilson &amp; Keshavarz et al. </a:t>
            </a:r>
            <a:r>
              <a:rPr lang="en-US" sz="1600" i="1" dirty="0"/>
              <a:t>JACI</a:t>
            </a:r>
            <a:r>
              <a:rPr lang="en-US" sz="1600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5889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E8CE1-5B61-433B-892F-BFEE6C16D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04753"/>
            <a:ext cx="7030928" cy="5164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407293-783E-4FCF-9AC9-1BFEF6B8D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5" y="6400800"/>
            <a:ext cx="5924550" cy="266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A57B84-F78E-4181-A823-B229F028084D}"/>
              </a:ext>
            </a:extLst>
          </p:cNvPr>
          <p:cNvSpPr txBox="1"/>
          <p:nvPr/>
        </p:nvSpPr>
        <p:spPr>
          <a:xfrm>
            <a:off x="2004427" y="6031468"/>
            <a:ext cx="484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Estimated 100,000-450,000 AGS cases since 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646" y="304800"/>
            <a:ext cx="8603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AGS case estimate based on alpha-gal </a:t>
            </a:r>
            <a:r>
              <a:rPr lang="en-US" sz="3200" b="1" dirty="0" err="1"/>
              <a:t>IgE</a:t>
            </a:r>
            <a:r>
              <a:rPr lang="en-US" sz="3200" b="1" dirty="0"/>
              <a:t> testing </a:t>
            </a:r>
            <a:endParaRPr lang="en-US" sz="3200" dirty="0"/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577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33C78-8347-4D3A-8BD6-D0DD76A2A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5" y="1011340"/>
            <a:ext cx="7696200" cy="5609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76F73-C817-4E5C-8F7F-EC3F83B54182}"/>
              </a:ext>
            </a:extLst>
          </p:cNvPr>
          <p:cNvSpPr txBox="1"/>
          <p:nvPr/>
        </p:nvSpPr>
        <p:spPr>
          <a:xfrm>
            <a:off x="66839" y="237565"/>
            <a:ext cx="889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Alpha-gal </a:t>
            </a:r>
            <a:r>
              <a:rPr lang="en-US" sz="3200" b="1" dirty="0" err="1"/>
              <a:t>IgE</a:t>
            </a:r>
            <a:r>
              <a:rPr lang="en-US" sz="3200" b="1" dirty="0"/>
              <a:t> patterns among 3000 military recruits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E9B1E-C585-4B13-BDAC-BC3651C9A90A}"/>
              </a:ext>
            </a:extLst>
          </p:cNvPr>
          <p:cNvSpPr txBox="1"/>
          <p:nvPr/>
        </p:nvSpPr>
        <p:spPr>
          <a:xfrm>
            <a:off x="1244465" y="6550223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Ailsworth</a:t>
            </a:r>
            <a:r>
              <a:rPr lang="en-US" sz="1600" dirty="0"/>
              <a:t> et al. </a:t>
            </a:r>
            <a:r>
              <a:rPr lang="en-US" sz="1600" i="1" dirty="0"/>
              <a:t>JACI: In Practice</a:t>
            </a:r>
            <a:r>
              <a:rPr lang="en-US" sz="1600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8626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81000"/>
            <a:ext cx="8534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Strong evidence for causal link between </a:t>
            </a:r>
          </a:p>
          <a:p>
            <a:r>
              <a:rPr lang="en-US" sz="4000" b="1" dirty="0"/>
              <a:t>tick bites and alpha-gal </a:t>
            </a:r>
            <a:r>
              <a:rPr lang="en-US" sz="4000" b="1" dirty="0" err="1"/>
              <a:t>IgE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 USA, epidemiology and case reports highly consistent with range and history of bites from </a:t>
            </a:r>
            <a:r>
              <a:rPr lang="en-US" i="1" dirty="0"/>
              <a:t>A. </a:t>
            </a:r>
            <a:r>
              <a:rPr lang="en-US" i="1" dirty="0" err="1"/>
              <a:t>americanum</a:t>
            </a: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</a:t>
            </a:r>
            <a:r>
              <a:rPr lang="en-US" dirty="0"/>
              <a:t>-Gal </a:t>
            </a:r>
            <a:r>
              <a:rPr lang="en-US" dirty="0" err="1"/>
              <a:t>IgE</a:t>
            </a:r>
            <a:r>
              <a:rPr lang="en-US" dirty="0"/>
              <a:t> more likely to wane in subjects who avoid tick bites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Tick studies confirm that certain ticks, including </a:t>
            </a:r>
            <a:r>
              <a:rPr lang="en-US" i="1" dirty="0"/>
              <a:t>A. </a:t>
            </a:r>
            <a:r>
              <a:rPr lang="en-US" i="1" dirty="0" err="1"/>
              <a:t>americanum</a:t>
            </a:r>
            <a:r>
              <a:rPr lang="en-US" dirty="0"/>
              <a:t>, make </a:t>
            </a:r>
            <a:r>
              <a:rPr lang="el-GR" dirty="0"/>
              <a:t>α</a:t>
            </a:r>
            <a:r>
              <a:rPr lang="en-US" dirty="0"/>
              <a:t>-Gal in salivary glands during a blood feed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Tick saliva introduced into the skin of mice leads robust </a:t>
            </a:r>
            <a:r>
              <a:rPr lang="en-US" dirty="0" err="1"/>
              <a:t>IgE</a:t>
            </a:r>
            <a:r>
              <a:rPr lang="en-US" dirty="0"/>
              <a:t> induction, including </a:t>
            </a:r>
            <a:r>
              <a:rPr lang="en-US" dirty="0" err="1"/>
              <a:t>IgE</a:t>
            </a:r>
            <a:r>
              <a:rPr lang="en-US" dirty="0"/>
              <a:t> to </a:t>
            </a:r>
            <a:r>
              <a:rPr lang="el-GR" dirty="0"/>
              <a:t>α</a:t>
            </a:r>
            <a:r>
              <a:rPr lang="en-US" dirty="0"/>
              <a:t>-Gal</a:t>
            </a:r>
          </a:p>
        </p:txBody>
      </p:sp>
    </p:spTree>
    <p:extLst>
      <p:ext uri="{BB962C8B-B14F-4D97-AF65-F5344CB8AC3E}">
        <p14:creationId xmlns:p14="http://schemas.microsoft.com/office/powerpoint/2010/main" val="1231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458302"/>
            <a:ext cx="8839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What is the prevalence of AGS in central VA?:</a:t>
            </a:r>
          </a:p>
          <a:p>
            <a:r>
              <a:rPr lang="en-US" sz="2800" dirty="0"/>
              <a:t>Findings from the UVA employee COVID-19 vaccine cohort</a:t>
            </a:r>
          </a:p>
          <a:p>
            <a:r>
              <a:rPr lang="en-US" sz="3200" b="1" dirty="0"/>
              <a:t>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3351" y="5029200"/>
            <a:ext cx="7457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16% (n=43) alpha-gal </a:t>
            </a:r>
            <a:r>
              <a:rPr lang="en-US" sz="3200" b="1" dirty="0" err="1">
                <a:solidFill>
                  <a:schemeClr val="tx2"/>
                </a:solidFill>
              </a:rPr>
              <a:t>IgE</a:t>
            </a:r>
            <a:r>
              <a:rPr lang="en-US" sz="3200" b="1" dirty="0">
                <a:solidFill>
                  <a:schemeClr val="tx2"/>
                </a:solidFill>
              </a:rPr>
              <a:t> positive and 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</a:rPr>
              <a:t>2.6% (n=7) with symptomatic meat allergy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C072BA-EE06-49D8-A2F0-F211178CB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22733"/>
              </p:ext>
            </p:extLst>
          </p:nvPr>
        </p:nvGraphicFramePr>
        <p:xfrm>
          <a:off x="304799" y="1579369"/>
          <a:ext cx="8534401" cy="311542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819401">
                  <a:extLst>
                    <a:ext uri="{9D8B030D-6E8A-4147-A177-3AD203B41FA5}">
                      <a16:colId xmlns:a16="http://schemas.microsoft.com/office/drawing/2014/main" val="140800507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3937270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59268154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8881424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85077295"/>
                    </a:ext>
                  </a:extLst>
                </a:gridCol>
              </a:tblGrid>
              <a:tr h="41531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Demographics</a:t>
                      </a:r>
                      <a:r>
                        <a:rPr lang="en-US" sz="2000" baseline="0" dirty="0"/>
                        <a:t> of Cohort</a:t>
                      </a:r>
                      <a:endParaRPr lang="en-US" sz="2000" dirty="0"/>
                    </a:p>
                  </a:txBody>
                  <a:tcPr marL="49506" marR="49506" marT="24753" marB="247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  <a:r>
                        <a:rPr lang="en-US" sz="1400" baseline="0" dirty="0"/>
                        <a:t> Cohort (n=267)</a:t>
                      </a:r>
                      <a:endParaRPr lang="en-US" sz="1400" dirty="0"/>
                    </a:p>
                  </a:txBody>
                  <a:tcPr marL="49506" marR="49506" marT="24753" marB="2475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α-gal</a:t>
                      </a:r>
                      <a:r>
                        <a:rPr lang="en-US" sz="1400" baseline="0" dirty="0"/>
                        <a:t> positive (n=43)</a:t>
                      </a:r>
                      <a:endParaRPr lang="en-US" sz="1400" dirty="0"/>
                    </a:p>
                  </a:txBody>
                  <a:tcPr marL="49506" marR="49506" marT="24753" marB="2475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α-gal</a:t>
                      </a:r>
                      <a:r>
                        <a:rPr lang="en-US" sz="1400" baseline="0" dirty="0"/>
                        <a:t> negative (n=224)</a:t>
                      </a:r>
                      <a:endParaRPr lang="en-US" sz="1400" dirty="0"/>
                    </a:p>
                  </a:txBody>
                  <a:tcPr marL="49506" marR="49506" marT="24753" marB="2475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p-value</a:t>
                      </a:r>
                    </a:p>
                  </a:txBody>
                  <a:tcPr marL="49506" marR="49506" marT="24753" marB="2475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96244638"/>
                  </a:ext>
                </a:extLst>
              </a:tr>
              <a:tr h="33195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Age,</a:t>
                      </a:r>
                      <a:r>
                        <a:rPr lang="en-US" sz="1600" b="1" baseline="0" dirty="0"/>
                        <a:t> median (IQR)</a:t>
                      </a:r>
                      <a:endParaRPr lang="en-US" sz="1600" b="1" dirty="0"/>
                    </a:p>
                  </a:txBody>
                  <a:tcPr marL="49506" marR="49506" marT="24753" marB="247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42 (31-55)</a:t>
                      </a:r>
                    </a:p>
                  </a:txBody>
                  <a:tcPr marL="49506" marR="49506" marT="24753" marB="24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60</a:t>
                      </a:r>
                      <a:r>
                        <a:rPr lang="en-US" sz="1600" b="1" baseline="0" dirty="0"/>
                        <a:t> (44-68)</a:t>
                      </a:r>
                      <a:endParaRPr lang="en-US" sz="1600" b="1" dirty="0"/>
                    </a:p>
                  </a:txBody>
                  <a:tcPr marL="49506" marR="49506" marT="24753" marB="24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40 (31-52)</a:t>
                      </a:r>
                    </a:p>
                  </a:txBody>
                  <a:tcPr marL="49506" marR="49506" marT="24753" marB="24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&lt;0.001</a:t>
                      </a:r>
                    </a:p>
                  </a:txBody>
                  <a:tcPr marL="49506" marR="49506" marT="24753" marB="2475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75833613"/>
                  </a:ext>
                </a:extLst>
              </a:tr>
              <a:tr h="331951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Females,</a:t>
                      </a:r>
                      <a:r>
                        <a:rPr lang="en-US" sz="1600" b="0" baseline="0" dirty="0"/>
                        <a:t> n (%)</a:t>
                      </a:r>
                      <a:endParaRPr lang="en-US" sz="1600" b="0" dirty="0"/>
                    </a:p>
                  </a:txBody>
                  <a:tcPr marL="49506" marR="49506" marT="24753" marB="247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202 (76%)</a:t>
                      </a:r>
                    </a:p>
                  </a:txBody>
                  <a:tcPr marL="49506" marR="49506" marT="24753" marB="24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31 (72%)</a:t>
                      </a:r>
                    </a:p>
                  </a:txBody>
                  <a:tcPr marL="49506" marR="49506" marT="24753" marB="24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171 (76%)</a:t>
                      </a:r>
                    </a:p>
                  </a:txBody>
                  <a:tcPr marL="49506" marR="49506" marT="24753" marB="24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0.55</a:t>
                      </a:r>
                    </a:p>
                  </a:txBody>
                  <a:tcPr marL="49506" marR="49506" marT="24753" marB="2475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29023882"/>
                  </a:ext>
                </a:extLst>
              </a:tr>
              <a:tr h="49672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</a:t>
                      </a:r>
                      <a:r>
                        <a:rPr lang="en-US" sz="1600" b="1" baseline="0" dirty="0"/>
                        <a:t> IgE, GM (95% CI)</a:t>
                      </a:r>
                      <a:endParaRPr lang="en-US" sz="1600" b="1" dirty="0"/>
                    </a:p>
                  </a:txBody>
                  <a:tcPr marL="49506" marR="49506" marT="24753" marB="247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22.5 (18.6-27.2)</a:t>
                      </a:r>
                    </a:p>
                  </a:txBody>
                  <a:tcPr marL="49506" marR="49506" marT="24753" marB="24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48.8 (30.7-77.5)</a:t>
                      </a:r>
                    </a:p>
                  </a:txBody>
                  <a:tcPr marL="49506" marR="49506" marT="24753" marB="24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18.7 (15.1-23.2)</a:t>
                      </a:r>
                    </a:p>
                  </a:txBody>
                  <a:tcPr marL="49506" marR="49506" marT="24753" marB="24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&lt;0.001</a:t>
                      </a:r>
                    </a:p>
                  </a:txBody>
                  <a:tcPr marL="49506" marR="49506" marT="24753" marB="2475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4671550"/>
                  </a:ext>
                </a:extLst>
              </a:tr>
              <a:tr h="49092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Mammalian Meat Allergy,</a:t>
                      </a:r>
                      <a:r>
                        <a:rPr lang="en-US" sz="1600" b="1" baseline="0" dirty="0"/>
                        <a:t> n (%)</a:t>
                      </a:r>
                      <a:endParaRPr lang="en-US" sz="1600" b="1" dirty="0"/>
                    </a:p>
                  </a:txBody>
                  <a:tcPr marL="49506" marR="49506" marT="24753" marB="247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 (3%)</a:t>
                      </a:r>
                    </a:p>
                  </a:txBody>
                  <a:tcPr marL="49506" marR="49506" marT="24753" marB="24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 (16%)</a:t>
                      </a:r>
                    </a:p>
                  </a:txBody>
                  <a:tcPr marL="49506" marR="49506" marT="24753" marB="24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 (0.5%)</a:t>
                      </a:r>
                    </a:p>
                  </a:txBody>
                  <a:tcPr marL="49506" marR="49506" marT="24753" marB="24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&lt;0.001</a:t>
                      </a:r>
                    </a:p>
                  </a:txBody>
                  <a:tcPr marL="49506" marR="49506" marT="24753" marB="2475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7560960"/>
                  </a:ext>
                </a:extLst>
              </a:tr>
              <a:tr h="496721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Regularly</a:t>
                      </a:r>
                      <a:r>
                        <a:rPr lang="en-US" sz="1600" b="0" baseline="0" dirty="0"/>
                        <a:t> eats Red Meat, n (%)</a:t>
                      </a:r>
                      <a:endParaRPr lang="en-US" sz="1600" b="0" dirty="0"/>
                    </a:p>
                  </a:txBody>
                  <a:tcPr marL="49506" marR="49506" marT="24753" marB="247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223 (84%)</a:t>
                      </a:r>
                    </a:p>
                  </a:txBody>
                  <a:tcPr marL="49506" marR="49506" marT="24753" marB="24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38 (88%)</a:t>
                      </a:r>
                    </a:p>
                  </a:txBody>
                  <a:tcPr marL="49506" marR="49506" marT="24753" marB="24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185 (83%)</a:t>
                      </a:r>
                    </a:p>
                  </a:txBody>
                  <a:tcPr marL="49506" marR="49506" marT="24753" marB="24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0.35</a:t>
                      </a:r>
                    </a:p>
                  </a:txBody>
                  <a:tcPr marL="49506" marR="49506" marT="24753" marB="2475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99478831"/>
                  </a:ext>
                </a:extLst>
              </a:tr>
              <a:tr h="49092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Tick Bite in past 3 years, n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82 (30.7%)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29 (67.4%)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53 (23.7%)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&lt;0.001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4647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2D4551-1284-4E15-9283-BEEC2FA584A2}"/>
              </a:ext>
            </a:extLst>
          </p:cNvPr>
          <p:cNvSpPr txBox="1"/>
          <p:nvPr/>
        </p:nvSpPr>
        <p:spPr>
          <a:xfrm>
            <a:off x="1219200" y="6286938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Richards and </a:t>
            </a:r>
            <a:r>
              <a:rPr lang="en-US" sz="1600" dirty="0" err="1"/>
              <a:t>Ailsworth</a:t>
            </a:r>
            <a:r>
              <a:rPr lang="en-US" sz="1600" dirty="0"/>
              <a:t> et al. </a:t>
            </a:r>
            <a:r>
              <a:rPr lang="en-US" sz="1600" i="1" dirty="0"/>
              <a:t>JACI: In Practice</a:t>
            </a:r>
            <a:r>
              <a:rPr lang="en-US" sz="1600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5542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39846"/>
            <a:ext cx="3505200" cy="541815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457200"/>
            <a:ext cx="8839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Symptomatic meat allergy more likely with</a:t>
            </a:r>
          </a:p>
          <a:p>
            <a:r>
              <a:rPr lang="en-US" sz="2800" b="1" dirty="0"/>
              <a:t>higher alpha-gal </a:t>
            </a:r>
            <a:r>
              <a:rPr lang="en-US" sz="2800" b="1" dirty="0" err="1"/>
              <a:t>IgE</a:t>
            </a:r>
            <a:r>
              <a:rPr lang="en-US" sz="2800" b="1" dirty="0"/>
              <a:t> levels</a:t>
            </a:r>
          </a:p>
          <a:p>
            <a:r>
              <a:rPr lang="en-US" sz="3200" b="1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32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Disclosures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371600"/>
            <a:ext cx="8229600" cy="51590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Received assay and research support from Thermo-Fisher/</a:t>
            </a:r>
            <a:r>
              <a:rPr lang="en-US" dirty="0" err="1"/>
              <a:t>Phadia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5334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How does AGS Present?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371600"/>
            <a:ext cx="8229600" cy="51590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Adults &gt; Kids</a:t>
            </a:r>
          </a:p>
          <a:p>
            <a:r>
              <a:rPr lang="en-US" dirty="0"/>
              <a:t>Often in individuals who have tolerated red meat their entire life, but have had a tick bite in the preceding weeks/months</a:t>
            </a:r>
          </a:p>
          <a:p>
            <a:r>
              <a:rPr lang="en-US" dirty="0"/>
              <a:t>Classic story is ‘midnight anaphylaxis’ – hours after dinner</a:t>
            </a:r>
          </a:p>
          <a:p>
            <a:r>
              <a:rPr lang="en-US" dirty="0"/>
              <a:t>Hives/itch, GI distress, anaphylaxis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600200" y="6406911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Wilson et al. </a:t>
            </a:r>
            <a:r>
              <a:rPr lang="en-US" sz="1600" i="1" dirty="0"/>
              <a:t>JACI: In </a:t>
            </a:r>
            <a:r>
              <a:rPr lang="en-US" sz="1600" i="1" dirty="0" err="1"/>
              <a:t>Prac</a:t>
            </a:r>
            <a:r>
              <a:rPr lang="en-US" sz="1600" dirty="0"/>
              <a:t>, 2019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155310"/>
            <a:ext cx="3886200" cy="2560237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152400" y="304800"/>
            <a:ext cx="8610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Lessons from 261 cases of self-reported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mammalian meat allergy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4"/>
          <a:srcRect l="65953" b="57025"/>
          <a:stretch/>
        </p:blipFill>
        <p:spPr>
          <a:xfrm>
            <a:off x="3303379" y="2591583"/>
            <a:ext cx="1491961" cy="1171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1249" y="28416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9542" y="5725180"/>
            <a:ext cx="2447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* </a:t>
            </a:r>
            <a:r>
              <a:rPr lang="en-US" sz="1400" dirty="0" err="1"/>
              <a:t>IgE</a:t>
            </a:r>
            <a:r>
              <a:rPr lang="en-US" sz="1400" dirty="0"/>
              <a:t> &gt;0.7 IU/mL to dust mite, </a:t>
            </a:r>
          </a:p>
          <a:p>
            <a:pPr algn="ctr"/>
            <a:r>
              <a:rPr lang="en-US" sz="1400" dirty="0"/>
              <a:t>Timothy grass and/or ragweed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841647"/>
            <a:ext cx="4095750" cy="3105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594801"/>
            <a:ext cx="6705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N=248 (95%) had testing consistent with AGS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6545" y="2515383"/>
            <a:ext cx="20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Reported Symptom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2542408"/>
            <a:ext cx="261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Timing of symptom onset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495824"/>
            <a:ext cx="4419600" cy="3828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60729" y="2495824"/>
            <a:ext cx="3954671" cy="382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81000"/>
            <a:ext cx="652272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370213"/>
            <a:ext cx="5785277" cy="3542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572052"/>
            <a:ext cx="228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Retrospective study </a:t>
            </a:r>
          </a:p>
          <a:p>
            <a:r>
              <a:rPr lang="en-US" dirty="0"/>
              <a:t>of 401 AGS case-controls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29 had prior </a:t>
            </a:r>
            <a:r>
              <a:rPr lang="en-US" dirty="0" err="1"/>
              <a:t>Dx</a:t>
            </a:r>
            <a:r>
              <a:rPr lang="en-US" dirty="0"/>
              <a:t> of CU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20 of these were </a:t>
            </a:r>
            <a:r>
              <a:rPr lang="el-GR" dirty="0"/>
              <a:t>α</a:t>
            </a:r>
            <a:r>
              <a:rPr lang="en-US" dirty="0"/>
              <a:t>-Gal sensitized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Diet and f/u on 15,</a:t>
            </a:r>
          </a:p>
          <a:p>
            <a:r>
              <a:rPr lang="en-US" dirty="0"/>
              <a:t>of which 14 partially or fully responded to diet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572052"/>
            <a:ext cx="2362200" cy="31393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62000"/>
            <a:ext cx="5693262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392" t="2498" r="2068"/>
          <a:stretch/>
        </p:blipFill>
        <p:spPr>
          <a:xfrm>
            <a:off x="4114800" y="3733800"/>
            <a:ext cx="4149166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4763" y="6096000"/>
            <a:ext cx="3299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*in my clinic I often screen for </a:t>
            </a:r>
          </a:p>
          <a:p>
            <a:r>
              <a:rPr lang="en-US" dirty="0">
                <a:solidFill>
                  <a:schemeClr val="tx2"/>
                </a:solidFill>
              </a:rPr>
              <a:t>alpha-gal </a:t>
            </a:r>
            <a:r>
              <a:rPr lang="en-US" dirty="0" err="1">
                <a:solidFill>
                  <a:schemeClr val="tx2"/>
                </a:solidFill>
              </a:rPr>
              <a:t>IgE</a:t>
            </a:r>
            <a:r>
              <a:rPr lang="en-US" dirty="0">
                <a:solidFill>
                  <a:schemeClr val="tx2"/>
                </a:solidFill>
              </a:rPr>
              <a:t> in new CSU patients</a:t>
            </a:r>
          </a:p>
        </p:txBody>
      </p:sp>
    </p:spTree>
    <p:extLst>
      <p:ext uri="{BB962C8B-B14F-4D97-AF65-F5344CB8AC3E}">
        <p14:creationId xmlns:p14="http://schemas.microsoft.com/office/powerpoint/2010/main" val="40702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209800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AGS diagnosis </a:t>
            </a:r>
          </a:p>
          <a:p>
            <a:r>
              <a:rPr lang="en-US" sz="4000" b="1" dirty="0"/>
              <a:t>and management</a:t>
            </a:r>
          </a:p>
        </p:txBody>
      </p:sp>
    </p:spTree>
    <p:extLst>
      <p:ext uri="{BB962C8B-B14F-4D97-AF65-F5344CB8AC3E}">
        <p14:creationId xmlns:p14="http://schemas.microsoft.com/office/powerpoint/2010/main" val="40966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533400"/>
            <a:ext cx="7815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Diagnosis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2680" y="1447800"/>
            <a:ext cx="8534400" cy="4525963"/>
          </a:xfrm>
        </p:spPr>
        <p:txBody>
          <a:bodyPr>
            <a:noAutofit/>
          </a:bodyPr>
          <a:lstStyle/>
          <a:p>
            <a:r>
              <a:rPr lang="en-US" sz="2400" dirty="0"/>
              <a:t>Positive alpha-gal </a:t>
            </a:r>
            <a:r>
              <a:rPr lang="en-US" sz="2400" dirty="0" err="1"/>
              <a:t>IgE</a:t>
            </a:r>
            <a:r>
              <a:rPr lang="en-US" sz="2400" dirty="0"/>
              <a:t> blood test (&gt;0.1 </a:t>
            </a:r>
            <a:r>
              <a:rPr lang="en-US" sz="2400" dirty="0" err="1"/>
              <a:t>kU</a:t>
            </a:r>
            <a:r>
              <a:rPr lang="en-US" sz="2400" dirty="0"/>
              <a:t>/L) </a:t>
            </a:r>
          </a:p>
          <a:p>
            <a:pPr marL="0" indent="0">
              <a:buNone/>
            </a:pPr>
            <a:r>
              <a:rPr lang="en-US" sz="2400" dirty="0"/>
              <a:t>				AND</a:t>
            </a:r>
          </a:p>
          <a:p>
            <a:r>
              <a:rPr lang="en-US" sz="2400" dirty="0"/>
              <a:t>Relevant clinical history (urticaria, GI distress, anaphylaxis) following mammalian meat or other mammal-derived product </a:t>
            </a:r>
          </a:p>
          <a:p>
            <a:pPr marL="0" indent="0">
              <a:buNone/>
            </a:pPr>
            <a:r>
              <a:rPr lang="en-US" sz="2400" dirty="0"/>
              <a:t>				AND</a:t>
            </a:r>
          </a:p>
          <a:p>
            <a:r>
              <a:rPr lang="en-US" sz="2400" dirty="0"/>
              <a:t>Response to elimination/avoidance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31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533400"/>
            <a:ext cx="7815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Management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2680" y="1271766"/>
            <a:ext cx="8534400" cy="4525963"/>
          </a:xfrm>
        </p:spPr>
        <p:txBody>
          <a:bodyPr>
            <a:noAutofit/>
          </a:bodyPr>
          <a:lstStyle/>
          <a:p>
            <a:r>
              <a:rPr lang="en-US" sz="2400" dirty="0"/>
              <a:t>Intra- and inter-patient variability</a:t>
            </a:r>
          </a:p>
          <a:p>
            <a:r>
              <a:rPr lang="en-US" sz="2400" dirty="0" err="1"/>
              <a:t>IgE</a:t>
            </a:r>
            <a:r>
              <a:rPr lang="en-US" sz="2400" dirty="0"/>
              <a:t> level has imperfect specificity for reaction likelihood AND does not predict severity  </a:t>
            </a:r>
          </a:p>
          <a:p>
            <a:r>
              <a:rPr lang="en-US" sz="2400" dirty="0"/>
              <a:t>Augmentation factors can modulate risk and/or severity of reactions 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Isosceles Triangle 6"/>
          <p:cNvSpPr/>
          <p:nvPr/>
        </p:nvSpPr>
        <p:spPr>
          <a:xfrm rot="16200000">
            <a:off x="4067942" y="351658"/>
            <a:ext cx="520577" cy="6218061"/>
          </a:xfrm>
          <a:prstGeom prst="triangle">
            <a:avLst/>
          </a:prstGeom>
          <a:gradFill flip="none" rotWithShape="1">
            <a:gsLst>
              <a:gs pos="0">
                <a:srgbClr val="FF0000"/>
              </a:gs>
              <a:gs pos="69000">
                <a:schemeClr val="accent1">
                  <a:tint val="44500"/>
                  <a:satMod val="160000"/>
                  <a:lumMod val="9000"/>
                  <a:lumOff val="91000"/>
                  <a:alpha val="4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9239" y="3284778"/>
            <a:ext cx="254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NSAIDs, exercise, alcohol</a:t>
            </a:r>
          </a:p>
        </p:txBody>
      </p:sp>
    </p:spTree>
    <p:extLst>
      <p:ext uri="{BB962C8B-B14F-4D97-AF65-F5344CB8AC3E}">
        <p14:creationId xmlns:p14="http://schemas.microsoft.com/office/powerpoint/2010/main" val="6264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3969" y="438834"/>
            <a:ext cx="7815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More than red meat…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1249" y="6375029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Platts-Mills et al. </a:t>
            </a:r>
            <a:r>
              <a:rPr lang="en-US" sz="1400" i="1" dirty="0"/>
              <a:t>JACI: In </a:t>
            </a:r>
            <a:r>
              <a:rPr lang="en-US" sz="1400" i="1" dirty="0" err="1"/>
              <a:t>Prac</a:t>
            </a:r>
            <a:r>
              <a:rPr lang="en-US" sz="1400" dirty="0"/>
              <a:t>, 2020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50742" y="2034460"/>
            <a:ext cx="11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Cetuximab</a:t>
            </a:r>
            <a:endParaRPr lang="en-US" dirty="0"/>
          </a:p>
        </p:txBody>
      </p:sp>
      <p:sp>
        <p:nvSpPr>
          <p:cNvPr id="34" name="Flowchart: Merge 33"/>
          <p:cNvSpPr/>
          <p:nvPr/>
        </p:nvSpPr>
        <p:spPr>
          <a:xfrm>
            <a:off x="10310" y="1605842"/>
            <a:ext cx="1790152" cy="4418314"/>
          </a:xfrm>
          <a:prstGeom prst="flowChartMerge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  <a:lumMod val="15000"/>
                  <a:lumOff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656129" y="1091718"/>
            <a:ext cx="922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Food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07106" y="1085165"/>
            <a:ext cx="349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Medications/Biologics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88686" y="1867244"/>
            <a:ext cx="2816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Beef, pork, and other meat, </a:t>
            </a:r>
          </a:p>
          <a:p>
            <a:pPr algn="ctr"/>
            <a:r>
              <a:rPr lang="en-US" dirty="0"/>
              <a:t>and also innards, of </a:t>
            </a:r>
          </a:p>
          <a:p>
            <a:pPr algn="ctr"/>
            <a:r>
              <a:rPr lang="en-US" dirty="0"/>
              <a:t>non-primate mammals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96557" y="324811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Dairy, including </a:t>
            </a:r>
          </a:p>
          <a:p>
            <a:r>
              <a:rPr lang="en-US" dirty="0"/>
              <a:t>milk and cheese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72940" y="4487952"/>
            <a:ext cx="248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Gelatin-containing foods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34474" y="2049336"/>
            <a:ext cx="260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Gelatin plasma expanders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13529" y="3528374"/>
            <a:ext cx="2749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Gelatin-containing vaccines</a:t>
            </a:r>
          </a:p>
          <a:p>
            <a:pPr algn="ctr"/>
            <a:r>
              <a:rPr lang="en-US" dirty="0"/>
              <a:t>(e.g. – </a:t>
            </a:r>
            <a:r>
              <a:rPr lang="en-US" dirty="0" err="1"/>
              <a:t>Zostavax</a:t>
            </a:r>
            <a:r>
              <a:rPr lang="en-US" dirty="0"/>
              <a:t>, MMR)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99067" y="4231644"/>
            <a:ext cx="3181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Pancreatic enzyme replacement</a:t>
            </a:r>
          </a:p>
          <a:p>
            <a:pPr algn="ctr"/>
            <a:r>
              <a:rPr lang="en-US" dirty="0"/>
              <a:t>(e.g. –</a:t>
            </a:r>
            <a:r>
              <a:rPr lang="en-US" dirty="0" err="1"/>
              <a:t>pancrelipase</a:t>
            </a:r>
            <a:r>
              <a:rPr lang="en-US" dirty="0"/>
              <a:t> &amp; others)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07135" y="434297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Heparin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90347" y="5754577"/>
            <a:ext cx="471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Mg Stearate, Stearic Acid, Glycerin, Carrageenan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9628" y="1815831"/>
            <a:ext cx="1029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Higher</a:t>
            </a:r>
          </a:p>
          <a:p>
            <a:pPr algn="ctr"/>
            <a:r>
              <a:rPr lang="en-US" sz="2400" b="1" dirty="0"/>
              <a:t>Risk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6325" y="3266987"/>
            <a:ext cx="970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Lower</a:t>
            </a:r>
          </a:p>
          <a:p>
            <a:pPr algn="ctr"/>
            <a:r>
              <a:rPr lang="en-US" sz="2400" b="1" dirty="0"/>
              <a:t>Risk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82309" y="3097645"/>
            <a:ext cx="274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Anti-venom (e.g. – </a:t>
            </a:r>
            <a:r>
              <a:rPr lang="en-US" dirty="0" err="1"/>
              <a:t>CroFab</a:t>
            </a:r>
            <a:r>
              <a:rPr lang="en-US" dirty="0"/>
              <a:t>)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741729" y="1857748"/>
            <a:ext cx="2865621" cy="9347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148843" y="3214455"/>
            <a:ext cx="2095777" cy="7435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964793" y="4454613"/>
            <a:ext cx="2437505" cy="4299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865705" y="2005457"/>
            <a:ext cx="1373826" cy="448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313729" y="2007087"/>
            <a:ext cx="2583461" cy="448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4713529" y="4299999"/>
            <a:ext cx="864049" cy="448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4713529" y="3591448"/>
            <a:ext cx="2749920" cy="5899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5451975" y="3063047"/>
            <a:ext cx="2659976" cy="448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638800" y="4246475"/>
            <a:ext cx="3141331" cy="630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2167507" y="5715000"/>
            <a:ext cx="5757293" cy="448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4655959" y="1363030"/>
            <a:ext cx="23018" cy="38185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08984" y="3703249"/>
            <a:ext cx="94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GelCaps</a:t>
            </a:r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7599314" y="3660274"/>
            <a:ext cx="1041335" cy="448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880664" y="4923550"/>
            <a:ext cx="15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 gut sutures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887058" y="4880575"/>
            <a:ext cx="1593403" cy="448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4525963"/>
          </a:xfrm>
        </p:spPr>
        <p:txBody>
          <a:bodyPr>
            <a:noAutofit/>
          </a:bodyPr>
          <a:lstStyle/>
          <a:p>
            <a:r>
              <a:rPr lang="en-US" sz="2400" b="1" dirty="0"/>
              <a:t>Avoidance</a:t>
            </a:r>
            <a:r>
              <a:rPr lang="en-US" sz="2400" dirty="0"/>
              <a:t>, 3 steps: </a:t>
            </a:r>
          </a:p>
          <a:p>
            <a:pPr marL="914400" lvl="1" indent="-514350">
              <a:buAutoNum type="arabicPeriod"/>
            </a:pPr>
            <a:r>
              <a:rPr lang="en-US" sz="2000" dirty="0"/>
              <a:t>All patients with active AGS should stay away from mammalian meat and tick bites (advocate for permethrin)</a:t>
            </a:r>
          </a:p>
          <a:p>
            <a:pPr marL="914400" lvl="1" indent="-514350">
              <a:buAutoNum type="arabicPeriod"/>
            </a:pPr>
            <a:r>
              <a:rPr lang="en-US" sz="2000" dirty="0"/>
              <a:t>A subset of patients (~20%) also benefit from staying away from dairy and gelatin</a:t>
            </a:r>
          </a:p>
          <a:p>
            <a:pPr marL="914400" lvl="1" indent="-514350">
              <a:buAutoNum type="arabicPeriod"/>
            </a:pPr>
            <a:r>
              <a:rPr lang="en-US" sz="2000" dirty="0"/>
              <a:t>A smaller subset (~1-5%?) may need to avoid a host of medications and products that are sourced with mammal-derived products  </a:t>
            </a:r>
            <a:endParaRPr lang="en-US" sz="2400" dirty="0"/>
          </a:p>
          <a:p>
            <a:r>
              <a:rPr lang="en-US" sz="2400" b="1" dirty="0"/>
              <a:t>Treat </a:t>
            </a:r>
            <a:r>
              <a:rPr lang="en-US" sz="2400" dirty="0"/>
              <a:t>reactions</a:t>
            </a:r>
            <a:r>
              <a:rPr lang="en-US" sz="2400" b="1" dirty="0"/>
              <a:t> </a:t>
            </a:r>
            <a:r>
              <a:rPr lang="en-US" sz="2400" dirty="0"/>
              <a:t>stemming from exposure: Cetirizine/Diphenhydramine for mild reactions; </a:t>
            </a:r>
            <a:r>
              <a:rPr lang="en-US" sz="2400" dirty="0" err="1"/>
              <a:t>EpiPen</a:t>
            </a:r>
            <a:r>
              <a:rPr lang="en-US" sz="2400" dirty="0"/>
              <a:t> for severe reactions</a:t>
            </a:r>
          </a:p>
          <a:p>
            <a:r>
              <a:rPr lang="en-US" sz="2400" b="1" dirty="0"/>
              <a:t>Counsel on natural history</a:t>
            </a:r>
            <a:r>
              <a:rPr lang="en-US" sz="2400" dirty="0"/>
              <a:t>: varies by patient, but tick avoidance is factor best understood to lead to future tolerance  </a:t>
            </a:r>
          </a:p>
          <a:p>
            <a:r>
              <a:rPr lang="en-US" sz="2400" b="1" dirty="0"/>
              <a:t>Don’t blame </a:t>
            </a:r>
            <a:r>
              <a:rPr lang="el-GR" sz="2400" b="1" dirty="0"/>
              <a:t>α</a:t>
            </a:r>
            <a:r>
              <a:rPr lang="en-US" sz="2400" b="1" dirty="0"/>
              <a:t>-Gal for all the symptoms</a:t>
            </a:r>
            <a:r>
              <a:rPr lang="en-US" sz="2400" dirty="0"/>
              <a:t>: Patients sensitized to </a:t>
            </a:r>
            <a:r>
              <a:rPr lang="el-GR" sz="2400" dirty="0"/>
              <a:t>α</a:t>
            </a:r>
            <a:r>
              <a:rPr lang="en-US" sz="2400" dirty="0"/>
              <a:t>-Gal with new onset urticaria, dermatitis or pruritus that does not respond to full mammalian avoidance diet should receive conservative therapies targeting their condition  </a:t>
            </a:r>
          </a:p>
        </p:txBody>
      </p:sp>
    </p:spTree>
    <p:extLst>
      <p:ext uri="{BB962C8B-B14F-4D97-AF65-F5344CB8AC3E}">
        <p14:creationId xmlns:p14="http://schemas.microsoft.com/office/powerpoint/2010/main" val="20527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485900"/>
            <a:ext cx="80676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My Objectives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371600"/>
            <a:ext cx="8229600" cy="51590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Give a brief overview and history of the tick-acquired mammalian meat allergy, aka – the ‘alpha-gal syndrome’ (AGS)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Highlight that the syndrome can have diverse and idiosyncratic presentations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tips on diagnosis and management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5417" y="304800"/>
            <a:ext cx="2820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Thank You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87" y="720298"/>
            <a:ext cx="1395531" cy="13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2284712"/>
            <a:ext cx="30233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Thomas Platts-Mills, MD, PhD</a:t>
            </a:r>
          </a:p>
          <a:p>
            <a:pPr algn="ctr"/>
            <a:r>
              <a:rPr lang="en-US" dirty="0"/>
              <a:t>Pam </a:t>
            </a:r>
            <a:r>
              <a:rPr lang="en-US" dirty="0" err="1"/>
              <a:t>Schoppee</a:t>
            </a:r>
            <a:r>
              <a:rPr lang="en-US" dirty="0"/>
              <a:t> Bortz, PhD</a:t>
            </a:r>
          </a:p>
          <a:p>
            <a:pPr algn="ctr"/>
            <a:r>
              <a:rPr lang="en-US" dirty="0"/>
              <a:t>Lisa Workman, BA</a:t>
            </a:r>
          </a:p>
          <a:p>
            <a:pPr algn="ctr"/>
            <a:r>
              <a:rPr lang="en-US" dirty="0"/>
              <a:t>Matthew MacCallum, BA</a:t>
            </a:r>
          </a:p>
          <a:p>
            <a:pPr algn="ctr"/>
            <a:r>
              <a:rPr lang="en-US" dirty="0"/>
              <a:t>Nathan Richards, MD</a:t>
            </a:r>
          </a:p>
          <a:p>
            <a:pPr algn="ctr"/>
            <a:r>
              <a:rPr lang="en-US" dirty="0"/>
              <a:t>*Sam Ailsworth, BA</a:t>
            </a:r>
          </a:p>
          <a:p>
            <a:pPr algn="ctr"/>
            <a:r>
              <a:rPr lang="en-US" dirty="0"/>
              <a:t>*Behnam Keshavarz, PhD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7298" y="1789432"/>
            <a:ext cx="2433102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u="sng" dirty="0"/>
              <a:t>UVA Cardiology</a:t>
            </a:r>
          </a:p>
          <a:p>
            <a:pPr algn="ctr"/>
            <a:r>
              <a:rPr lang="en-US" dirty="0"/>
              <a:t>Coleen McNamara, MD</a:t>
            </a:r>
          </a:p>
          <a:p>
            <a:pPr algn="ctr"/>
            <a:r>
              <a:rPr lang="en-US" dirty="0"/>
              <a:t>Angela Taylor, MD, MPH</a:t>
            </a:r>
          </a:p>
          <a:p>
            <a:pPr algn="ctr"/>
            <a:r>
              <a:rPr lang="en-US" dirty="0"/>
              <a:t>*Anh Nguyen, PhD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30657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NIH R37 (Platts-Mills), NIH R01 (McNamara), DoD TBDRP (</a:t>
            </a:r>
            <a:r>
              <a:rPr lang="en-US" dirty="0" err="1"/>
              <a:t>Nylund</a:t>
            </a:r>
            <a:r>
              <a:rPr lang="en-US" dirty="0"/>
              <a:t>), </a:t>
            </a:r>
          </a:p>
          <a:p>
            <a:pPr algn="ctr"/>
            <a:r>
              <a:rPr lang="en-US" dirty="0"/>
              <a:t>NIH R21, AAAAI Foundation, UVA Manning COVID-19 fund (Wilson)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993562-1832-4D97-B6C2-FAA42EA3BCA9}"/>
              </a:ext>
            </a:extLst>
          </p:cNvPr>
          <p:cNvSpPr txBox="1"/>
          <p:nvPr/>
        </p:nvSpPr>
        <p:spPr>
          <a:xfrm>
            <a:off x="4674695" y="4385385"/>
            <a:ext cx="223830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u="sng" dirty="0"/>
              <a:t>USUHS</a:t>
            </a:r>
          </a:p>
          <a:p>
            <a:r>
              <a:rPr lang="en-US" dirty="0"/>
              <a:t>Cade </a:t>
            </a:r>
            <a:r>
              <a:rPr lang="en-US" dirty="0" err="1"/>
              <a:t>Nylund</a:t>
            </a:r>
            <a:r>
              <a:rPr lang="en-US" dirty="0"/>
              <a:t>, MD, 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5952908"/>
            <a:ext cx="2901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Qs: jmw2gc@virginia.edu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1934" y="3110509"/>
            <a:ext cx="2043829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u="sng" dirty="0"/>
              <a:t>UVA Microbiology</a:t>
            </a:r>
          </a:p>
          <a:p>
            <a:pPr algn="ctr"/>
            <a:r>
              <a:rPr lang="en-US" dirty="0"/>
              <a:t>Loren Erickson, PhD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88432" y="3756840"/>
            <a:ext cx="1854226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u="sng" dirty="0"/>
              <a:t>UVA Dermatology</a:t>
            </a:r>
          </a:p>
          <a:p>
            <a:pPr algn="ctr"/>
            <a:r>
              <a:rPr lang="en-US" dirty="0"/>
              <a:t>Hal Flowers, MD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4495800" cy="2488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3590925"/>
            <a:ext cx="3609975" cy="2409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6212" y="2944594"/>
            <a:ext cx="274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Serum </a:t>
            </a:r>
            <a:r>
              <a:rPr lang="el-GR" dirty="0"/>
              <a:t>α</a:t>
            </a:r>
            <a:r>
              <a:rPr lang="en-US" dirty="0"/>
              <a:t>-Gal </a:t>
            </a:r>
            <a:r>
              <a:rPr lang="en-US" dirty="0" err="1"/>
              <a:t>IgE</a:t>
            </a:r>
            <a:r>
              <a:rPr lang="en-US" dirty="0"/>
              <a:t> in relation </a:t>
            </a:r>
          </a:p>
          <a:p>
            <a:pPr algn="ctr"/>
            <a:r>
              <a:rPr lang="en-US" dirty="0"/>
              <a:t>to historic # of tick bites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895600"/>
            <a:ext cx="3810000" cy="3105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181600" y="152400"/>
            <a:ext cx="3682623" cy="2792194"/>
            <a:chOff x="5181600" y="152400"/>
            <a:chExt cx="3682623" cy="27921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839569"/>
              <a:ext cx="3124200" cy="21050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10200" y="152400"/>
              <a:ext cx="34540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Dermal basophils in tick bite </a:t>
              </a:r>
            </a:p>
            <a:p>
              <a:pPr algn="ctr"/>
              <a:r>
                <a:rPr lang="en-US" dirty="0"/>
                <a:t>biopsy in relation to prior tick bites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1600" y="152400"/>
              <a:ext cx="3682623" cy="27921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59513" y="3200400"/>
            <a:ext cx="4158828" cy="3276599"/>
            <a:chOff x="4659513" y="3200400"/>
            <a:chExt cx="4158828" cy="32765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600" y="3810000"/>
              <a:ext cx="3771900" cy="26193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81583" y="3258234"/>
              <a:ext cx="2790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 cells in tick bite biopsy </a:t>
              </a:r>
            </a:p>
            <a:p>
              <a:pPr algn="ctr"/>
              <a:r>
                <a:rPr lang="en-US" dirty="0"/>
                <a:t>in relation to prior tick bites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59513" y="3200400"/>
              <a:ext cx="4158828" cy="32765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640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81000"/>
            <a:ext cx="8534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Ticks are proficient at inducing </a:t>
            </a:r>
            <a:r>
              <a:rPr lang="en-US" sz="4000" b="1" dirty="0" err="1"/>
              <a:t>IgE</a:t>
            </a:r>
            <a:r>
              <a:rPr lang="en-US" sz="4000" b="1" dirty="0"/>
              <a:t>, independent of </a:t>
            </a:r>
            <a:r>
              <a:rPr lang="el-GR" sz="4000" b="1" dirty="0"/>
              <a:t>α</a:t>
            </a:r>
            <a:r>
              <a:rPr lang="en-US" sz="4000" b="1" dirty="0"/>
              <a:t>-Gal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3500" y="6400800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Chandrasekhar et al. J </a:t>
            </a:r>
            <a:r>
              <a:rPr lang="en-US" sz="1400" dirty="0" err="1"/>
              <a:t>Immunol</a:t>
            </a:r>
            <a:r>
              <a:rPr lang="en-US" sz="1400" dirty="0"/>
              <a:t>,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2669"/>
          <a:stretch/>
        </p:blipFill>
        <p:spPr>
          <a:xfrm>
            <a:off x="838200" y="1981200"/>
            <a:ext cx="7335596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" y="5122902"/>
            <a:ext cx="826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Larval </a:t>
            </a:r>
            <a:r>
              <a:rPr lang="en-US" i="1" dirty="0">
                <a:solidFill>
                  <a:schemeClr val="tx2"/>
                </a:solidFill>
              </a:rPr>
              <a:t>A. </a:t>
            </a:r>
            <a:r>
              <a:rPr lang="en-US" i="1" dirty="0" err="1">
                <a:solidFill>
                  <a:schemeClr val="tx2"/>
                </a:solidFill>
              </a:rPr>
              <a:t>americanum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extracts inoculated into skin of C57BL/6 mice at day 0, 7 and 31 </a:t>
            </a:r>
          </a:p>
        </p:txBody>
      </p:sp>
    </p:spTree>
    <p:extLst>
      <p:ext uri="{BB962C8B-B14F-4D97-AF65-F5344CB8AC3E}">
        <p14:creationId xmlns:p14="http://schemas.microsoft.com/office/powerpoint/2010/main" val="1113138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Alpha-gal: a major </a:t>
            </a:r>
            <a:r>
              <a:rPr lang="en-US" sz="3600" b="1" dirty="0" err="1"/>
              <a:t>xeno</a:t>
            </a:r>
            <a:r>
              <a:rPr lang="en-US" sz="3600" b="1" dirty="0"/>
              <a:t>-antigen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37164"/>
            <a:ext cx="4302760" cy="2242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325453"/>
            <a:ext cx="5105400" cy="2327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5160" y="2062564"/>
            <a:ext cx="4317208" cy="1526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46" y="1390423"/>
            <a:ext cx="800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Anti-Gal IgM and IgG  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 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hyperacute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rejection of porcine/bovine organs 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4101895"/>
            <a:ext cx="3256159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39846"/>
            <a:ext cx="3505200" cy="541815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457200"/>
            <a:ext cx="8839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Symptomatic meat allergy more likely with</a:t>
            </a:r>
          </a:p>
          <a:p>
            <a:r>
              <a:rPr lang="en-US" sz="2800" b="1" dirty="0"/>
              <a:t>higher alpha-gal </a:t>
            </a:r>
            <a:r>
              <a:rPr lang="en-US" sz="2800" b="1" dirty="0" err="1"/>
              <a:t>IgE</a:t>
            </a:r>
            <a:r>
              <a:rPr lang="en-US" sz="2800" b="1" dirty="0"/>
              <a:t> levels</a:t>
            </a:r>
          </a:p>
          <a:p>
            <a:r>
              <a:rPr lang="en-US" sz="3200" b="1" dirty="0"/>
              <a:t>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087" y="2133600"/>
            <a:ext cx="3495675" cy="303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520130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Kersh</a:t>
            </a:r>
            <a:r>
              <a:rPr lang="en-US" sz="1400" dirty="0"/>
              <a:t> et al. </a:t>
            </a:r>
            <a:r>
              <a:rPr lang="en-US" sz="1400" i="1" dirty="0"/>
              <a:t>Ann Allergy </a:t>
            </a:r>
            <a:r>
              <a:rPr lang="en-US" sz="1400" i="1" dirty="0" err="1"/>
              <a:t>Asthm</a:t>
            </a:r>
            <a:r>
              <a:rPr lang="en-US" sz="1400" i="1" dirty="0"/>
              <a:t> </a:t>
            </a:r>
            <a:r>
              <a:rPr lang="en-US" sz="1400" i="1" dirty="0" err="1"/>
              <a:t>Immunol</a:t>
            </a:r>
            <a:r>
              <a:rPr lang="en-US" sz="1400" dirty="0"/>
              <a:t>,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1600" y="2047874"/>
            <a:ext cx="3586162" cy="3819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11" y="1408857"/>
            <a:ext cx="6553200" cy="4865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3500" y="6400800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Keshavarz et al. Front Allergy,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5501" y="228600"/>
            <a:ext cx="67435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Role for basophils and tick-specific </a:t>
            </a:r>
            <a:r>
              <a:rPr lang="en-US" sz="3200" b="1" dirty="0" err="1"/>
              <a:t>IgE</a:t>
            </a:r>
            <a:r>
              <a:rPr lang="en-US" sz="3200" b="1" dirty="0"/>
              <a:t> </a:t>
            </a:r>
          </a:p>
          <a:p>
            <a:pPr algn="ctr"/>
            <a:r>
              <a:rPr lang="en-US" sz="3200" b="1" dirty="0"/>
              <a:t>in “acquired tick resistance”</a:t>
            </a:r>
          </a:p>
        </p:txBody>
      </p:sp>
    </p:spTree>
    <p:extLst>
      <p:ext uri="{BB962C8B-B14F-4D97-AF65-F5344CB8AC3E}">
        <p14:creationId xmlns:p14="http://schemas.microsoft.com/office/powerpoint/2010/main" val="323120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Alpha-gal: an oligosaccharide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59031"/>
          </a:xfrm>
        </p:spPr>
        <p:txBody>
          <a:bodyPr>
            <a:normAutofit/>
          </a:bodyPr>
          <a:lstStyle/>
          <a:p>
            <a:r>
              <a:rPr lang="en-US" dirty="0"/>
              <a:t>The oligosaccharide galactose-</a:t>
            </a:r>
            <a:r>
              <a:rPr lang="el-GR" dirty="0"/>
              <a:t>α</a:t>
            </a:r>
            <a:r>
              <a:rPr lang="en-US" dirty="0"/>
              <a:t>-1,3-galactose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51062" b="33426"/>
          <a:stretch/>
        </p:blipFill>
        <p:spPr bwMode="auto">
          <a:xfrm>
            <a:off x="1752600" y="2567948"/>
            <a:ext cx="6119080" cy="12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034014" y="3386937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α</a:t>
            </a:r>
            <a:r>
              <a:rPr lang="en-US" sz="1600" dirty="0"/>
              <a:t>1,3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6800" y="3386937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β</a:t>
            </a:r>
            <a:r>
              <a:rPr lang="en-US" sz="1600" dirty="0"/>
              <a:t>1,4</a:t>
            </a:r>
          </a:p>
        </p:txBody>
      </p:sp>
    </p:spTree>
    <p:extLst>
      <p:ext uri="{BB962C8B-B14F-4D97-AF65-F5344CB8AC3E}">
        <p14:creationId xmlns:p14="http://schemas.microsoft.com/office/powerpoint/2010/main" val="41767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0086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Alpha-gal: present on </a:t>
            </a:r>
            <a:br>
              <a:rPr lang="en-US" sz="4000" b="1" dirty="0"/>
            </a:br>
            <a:r>
              <a:rPr lang="en-US" sz="4000" b="1" dirty="0"/>
              <a:t>glycoproteins and glycolipids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590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8214"/>
          <a:stretch/>
        </p:blipFill>
        <p:spPr>
          <a:xfrm>
            <a:off x="5403255" y="2394354"/>
            <a:ext cx="1893255" cy="4122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365" y="3354372"/>
            <a:ext cx="3002147" cy="2604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0527" t="4751" r="64912" b="65164"/>
          <a:stretch/>
        </p:blipFill>
        <p:spPr>
          <a:xfrm rot="1186474">
            <a:off x="3513010" y="3050349"/>
            <a:ext cx="685800" cy="930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0527" t="4751" r="64912" b="65164"/>
          <a:stretch/>
        </p:blipFill>
        <p:spPr>
          <a:xfrm rot="10982335">
            <a:off x="2063892" y="5180053"/>
            <a:ext cx="685800" cy="930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3773" y="1981200"/>
            <a:ext cx="195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Beef thyroglobulin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1990" y="1981200"/>
            <a:ext cx="216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Rabbit red blood cell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0527" t="4751" r="64912" b="65164"/>
          <a:stretch/>
        </p:blipFill>
        <p:spPr>
          <a:xfrm rot="19578715">
            <a:off x="1887538" y="2921066"/>
            <a:ext cx="685800" cy="9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4106"/>
            <a:ext cx="5638799" cy="391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4953000"/>
            <a:ext cx="67855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‘</a:t>
            </a:r>
            <a:r>
              <a:rPr lang="en-US" sz="2800" i="1" dirty="0"/>
              <a:t>100 billion </a:t>
            </a:r>
            <a:r>
              <a:rPr lang="el-GR" sz="2800" i="1" dirty="0"/>
              <a:t>α</a:t>
            </a:r>
            <a:r>
              <a:rPr lang="en-US" sz="2800" i="1" dirty="0"/>
              <a:t>-Gal epitopes in a typical burger</a:t>
            </a:r>
            <a:r>
              <a:rPr lang="en-US" sz="2800" dirty="0"/>
              <a:t>’</a:t>
            </a:r>
          </a:p>
          <a:p>
            <a:r>
              <a:rPr lang="en-US" sz="2800" dirty="0"/>
              <a:t>			-Uri </a:t>
            </a:r>
            <a:r>
              <a:rPr lang="en-US" sz="2800" dirty="0" err="1"/>
              <a:t>Galili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76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Alpha-gal: a ‘B-like’ antigen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590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365" y="1562100"/>
            <a:ext cx="4650142" cy="430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9" y="1562100"/>
            <a:ext cx="4257675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44" y="3420373"/>
            <a:ext cx="41719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Alpha-gal : a ‘B-like’ antigen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590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42126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2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Alpha-gal : a ‘B-like’ antigen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289"/>
            <a:ext cx="8229600" cy="5159031"/>
          </a:xfrm>
        </p:spPr>
        <p:txBody>
          <a:bodyPr>
            <a:normAutofit/>
          </a:bodyPr>
          <a:lstStyle/>
          <a:p>
            <a:r>
              <a:rPr lang="en-US" dirty="0"/>
              <a:t>Humans don’t express alpha-gal, but do produce abundant “natural” Ab which recognize it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6370319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Hamanova</a:t>
            </a:r>
            <a:r>
              <a:rPr lang="en-US" sz="1600" dirty="0"/>
              <a:t> et al. </a:t>
            </a:r>
            <a:r>
              <a:rPr lang="en-US" sz="1600" i="1" dirty="0" err="1"/>
              <a:t>Immunol</a:t>
            </a:r>
            <a:r>
              <a:rPr lang="en-US" sz="1600" i="1" dirty="0"/>
              <a:t> Letters, </a:t>
            </a:r>
            <a:r>
              <a:rPr lang="en-US" sz="1600" dirty="0"/>
              <a:t>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5737"/>
          <a:stretch/>
        </p:blipFill>
        <p:spPr>
          <a:xfrm>
            <a:off x="301466" y="2969717"/>
            <a:ext cx="8541067" cy="23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95477</TotalTime>
  <Words>2817</Words>
  <Application>Microsoft Office PowerPoint</Application>
  <PresentationFormat>On-screen Show (4:3)</PresentationFormat>
  <Paragraphs>289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Alpha-gal: an oligosaccharide</vt:lpstr>
      <vt:lpstr>Alpha-gal: present on  glycoproteins and glycolipids</vt:lpstr>
      <vt:lpstr>PowerPoint Presentation</vt:lpstr>
      <vt:lpstr>Alpha-gal: a ‘B-like’ antigen</vt:lpstr>
      <vt:lpstr>Alpha-gal : a ‘B-like’ antigen</vt:lpstr>
      <vt:lpstr>Alpha-gal : a ‘B-like’ antigen</vt:lpstr>
      <vt:lpstr>Alpha-gal: an overview in relation to allergy</vt:lpstr>
      <vt:lpstr>Alpha-gal: an overview in relation to allergy</vt:lpstr>
      <vt:lpstr>Alpha-gal: an overview in relation to allergy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Virginia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AAAAI Hypersensitivity School</dc:title>
  <dc:creator>Wilson, Jeffrey M *HS</dc:creator>
  <cp:lastModifiedBy>Wilson, Jeffrey M (jmw2gc)</cp:lastModifiedBy>
  <cp:revision>352</cp:revision>
  <cp:lastPrinted>2018-08-09T01:07:32Z</cp:lastPrinted>
  <dcterms:created xsi:type="dcterms:W3CDTF">2018-07-03T14:45:54Z</dcterms:created>
  <dcterms:modified xsi:type="dcterms:W3CDTF">2024-10-05T01:39:04Z</dcterms:modified>
</cp:coreProperties>
</file>